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6" r:id="rId5"/>
    <p:sldId id="256" r:id="rId6"/>
    <p:sldId id="257" r:id="rId7"/>
    <p:sldId id="258" r:id="rId8"/>
    <p:sldId id="259" r:id="rId9"/>
    <p:sldId id="260" r:id="rId10"/>
    <p:sldId id="261" r:id="rId11"/>
    <p:sldId id="262" r:id="rId12"/>
    <p:sldId id="267" r:id="rId13"/>
    <p:sldId id="263"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184AC0-FA6D-AF07-8A83-6B8C33530ABA}" name="Chimento, Cyrus CTR (OST)" initials="C(" userId="S::cyrus.chimento.ctr@ad.dot.gov::ab52f690-7a57-457d-8a25-2f7025a815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87"/>
    <a:srgbClr val="233C82"/>
    <a:srgbClr val="BDC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F27ED-9B5C-5AA2-53F1-4C5C051D96A5}" v="161" dt="2024-05-02T15:50:0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6040" autoAdjust="0"/>
  </p:normalViewPr>
  <p:slideViewPr>
    <p:cSldViewPr snapToGrid="0">
      <p:cViewPr varScale="1">
        <p:scale>
          <a:sx n="75" d="100"/>
          <a:sy n="75" d="100"/>
        </p:scale>
        <p:origin x="16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76940-E740-4A32-B7D9-381103E13B7A}" type="datetimeFigureOut">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B2665-13B2-4E9E-B536-AA8128F59EF3}" type="slidenum">
              <a:t>‹#›</a:t>
            </a:fld>
            <a:endParaRPr lang="en-US"/>
          </a:p>
        </p:txBody>
      </p:sp>
    </p:spTree>
    <p:extLst>
      <p:ext uri="{BB962C8B-B14F-4D97-AF65-F5344CB8AC3E}">
        <p14:creationId xmlns:p14="http://schemas.microsoft.com/office/powerpoint/2010/main" val="391200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B2665-13B2-4E9E-B536-AA8128F59EF3}" type="slidenum">
              <a:rPr lang="en-US"/>
              <a:t>1</a:t>
            </a:fld>
            <a:endParaRPr lang="en-US"/>
          </a:p>
        </p:txBody>
      </p:sp>
    </p:spTree>
    <p:extLst>
      <p:ext uri="{BB962C8B-B14F-4D97-AF65-F5344CB8AC3E}">
        <p14:creationId xmlns:p14="http://schemas.microsoft.com/office/powerpoint/2010/main" val="1352799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482A2069-6B24-4B22-A5BA-FEC331A4E4F1}" type="slidenum">
              <a:rPr lang="en-US"/>
              <a:t>11</a:t>
            </a:fld>
            <a:endParaRPr lang="en-US"/>
          </a:p>
        </p:txBody>
      </p:sp>
    </p:spTree>
    <p:extLst>
      <p:ext uri="{BB962C8B-B14F-4D97-AF65-F5344CB8AC3E}">
        <p14:creationId xmlns:p14="http://schemas.microsoft.com/office/powerpoint/2010/main" val="74353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B2665-13B2-4E9E-B536-AA8128F59EF3}" type="slidenum">
              <a:rPr lang="en-US"/>
              <a:t>12</a:t>
            </a:fld>
            <a:endParaRPr lang="en-US"/>
          </a:p>
        </p:txBody>
      </p:sp>
    </p:spTree>
    <p:extLst>
      <p:ext uri="{BB962C8B-B14F-4D97-AF65-F5344CB8AC3E}">
        <p14:creationId xmlns:p14="http://schemas.microsoft.com/office/powerpoint/2010/main" val="56110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3E557-C5C0-4E65-BCA1-D1457772C96E}" type="slidenum">
              <a:rPr lang="en-US"/>
              <a:t>2</a:t>
            </a:fld>
            <a:endParaRPr lang="en-US"/>
          </a:p>
        </p:txBody>
      </p:sp>
    </p:spTree>
    <p:extLst>
      <p:ext uri="{BB962C8B-B14F-4D97-AF65-F5344CB8AC3E}">
        <p14:creationId xmlns:p14="http://schemas.microsoft.com/office/powerpoint/2010/main" val="117827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47089E0B-C482-4D37-BD73-814FEF7E7338}" type="slidenum">
              <a:rPr lang="en-US" smtClean="0"/>
              <a:t>3</a:t>
            </a:fld>
            <a:endParaRPr lang="en-US"/>
          </a:p>
        </p:txBody>
      </p:sp>
    </p:spTree>
    <p:extLst>
      <p:ext uri="{BB962C8B-B14F-4D97-AF65-F5344CB8AC3E}">
        <p14:creationId xmlns:p14="http://schemas.microsoft.com/office/powerpoint/2010/main" val="281115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E693E557-C5C0-4E65-BCA1-D1457772C96E}" type="slidenum">
              <a:rPr lang="en-US"/>
              <a:t>4</a:t>
            </a:fld>
            <a:endParaRPr lang="en-US"/>
          </a:p>
        </p:txBody>
      </p:sp>
    </p:spTree>
    <p:extLst>
      <p:ext uri="{BB962C8B-B14F-4D97-AF65-F5344CB8AC3E}">
        <p14:creationId xmlns:p14="http://schemas.microsoft.com/office/powerpoint/2010/main" val="84785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5A8EC769-1A92-42D9-87B6-B12FE2E7573E}" type="slidenum">
              <a:t>5</a:t>
            </a:fld>
            <a:endParaRPr lang="en-US"/>
          </a:p>
        </p:txBody>
      </p:sp>
    </p:spTree>
    <p:extLst>
      <p:ext uri="{BB962C8B-B14F-4D97-AF65-F5344CB8AC3E}">
        <p14:creationId xmlns:p14="http://schemas.microsoft.com/office/powerpoint/2010/main" val="44051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E693E557-C5C0-4E65-BCA1-D1457772C96E}" type="slidenum">
              <a:rPr lang="en-US"/>
              <a:t>6</a:t>
            </a:fld>
            <a:endParaRPr lang="en-US"/>
          </a:p>
        </p:txBody>
      </p:sp>
    </p:spTree>
    <p:extLst>
      <p:ext uri="{BB962C8B-B14F-4D97-AF65-F5344CB8AC3E}">
        <p14:creationId xmlns:p14="http://schemas.microsoft.com/office/powerpoint/2010/main" val="342870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111B2665-13B2-4E9E-B536-AA8128F59EF3}" type="slidenum">
              <a:rPr lang="en-US"/>
              <a:t>7</a:t>
            </a:fld>
            <a:endParaRPr lang="en-US"/>
          </a:p>
        </p:txBody>
      </p:sp>
    </p:spTree>
    <p:extLst>
      <p:ext uri="{BB962C8B-B14F-4D97-AF65-F5344CB8AC3E}">
        <p14:creationId xmlns:p14="http://schemas.microsoft.com/office/powerpoint/2010/main" val="346536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A8EC769-1A92-42D9-87B6-B12FE2E7573E}" type="slidenum">
              <a:t>8</a:t>
            </a:fld>
            <a:endParaRPr lang="en-US"/>
          </a:p>
        </p:txBody>
      </p:sp>
    </p:spTree>
    <p:extLst>
      <p:ext uri="{BB962C8B-B14F-4D97-AF65-F5344CB8AC3E}">
        <p14:creationId xmlns:p14="http://schemas.microsoft.com/office/powerpoint/2010/main" val="333045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B2665-13B2-4E9E-B536-AA8128F59EF3}" type="slidenum">
              <a:rPr lang="en-US" smtClean="0"/>
              <a:t>9</a:t>
            </a:fld>
            <a:endParaRPr lang="en-US"/>
          </a:p>
        </p:txBody>
      </p:sp>
    </p:spTree>
    <p:extLst>
      <p:ext uri="{BB962C8B-B14F-4D97-AF65-F5344CB8AC3E}">
        <p14:creationId xmlns:p14="http://schemas.microsoft.com/office/powerpoint/2010/main" val="117913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maps.dot.gov/portal/apps/experiencebuilder/experience/?id=bd37404ca2024bd9980172dffa81271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nmtdev.ornl.gov/#/" TargetMode="External"/><Relationship Id="rId4" Type="http://schemas.openxmlformats.org/officeDocument/2006/relationships/hyperlink" Target="https://its.dot.gov/CSA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yrus.chimento.ctr@dot.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github.com/dotbts/BPA?tab=readme-ov-file#national-collaboration-on-bicycle-pedestrian-and-accessibility-infrastructure-data"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nsplash.com/@jamesplewis?utm_source=unsplash&amp;utm_medium=referral&amp;utm_content=creditCopyTex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D3DD-B0FA-117F-6C45-3B2AC3061DC1}"/>
              </a:ext>
            </a:extLst>
          </p:cNvPr>
          <p:cNvSpPr>
            <a:spLocks noGrp="1"/>
          </p:cNvSpPr>
          <p:nvPr>
            <p:ph type="title"/>
          </p:nvPr>
        </p:nvSpPr>
        <p:spPr/>
        <p:txBody>
          <a:bodyPr/>
          <a:lstStyle/>
          <a:p>
            <a:pPr algn="ctr"/>
            <a:r>
              <a:rPr lang="en-US" b="1" dirty="0">
                <a:cs typeface="Calibri Light"/>
              </a:rPr>
              <a:t>USDOT Resources</a:t>
            </a:r>
          </a:p>
        </p:txBody>
      </p:sp>
      <p:grpSp>
        <p:nvGrpSpPr>
          <p:cNvPr id="13" name="Group 12">
            <a:extLst>
              <a:ext uri="{FF2B5EF4-FFF2-40B4-BE49-F238E27FC236}">
                <a16:creationId xmlns:a16="http://schemas.microsoft.com/office/drawing/2014/main" id="{6D3D3C2C-169F-AEFB-B418-85ED5884F7D2}"/>
              </a:ext>
            </a:extLst>
          </p:cNvPr>
          <p:cNvGrpSpPr/>
          <p:nvPr/>
        </p:nvGrpSpPr>
        <p:grpSpPr>
          <a:xfrm>
            <a:off x="8493978" y="2140646"/>
            <a:ext cx="3015342" cy="3383962"/>
            <a:chOff x="8472713" y="1750786"/>
            <a:chExt cx="3015342" cy="3383962"/>
          </a:xfrm>
        </p:grpSpPr>
        <p:pic>
          <p:nvPicPr>
            <p:cNvPr id="4" name="Picture 3">
              <a:extLst>
                <a:ext uri="{FF2B5EF4-FFF2-40B4-BE49-F238E27FC236}">
                  <a16:creationId xmlns:a16="http://schemas.microsoft.com/office/drawing/2014/main" id="{58FA1929-B1AB-2A13-D3A4-B2B4971EF88F}"/>
                </a:ext>
              </a:extLst>
            </p:cNvPr>
            <p:cNvPicPr>
              <a:picLocks noChangeAspect="1"/>
            </p:cNvPicPr>
            <p:nvPr/>
          </p:nvPicPr>
          <p:blipFill>
            <a:blip r:embed="rId3"/>
            <a:stretch>
              <a:fillRect/>
            </a:stretch>
          </p:blipFill>
          <p:spPr>
            <a:xfrm>
              <a:off x="8611507" y="2116364"/>
              <a:ext cx="2743200" cy="2743200"/>
            </a:xfrm>
            <a:prstGeom prst="rect">
              <a:avLst/>
            </a:prstGeom>
          </p:spPr>
        </p:pic>
        <p:sp>
          <p:nvSpPr>
            <p:cNvPr id="6" name="TextBox 5">
              <a:extLst>
                <a:ext uri="{FF2B5EF4-FFF2-40B4-BE49-F238E27FC236}">
                  <a16:creationId xmlns:a16="http://schemas.microsoft.com/office/drawing/2014/main" id="{E275CF22-840C-DC36-76BD-869F31EB7B95}"/>
                </a:ext>
              </a:extLst>
            </p:cNvPr>
            <p:cNvSpPr txBox="1"/>
            <p:nvPr/>
          </p:nvSpPr>
          <p:spPr>
            <a:xfrm>
              <a:off x="8472714" y="1750786"/>
              <a:ext cx="30153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Complete Streets AI Initiative</a:t>
              </a:r>
              <a:endParaRPr lang="en-US" dirty="0"/>
            </a:p>
          </p:txBody>
        </p:sp>
        <p:sp>
          <p:nvSpPr>
            <p:cNvPr id="7" name="TextBox 6" descr="QR code for https://its.dot.gov/CSAI/​">
              <a:extLst>
                <a:ext uri="{FF2B5EF4-FFF2-40B4-BE49-F238E27FC236}">
                  <a16:creationId xmlns:a16="http://schemas.microsoft.com/office/drawing/2014/main" id="{FBFA54FE-E77F-7112-6C21-8898337A7369}"/>
                </a:ext>
              </a:extLst>
            </p:cNvPr>
            <p:cNvSpPr txBox="1"/>
            <p:nvPr/>
          </p:nvSpPr>
          <p:spPr>
            <a:xfrm>
              <a:off x="8472713" y="4857749"/>
              <a:ext cx="301534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ea typeface="+mn-lt"/>
                  <a:cs typeface="+mn-lt"/>
                  <a:hlinkClick r:id="rId4"/>
                </a:rPr>
                <a:t>https://its.dot.gov/CSAI/</a:t>
              </a:r>
              <a:endParaRPr lang="en-US" sz="1200">
                <a:cs typeface="Calibri"/>
              </a:endParaRPr>
            </a:p>
          </p:txBody>
        </p:sp>
      </p:grpSp>
      <p:grpSp>
        <p:nvGrpSpPr>
          <p:cNvPr id="19" name="Group 18">
            <a:extLst>
              <a:ext uri="{FF2B5EF4-FFF2-40B4-BE49-F238E27FC236}">
                <a16:creationId xmlns:a16="http://schemas.microsoft.com/office/drawing/2014/main" id="{5518BF6A-3BE9-51A2-AA16-98CF92831BE6}"/>
              </a:ext>
            </a:extLst>
          </p:cNvPr>
          <p:cNvGrpSpPr/>
          <p:nvPr/>
        </p:nvGrpSpPr>
        <p:grpSpPr>
          <a:xfrm>
            <a:off x="4606871" y="2140646"/>
            <a:ext cx="3015342" cy="3383962"/>
            <a:chOff x="4286249" y="1750786"/>
            <a:chExt cx="3015342" cy="3383962"/>
          </a:xfrm>
        </p:grpSpPr>
        <p:grpSp>
          <p:nvGrpSpPr>
            <p:cNvPr id="14" name="Group 13">
              <a:extLst>
                <a:ext uri="{FF2B5EF4-FFF2-40B4-BE49-F238E27FC236}">
                  <a16:creationId xmlns:a16="http://schemas.microsoft.com/office/drawing/2014/main" id="{DB61C9EC-415D-EC78-A07A-C97BFA623E0F}"/>
                </a:ext>
              </a:extLst>
            </p:cNvPr>
            <p:cNvGrpSpPr/>
            <p:nvPr/>
          </p:nvGrpSpPr>
          <p:grpSpPr>
            <a:xfrm>
              <a:off x="4286249" y="1750786"/>
              <a:ext cx="3015342" cy="3383962"/>
              <a:chOff x="8472713" y="1750786"/>
              <a:chExt cx="3015342" cy="3383962"/>
            </a:xfrm>
          </p:grpSpPr>
          <p:sp>
            <p:nvSpPr>
              <p:cNvPr id="16" name="TextBox 15">
                <a:extLst>
                  <a:ext uri="{FF2B5EF4-FFF2-40B4-BE49-F238E27FC236}">
                    <a16:creationId xmlns:a16="http://schemas.microsoft.com/office/drawing/2014/main" id="{FB94EE6D-282A-6377-2091-EE0B2886D426}"/>
                  </a:ext>
                </a:extLst>
              </p:cNvPr>
              <p:cNvSpPr txBox="1"/>
              <p:nvPr/>
            </p:nvSpPr>
            <p:spPr>
              <a:xfrm>
                <a:off x="8472714" y="1750786"/>
                <a:ext cx="30153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National Bikeway Network</a:t>
                </a:r>
                <a:endParaRPr lang="en-US" dirty="0"/>
              </a:p>
            </p:txBody>
          </p:sp>
          <p:sp>
            <p:nvSpPr>
              <p:cNvPr id="17" name="TextBox 16" descr="QR code for https://nmtdev.ornl.gov/#/​">
                <a:extLst>
                  <a:ext uri="{FF2B5EF4-FFF2-40B4-BE49-F238E27FC236}">
                    <a16:creationId xmlns:a16="http://schemas.microsoft.com/office/drawing/2014/main" id="{31040FAE-8162-84A3-FC76-A1208A3ABBB9}"/>
                  </a:ext>
                </a:extLst>
              </p:cNvPr>
              <p:cNvSpPr txBox="1"/>
              <p:nvPr/>
            </p:nvSpPr>
            <p:spPr>
              <a:xfrm>
                <a:off x="8472713" y="4857749"/>
                <a:ext cx="301534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ea typeface="+mn-lt"/>
                    <a:cs typeface="+mn-lt"/>
                    <a:hlinkClick r:id="rId5"/>
                  </a:rPr>
                  <a:t>https://nmtdev.ornl.gov/#/</a:t>
                </a:r>
                <a:endParaRPr lang="en-US" sz="1200" dirty="0">
                  <a:ea typeface="+mn-lt"/>
                  <a:cs typeface="+mn-lt"/>
                </a:endParaRPr>
              </a:p>
            </p:txBody>
          </p:sp>
        </p:grpSp>
        <p:pic>
          <p:nvPicPr>
            <p:cNvPr id="18" name="Picture 17">
              <a:extLst>
                <a:ext uri="{FF2B5EF4-FFF2-40B4-BE49-F238E27FC236}">
                  <a16:creationId xmlns:a16="http://schemas.microsoft.com/office/drawing/2014/main" id="{10BB20C1-A61A-489F-346D-6E8AB34478FA}"/>
                </a:ext>
              </a:extLst>
            </p:cNvPr>
            <p:cNvPicPr>
              <a:picLocks noChangeAspect="1"/>
            </p:cNvPicPr>
            <p:nvPr/>
          </p:nvPicPr>
          <p:blipFill>
            <a:blip r:embed="rId6"/>
            <a:stretch>
              <a:fillRect/>
            </a:stretch>
          </p:blipFill>
          <p:spPr>
            <a:xfrm>
              <a:off x="4425043" y="2098221"/>
              <a:ext cx="2743200" cy="2743200"/>
            </a:xfrm>
            <a:prstGeom prst="rect">
              <a:avLst/>
            </a:prstGeom>
          </p:spPr>
        </p:pic>
      </p:grpSp>
      <p:grpSp>
        <p:nvGrpSpPr>
          <p:cNvPr id="23" name="Group 22">
            <a:extLst>
              <a:ext uri="{FF2B5EF4-FFF2-40B4-BE49-F238E27FC236}">
                <a16:creationId xmlns:a16="http://schemas.microsoft.com/office/drawing/2014/main" id="{E087826F-CBAF-0E48-4EB6-539657EAB47D}"/>
              </a:ext>
            </a:extLst>
          </p:cNvPr>
          <p:cNvGrpSpPr/>
          <p:nvPr/>
        </p:nvGrpSpPr>
        <p:grpSpPr>
          <a:xfrm>
            <a:off x="710693" y="1818610"/>
            <a:ext cx="3015342" cy="4075330"/>
            <a:chOff x="8472713" y="1428750"/>
            <a:chExt cx="3015342" cy="4075330"/>
          </a:xfrm>
        </p:grpSpPr>
        <p:sp>
          <p:nvSpPr>
            <p:cNvPr id="25" name="TextBox 24">
              <a:extLst>
                <a:ext uri="{FF2B5EF4-FFF2-40B4-BE49-F238E27FC236}">
                  <a16:creationId xmlns:a16="http://schemas.microsoft.com/office/drawing/2014/main" id="{B4179CCB-D7D6-0A65-94C8-E35B88F9B540}"/>
                </a:ext>
              </a:extLst>
            </p:cNvPr>
            <p:cNvSpPr txBox="1"/>
            <p:nvPr/>
          </p:nvSpPr>
          <p:spPr>
            <a:xfrm>
              <a:off x="8472714" y="1428750"/>
              <a:ext cx="30153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State DOT ADA Transition Plans and Inventories Map</a:t>
              </a:r>
            </a:p>
          </p:txBody>
        </p:sp>
        <p:sp>
          <p:nvSpPr>
            <p:cNvPr id="26" name="TextBox 25" descr="QR code for https://maps.dot.gov/portal/apps/experiencebuilder/experience/?id=bd37404ca2024bd9980172dffa812716​">
              <a:extLst>
                <a:ext uri="{FF2B5EF4-FFF2-40B4-BE49-F238E27FC236}">
                  <a16:creationId xmlns:a16="http://schemas.microsoft.com/office/drawing/2014/main" id="{ABAAB3BD-2392-7DB5-1A08-0A6DBA5612CB}"/>
                </a:ext>
              </a:extLst>
            </p:cNvPr>
            <p:cNvSpPr txBox="1"/>
            <p:nvPr/>
          </p:nvSpPr>
          <p:spPr>
            <a:xfrm>
              <a:off x="8472713" y="4857749"/>
              <a:ext cx="30153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ea typeface="+mn-lt"/>
                  <a:cs typeface="+mn-lt"/>
                  <a:hlinkClick r:id="rId7"/>
                </a:rPr>
                <a:t>https://maps.dot.gov/portal/apps/experiencebuilder/experience/?id=bd37404ca2024bd9980172dffa812716</a:t>
              </a:r>
              <a:endParaRPr lang="en-US" sz="1200" dirty="0">
                <a:cs typeface="Calibri"/>
              </a:endParaRPr>
            </a:p>
          </p:txBody>
        </p:sp>
      </p:grpSp>
      <p:pic>
        <p:nvPicPr>
          <p:cNvPr id="27" name="Picture 26">
            <a:extLst>
              <a:ext uri="{FF2B5EF4-FFF2-40B4-BE49-F238E27FC236}">
                <a16:creationId xmlns:a16="http://schemas.microsoft.com/office/drawing/2014/main" id="{0A67C3D1-70CF-62AE-A9DA-1C8F75C4C128}"/>
              </a:ext>
            </a:extLst>
          </p:cNvPr>
          <p:cNvPicPr>
            <a:picLocks noChangeAspect="1"/>
          </p:cNvPicPr>
          <p:nvPr/>
        </p:nvPicPr>
        <p:blipFill>
          <a:blip r:embed="rId8"/>
          <a:stretch>
            <a:fillRect/>
          </a:stretch>
        </p:blipFill>
        <p:spPr>
          <a:xfrm>
            <a:off x="849486" y="2447260"/>
            <a:ext cx="2743200" cy="2743200"/>
          </a:xfrm>
          <a:prstGeom prst="rect">
            <a:avLst/>
          </a:prstGeom>
        </p:spPr>
      </p:pic>
    </p:spTree>
    <p:extLst>
      <p:ext uri="{BB962C8B-B14F-4D97-AF65-F5344CB8AC3E}">
        <p14:creationId xmlns:p14="http://schemas.microsoft.com/office/powerpoint/2010/main" val="324131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3A80-2310-96AE-39BA-F363559796CA}"/>
              </a:ext>
            </a:extLst>
          </p:cNvPr>
          <p:cNvSpPr>
            <a:spLocks noGrp="1"/>
          </p:cNvSpPr>
          <p:nvPr>
            <p:ph type="title"/>
          </p:nvPr>
        </p:nvSpPr>
        <p:spPr/>
        <p:txBody>
          <a:bodyPr/>
          <a:lstStyle/>
          <a:p>
            <a:r>
              <a:rPr lang="en-US" b="1" dirty="0">
                <a:cs typeface="Calibri Light"/>
              </a:rPr>
              <a:t>Draft Scope</a:t>
            </a:r>
          </a:p>
        </p:txBody>
      </p:sp>
      <p:sp>
        <p:nvSpPr>
          <p:cNvPr id="3" name="Content Placeholder 2">
            <a:extLst>
              <a:ext uri="{FF2B5EF4-FFF2-40B4-BE49-F238E27FC236}">
                <a16:creationId xmlns:a16="http://schemas.microsoft.com/office/drawing/2014/main" id="{18B4D376-3286-46C7-8ADE-BED745A6E45F}"/>
              </a:ext>
            </a:extLst>
          </p:cNvPr>
          <p:cNvSpPr>
            <a:spLocks noGrp="1"/>
          </p:cNvSpPr>
          <p:nvPr>
            <p:ph idx="1"/>
          </p:nvPr>
        </p:nvSpPr>
        <p:spPr>
          <a:xfrm>
            <a:off x="1476375" y="1530350"/>
            <a:ext cx="10058400" cy="4962525"/>
          </a:xfrm>
        </p:spPr>
        <p:txBody>
          <a:bodyPr vert="horz" lIns="91440" tIns="45720" rIns="91440" bIns="45720" rtlCol="0" anchor="t">
            <a:normAutofit/>
          </a:bodyPr>
          <a:lstStyle/>
          <a:p>
            <a:pPr marL="0" indent="0">
              <a:spcAft>
                <a:spcPts val="1200"/>
              </a:spcAft>
              <a:buNone/>
            </a:pPr>
            <a:r>
              <a:rPr lang="en-US" sz="2400" dirty="0">
                <a:ea typeface="+mn-lt"/>
                <a:cs typeface="+mn-lt"/>
              </a:rPr>
              <a:t>The scope of the NC-BPAID is limited to:</a:t>
            </a:r>
            <a:endParaRPr lang="en-US" dirty="0">
              <a:ea typeface="+mn-lt"/>
              <a:cs typeface="+mn-lt"/>
            </a:endParaRPr>
          </a:p>
          <a:p>
            <a:pPr lvl="1"/>
            <a:r>
              <a:rPr lang="en-US" sz="2000" dirty="0">
                <a:ea typeface="+mn-lt"/>
                <a:cs typeface="+mn-lt"/>
              </a:rPr>
              <a:t>Developing or endorsing open standards and practices that support the objective collection, exchange, portability, and refutability of high-quality data. </a:t>
            </a:r>
            <a:endParaRPr lang="en-US" sz="2000">
              <a:cs typeface="Calibri" panose="020F0502020204030204"/>
            </a:endParaRPr>
          </a:p>
          <a:p>
            <a:pPr lvl="1"/>
            <a:r>
              <a:rPr lang="en-US" sz="2000" dirty="0">
                <a:ea typeface="+mn-lt"/>
                <a:cs typeface="+mn-lt"/>
              </a:rPr>
              <a:t>Facilitating adoption of these standards and practices by data producers and consumers.</a:t>
            </a:r>
            <a:endParaRPr lang="en-US" sz="2000">
              <a:ea typeface="+mn-lt"/>
              <a:cs typeface="+mn-lt"/>
            </a:endParaRPr>
          </a:p>
          <a:p>
            <a:pPr lvl="1"/>
            <a:r>
              <a:rPr lang="en-US" sz="2000" dirty="0">
                <a:ea typeface="+mn-lt"/>
                <a:cs typeface="+mn-lt"/>
              </a:rPr>
              <a:t>Promoting the findability, accessibility, interoperability, and reusability of bicycle, pedestrian, and physical accessibility infrastructure datasets.</a:t>
            </a:r>
            <a:endParaRPr lang="en-US" dirty="0">
              <a:ea typeface="+mn-lt"/>
              <a:cs typeface="+mn-lt"/>
            </a:endParaRPr>
          </a:p>
          <a:p>
            <a:pPr marL="0" indent="0">
              <a:buNone/>
            </a:pPr>
            <a:r>
              <a:rPr lang="en-US" sz="2400" dirty="0">
                <a:ea typeface="+mn-lt"/>
                <a:cs typeface="+mn-lt"/>
              </a:rPr>
              <a:t>NC-BPAID—as an entity—will not collect or publish data. </a:t>
            </a:r>
          </a:p>
          <a:p>
            <a:pPr marL="0" indent="0">
              <a:buNone/>
            </a:pPr>
            <a:r>
              <a:rPr lang="en-US" sz="2400" dirty="0">
                <a:ea typeface="+mn-lt"/>
                <a:cs typeface="+mn-lt"/>
              </a:rPr>
              <a:t>Ultimately, the NC-BPAID should designate an independent and sustainable bicycle, pedestrian, and physical accessibility infrastructure data governance organization that will lead the work of maintaining and adapting the standards over time to reflect evolving real world conditions and soliciting representative involvement from the broad spectrum of stakeholders. </a:t>
            </a:r>
            <a:endParaRPr lang="en-US" sz="2400">
              <a:cs typeface="Calibri"/>
            </a:endParaRPr>
          </a:p>
        </p:txBody>
      </p:sp>
      <p:sp>
        <p:nvSpPr>
          <p:cNvPr id="4" name="Isosceles Triangle 3">
            <a:extLst>
              <a:ext uri="{FF2B5EF4-FFF2-40B4-BE49-F238E27FC236}">
                <a16:creationId xmlns:a16="http://schemas.microsoft.com/office/drawing/2014/main" id="{E14010C7-385B-B51F-06F3-2C620100176B}"/>
              </a:ext>
              <a:ext uri="{C183D7F6-B498-43B3-948B-1728B52AA6E4}">
                <adec:decorative xmlns:adec="http://schemas.microsoft.com/office/drawing/2017/decorative" val="1"/>
              </a:ext>
            </a:extLst>
          </p:cNvPr>
          <p:cNvSpPr/>
          <p:nvPr/>
        </p:nvSpPr>
        <p:spPr>
          <a:xfrm rot="5400000">
            <a:off x="865947" y="1619664"/>
            <a:ext cx="657225" cy="27622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55CD942A-9134-5868-6DDE-6EE5E6CD43DC}"/>
              </a:ext>
              <a:ext uri="{C183D7F6-B498-43B3-948B-1728B52AA6E4}">
                <adec:decorative xmlns:adec="http://schemas.microsoft.com/office/drawing/2017/decorative" val="1"/>
              </a:ext>
            </a:extLst>
          </p:cNvPr>
          <p:cNvSpPr/>
          <p:nvPr/>
        </p:nvSpPr>
        <p:spPr>
          <a:xfrm rot="5400000">
            <a:off x="865947" y="3781012"/>
            <a:ext cx="657225" cy="27622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41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FF77-7A57-6F51-8593-157C861ED6C1}"/>
              </a:ext>
            </a:extLst>
          </p:cNvPr>
          <p:cNvSpPr>
            <a:spLocks noGrp="1"/>
          </p:cNvSpPr>
          <p:nvPr>
            <p:ph type="title"/>
          </p:nvPr>
        </p:nvSpPr>
        <p:spPr/>
        <p:txBody>
          <a:bodyPr>
            <a:normAutofit/>
          </a:bodyPr>
          <a:lstStyle/>
          <a:p>
            <a:r>
              <a:rPr lang="en-US" sz="3800" b="1" dirty="0">
                <a:cs typeface="Calibri Light"/>
              </a:rPr>
              <a:t>Participate in NC-BPAID</a:t>
            </a:r>
          </a:p>
        </p:txBody>
      </p:sp>
      <p:sp>
        <p:nvSpPr>
          <p:cNvPr id="3" name="Content Placeholder 2">
            <a:extLst>
              <a:ext uri="{FF2B5EF4-FFF2-40B4-BE49-F238E27FC236}">
                <a16:creationId xmlns:a16="http://schemas.microsoft.com/office/drawing/2014/main" id="{2BBA61EC-DA05-2595-7D5A-C6C6AE9306F2}"/>
              </a:ext>
            </a:extLst>
          </p:cNvPr>
          <p:cNvSpPr>
            <a:spLocks noGrp="1"/>
          </p:cNvSpPr>
          <p:nvPr>
            <p:ph idx="1"/>
          </p:nvPr>
        </p:nvSpPr>
        <p:spPr>
          <a:xfrm>
            <a:off x="838200" y="2054225"/>
            <a:ext cx="6799658" cy="4351338"/>
          </a:xfrm>
        </p:spPr>
        <p:txBody>
          <a:bodyPr vert="horz" lIns="91440" tIns="45720" rIns="91440" bIns="45720" rtlCol="0" anchor="t">
            <a:normAutofit/>
          </a:bodyPr>
          <a:lstStyle/>
          <a:p>
            <a:pPr marL="457200" indent="-457200"/>
            <a:r>
              <a:rPr lang="en-US" dirty="0">
                <a:cs typeface="Calibri"/>
              </a:rPr>
              <a:t>Contact: </a:t>
            </a:r>
            <a:r>
              <a:rPr lang="en-US" dirty="0">
                <a:cs typeface="Calibri"/>
                <a:hlinkClick r:id="rId3"/>
              </a:rPr>
              <a:t>cyrus.chimento.ctr@dot.gov</a:t>
            </a:r>
            <a:endParaRPr lang="en-US" dirty="0">
              <a:cs typeface="Calibri"/>
            </a:endParaRPr>
          </a:p>
          <a:p>
            <a:pPr marL="457200" indent="-457200"/>
            <a:r>
              <a:rPr lang="en-US" dirty="0">
                <a:cs typeface="Calibri"/>
              </a:rPr>
              <a:t>Monthly meetings (typically last Thursday of the month, 3pm ET)</a:t>
            </a:r>
          </a:p>
          <a:p>
            <a:pPr marL="457200" indent="-457200"/>
            <a:r>
              <a:rPr lang="en-US" dirty="0">
                <a:cs typeface="Calibri"/>
              </a:rPr>
              <a:t>Next meeting: TBD end of April</a:t>
            </a:r>
          </a:p>
          <a:p>
            <a:pPr marL="457200" indent="-457200"/>
            <a:r>
              <a:rPr lang="en-US" dirty="0">
                <a:cs typeface="Calibri"/>
              </a:rPr>
              <a:t>Asynchronous peer exchange via GitHub discussions</a:t>
            </a:r>
          </a:p>
          <a:p>
            <a:pPr marL="0" indent="0">
              <a:buNone/>
            </a:pPr>
            <a:endParaRPr lang="en-US" dirty="0">
              <a:cs typeface="Calibri"/>
            </a:endParaRPr>
          </a:p>
          <a:p>
            <a:pPr marL="0" indent="0">
              <a:buNone/>
            </a:pPr>
            <a:endParaRPr lang="en-US" dirty="0">
              <a:cs typeface="Calibri"/>
            </a:endParaRPr>
          </a:p>
          <a:p>
            <a:endParaRPr lang="en-US" dirty="0">
              <a:cs typeface="Calibri"/>
            </a:endParaRPr>
          </a:p>
        </p:txBody>
      </p:sp>
      <p:pic>
        <p:nvPicPr>
          <p:cNvPr id="5" name="Picture 4" descr="QR code: https://github.com/dotbts/BPA?tab=readme-ov-file#national-collaboration-on-bicycle-pedestrian-and-accessibility-infrastructure-data ​">
            <a:extLst>
              <a:ext uri="{FF2B5EF4-FFF2-40B4-BE49-F238E27FC236}">
                <a16:creationId xmlns:a16="http://schemas.microsoft.com/office/drawing/2014/main" id="{4585B697-7AC5-EEC1-1819-09B514C7F037}"/>
              </a:ext>
            </a:extLst>
          </p:cNvPr>
          <p:cNvPicPr>
            <a:picLocks noChangeAspect="1"/>
          </p:cNvPicPr>
          <p:nvPr/>
        </p:nvPicPr>
        <p:blipFill>
          <a:blip r:embed="rId4"/>
          <a:stretch>
            <a:fillRect/>
          </a:stretch>
        </p:blipFill>
        <p:spPr>
          <a:xfrm>
            <a:off x="8482991" y="1767083"/>
            <a:ext cx="2743200" cy="2743200"/>
          </a:xfrm>
          <a:prstGeom prst="rect">
            <a:avLst/>
          </a:prstGeom>
        </p:spPr>
      </p:pic>
      <p:sp>
        <p:nvSpPr>
          <p:cNvPr id="7" name="TextBox 6">
            <a:extLst>
              <a:ext uri="{FF2B5EF4-FFF2-40B4-BE49-F238E27FC236}">
                <a16:creationId xmlns:a16="http://schemas.microsoft.com/office/drawing/2014/main" id="{E69E9C00-F8EF-B6A9-E41A-2A40A6182ABA}"/>
              </a:ext>
            </a:extLst>
          </p:cNvPr>
          <p:cNvSpPr txBox="1"/>
          <p:nvPr/>
        </p:nvSpPr>
        <p:spPr>
          <a:xfrm>
            <a:off x="8481947" y="4513937"/>
            <a:ext cx="27327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5"/>
              </a:rPr>
              <a:t>https://github.com/dotbts/BPA?tab=readme-ov-file#national-collaboration-on-bicycle-pedestrian-and-accessibility-infrastructure-data</a:t>
            </a:r>
            <a:r>
              <a:rPr lang="en-US" sz="1200" dirty="0">
                <a:ea typeface="+mn-lt"/>
                <a:cs typeface="+mn-lt"/>
              </a:rPr>
              <a:t> </a:t>
            </a:r>
            <a:endParaRPr lang="en-US" sz="1200" dirty="0"/>
          </a:p>
        </p:txBody>
      </p:sp>
    </p:spTree>
    <p:extLst>
      <p:ext uri="{BB962C8B-B14F-4D97-AF65-F5344CB8AC3E}">
        <p14:creationId xmlns:p14="http://schemas.microsoft.com/office/powerpoint/2010/main" val="253031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D4E-85DE-60A8-633A-FCCBECD11CE2}"/>
              </a:ext>
            </a:extLst>
          </p:cNvPr>
          <p:cNvSpPr>
            <a:spLocks noGrp="1"/>
          </p:cNvSpPr>
          <p:nvPr>
            <p:ph type="title"/>
          </p:nvPr>
        </p:nvSpPr>
        <p:spPr/>
        <p:txBody>
          <a:bodyPr/>
          <a:lstStyle/>
          <a:p>
            <a:r>
              <a:rPr lang="en-US" b="1" dirty="0">
                <a:cs typeface="Calibri Light"/>
              </a:rPr>
              <a:t>Discussion</a:t>
            </a:r>
          </a:p>
        </p:txBody>
      </p:sp>
      <p:graphicFrame>
        <p:nvGraphicFramePr>
          <p:cNvPr id="3" name="Table 2">
            <a:extLst>
              <a:ext uri="{FF2B5EF4-FFF2-40B4-BE49-F238E27FC236}">
                <a16:creationId xmlns:a16="http://schemas.microsoft.com/office/drawing/2014/main" id="{E8F4EBE5-C818-4035-547B-EEC2B0FB68E5}"/>
              </a:ext>
            </a:extLst>
          </p:cNvPr>
          <p:cNvGraphicFramePr>
            <a:graphicFrameLocks noGrp="1"/>
          </p:cNvGraphicFramePr>
          <p:nvPr>
            <p:extLst>
              <p:ext uri="{D42A27DB-BD31-4B8C-83A1-F6EECF244321}">
                <p14:modId xmlns:p14="http://schemas.microsoft.com/office/powerpoint/2010/main" val="693775196"/>
              </p:ext>
            </p:extLst>
          </p:nvPr>
        </p:nvGraphicFramePr>
        <p:xfrm>
          <a:off x="836930" y="1507055"/>
          <a:ext cx="10475073" cy="4490719"/>
        </p:xfrm>
        <a:graphic>
          <a:graphicData uri="http://schemas.openxmlformats.org/drawingml/2006/table">
            <a:tbl>
              <a:tblPr firstRow="1" bandRow="1">
                <a:tableStyleId>{5C22544A-7EE6-4342-B048-85BDC9FD1C3A}</a:tableStyleId>
              </a:tblPr>
              <a:tblGrid>
                <a:gridCol w="2197552">
                  <a:extLst>
                    <a:ext uri="{9D8B030D-6E8A-4147-A177-3AD203B41FA5}">
                      <a16:colId xmlns:a16="http://schemas.microsoft.com/office/drawing/2014/main" val="3888927469"/>
                    </a:ext>
                  </a:extLst>
                </a:gridCol>
                <a:gridCol w="6463392">
                  <a:extLst>
                    <a:ext uri="{9D8B030D-6E8A-4147-A177-3AD203B41FA5}">
                      <a16:colId xmlns:a16="http://schemas.microsoft.com/office/drawing/2014/main" val="4072093342"/>
                    </a:ext>
                  </a:extLst>
                </a:gridCol>
                <a:gridCol w="1814129">
                  <a:extLst>
                    <a:ext uri="{9D8B030D-6E8A-4147-A177-3AD203B41FA5}">
                      <a16:colId xmlns:a16="http://schemas.microsoft.com/office/drawing/2014/main" val="1253964937"/>
                    </a:ext>
                  </a:extLst>
                </a:gridCol>
              </a:tblGrid>
              <a:tr h="370840">
                <a:tc>
                  <a:txBody>
                    <a:bodyPr/>
                    <a:lstStyle/>
                    <a:p>
                      <a:r>
                        <a:rPr lang="en-US" dirty="0"/>
                        <a:t>Data Value Chain</a:t>
                      </a:r>
                    </a:p>
                  </a:txBody>
                  <a:tcPr>
                    <a:solidFill>
                      <a:srgbClr val="003087"/>
                    </a:solidFill>
                  </a:tcPr>
                </a:tc>
                <a:tc>
                  <a:txBody>
                    <a:bodyPr/>
                    <a:lstStyle/>
                    <a:p>
                      <a:r>
                        <a:rPr lang="en-US" dirty="0"/>
                        <a:t>Questions</a:t>
                      </a:r>
                    </a:p>
                  </a:txBody>
                  <a:tcPr>
                    <a:solidFill>
                      <a:srgbClr val="003087"/>
                    </a:solidFill>
                  </a:tcPr>
                </a:tc>
                <a:tc>
                  <a:txBody>
                    <a:bodyPr/>
                    <a:lstStyle/>
                    <a:p>
                      <a:r>
                        <a:rPr lang="en-US" dirty="0"/>
                        <a:t>Challenges</a:t>
                      </a:r>
                    </a:p>
                  </a:txBody>
                  <a:tcPr>
                    <a:solidFill>
                      <a:srgbClr val="003087"/>
                    </a:solidFill>
                  </a:tcPr>
                </a:tc>
                <a:extLst>
                  <a:ext uri="{0D108BD9-81ED-4DB2-BD59-A6C34878D82A}">
                    <a16:rowId xmlns:a16="http://schemas.microsoft.com/office/drawing/2014/main" val="1018893074"/>
                  </a:ext>
                </a:extLst>
              </a:tr>
              <a:tr h="370840">
                <a:tc>
                  <a:txBody>
                    <a:bodyPr/>
                    <a:lstStyle/>
                    <a:p>
                      <a:r>
                        <a:rPr lang="en-US" dirty="0"/>
                        <a:t>Data Creation</a:t>
                      </a:r>
                    </a:p>
                  </a:txBody>
                  <a:tcPr>
                    <a:solidFill>
                      <a:schemeClr val="accent5">
                        <a:lumMod val="40000"/>
                        <a:lumOff val="60000"/>
                      </a:schemeClr>
                    </a:solidFill>
                  </a:tcPr>
                </a:tc>
                <a:tc>
                  <a:txBody>
                    <a:bodyPr/>
                    <a:lstStyle/>
                    <a:p>
                      <a:r>
                        <a:rPr lang="en-US" dirty="0"/>
                        <a:t>How did you create the data? In-house or contractor? Remote sensing or onsite? The whole network or some subset?</a:t>
                      </a:r>
                    </a:p>
                  </a:txBody>
                  <a:tcPr>
                    <a:solidFill>
                      <a:schemeClr val="accent5">
                        <a:lumMod val="40000"/>
                        <a:lumOff val="60000"/>
                      </a:schemeClr>
                    </a:solidFill>
                  </a:tcPr>
                </a:tc>
                <a:tc>
                  <a:txBody>
                    <a:bodyPr/>
                    <a:lstStyle/>
                    <a:p>
                      <a:pPr algn="ctr"/>
                      <a:r>
                        <a:rPr lang="en-US" dirty="0"/>
                        <a:t>?</a:t>
                      </a:r>
                    </a:p>
                  </a:txBody>
                  <a:tcPr anchor="ctr">
                    <a:solidFill>
                      <a:schemeClr val="accent5">
                        <a:lumMod val="40000"/>
                        <a:lumOff val="60000"/>
                      </a:schemeClr>
                    </a:solidFill>
                  </a:tcPr>
                </a:tc>
                <a:extLst>
                  <a:ext uri="{0D108BD9-81ED-4DB2-BD59-A6C34878D82A}">
                    <a16:rowId xmlns:a16="http://schemas.microsoft.com/office/drawing/2014/main" val="568275183"/>
                  </a:ext>
                </a:extLst>
              </a:tr>
              <a:tr h="370840">
                <a:tc>
                  <a:txBody>
                    <a:bodyPr/>
                    <a:lstStyle/>
                    <a:p>
                      <a:r>
                        <a:rPr lang="en-US" dirty="0"/>
                        <a:t>Data Harmonization</a:t>
                      </a:r>
                    </a:p>
                  </a:txBody>
                  <a:tcPr>
                    <a:solidFill>
                      <a:schemeClr val="accent5">
                        <a:lumMod val="20000"/>
                        <a:lumOff val="80000"/>
                      </a:schemeClr>
                    </a:solidFill>
                  </a:tcPr>
                </a:tc>
                <a:tc>
                  <a:txBody>
                    <a:bodyPr/>
                    <a:lstStyle/>
                    <a:p>
                      <a:r>
                        <a:rPr lang="en-US" dirty="0"/>
                        <a:t>Did you create a spec or adopt an existing one? </a:t>
                      </a:r>
                      <a:r>
                        <a:rPr lang="en-US" sz="1800" b="0" i="0" u="none" strike="noStrike" noProof="0" dirty="0">
                          <a:latin typeface="Calibri"/>
                        </a:rPr>
                        <a:t>How does the spec you’re using support your use case? Were you aggregating data from other providers? How did you license your data, or how were the data licensed to you?</a:t>
                      </a:r>
                      <a:endParaRPr lang="en-US" dirty="0"/>
                    </a:p>
                  </a:txBody>
                  <a:tcPr>
                    <a:solidFill>
                      <a:schemeClr val="accent5">
                        <a:lumMod val="20000"/>
                        <a:lumOff val="80000"/>
                      </a:schemeClr>
                    </a:solidFill>
                  </a:tcPr>
                </a:tc>
                <a:tc>
                  <a:txBody>
                    <a:bodyPr/>
                    <a:lstStyle/>
                    <a:p>
                      <a:pPr algn="ctr"/>
                      <a:r>
                        <a:rPr lang="en-US" dirty="0"/>
                        <a:t>?</a:t>
                      </a:r>
                    </a:p>
                  </a:txBody>
                  <a:tcPr anchor="ctr">
                    <a:solidFill>
                      <a:schemeClr val="accent5">
                        <a:lumMod val="20000"/>
                        <a:lumOff val="80000"/>
                      </a:schemeClr>
                    </a:solidFill>
                  </a:tcPr>
                </a:tc>
                <a:extLst>
                  <a:ext uri="{0D108BD9-81ED-4DB2-BD59-A6C34878D82A}">
                    <a16:rowId xmlns:a16="http://schemas.microsoft.com/office/drawing/2014/main" val="3572135386"/>
                  </a:ext>
                </a:extLst>
              </a:tr>
              <a:tr h="370840">
                <a:tc>
                  <a:txBody>
                    <a:bodyPr/>
                    <a:lstStyle/>
                    <a:p>
                      <a:r>
                        <a:rPr lang="en-US" dirty="0"/>
                        <a:t>Data Publishing</a:t>
                      </a:r>
                    </a:p>
                  </a:txBody>
                  <a:tcPr>
                    <a:solidFill>
                      <a:schemeClr val="accent5">
                        <a:lumMod val="40000"/>
                        <a:lumOff val="60000"/>
                      </a:schemeClr>
                    </a:solidFill>
                  </a:tcPr>
                </a:tc>
                <a:tc>
                  <a:txBody>
                    <a:bodyPr/>
                    <a:lstStyle/>
                    <a:p>
                      <a:pPr lvl="0">
                        <a:buNone/>
                      </a:pPr>
                      <a:r>
                        <a:rPr lang="en-US" sz="1800" b="0" i="0" u="none" strike="noStrike" noProof="0" dirty="0">
                          <a:latin typeface="Calibri"/>
                        </a:rPr>
                        <a:t>Are the data public? How can they be used (e.g., manual download, API)?</a:t>
                      </a:r>
                      <a:endParaRPr lang="en-US" dirty="0"/>
                    </a:p>
                  </a:txBody>
                  <a:tcPr>
                    <a:solidFill>
                      <a:schemeClr val="accent5">
                        <a:lumMod val="40000"/>
                        <a:lumOff val="60000"/>
                      </a:schemeClr>
                    </a:solidFill>
                  </a:tcPr>
                </a:tc>
                <a:tc>
                  <a:txBody>
                    <a:bodyPr/>
                    <a:lstStyle/>
                    <a:p>
                      <a:pPr algn="ctr"/>
                      <a:r>
                        <a:rPr lang="en-US" dirty="0"/>
                        <a:t>?</a:t>
                      </a:r>
                    </a:p>
                  </a:txBody>
                  <a:tcPr anchor="ctr">
                    <a:solidFill>
                      <a:schemeClr val="accent5">
                        <a:lumMod val="40000"/>
                        <a:lumOff val="60000"/>
                      </a:schemeClr>
                    </a:solidFill>
                  </a:tcPr>
                </a:tc>
                <a:extLst>
                  <a:ext uri="{0D108BD9-81ED-4DB2-BD59-A6C34878D82A}">
                    <a16:rowId xmlns:a16="http://schemas.microsoft.com/office/drawing/2014/main" val="585665388"/>
                  </a:ext>
                </a:extLst>
              </a:tr>
              <a:tr h="370840">
                <a:tc>
                  <a:txBody>
                    <a:bodyPr/>
                    <a:lstStyle/>
                    <a:p>
                      <a:r>
                        <a:rPr lang="en-US" dirty="0"/>
                        <a:t>Data Interlinking</a:t>
                      </a:r>
                    </a:p>
                  </a:txBody>
                  <a:tcPr>
                    <a:solidFill>
                      <a:schemeClr val="accent5">
                        <a:lumMod val="20000"/>
                        <a:lumOff val="80000"/>
                      </a:schemeClr>
                    </a:solidFill>
                  </a:tcPr>
                </a:tc>
                <a:tc>
                  <a:txBody>
                    <a:bodyPr/>
                    <a:lstStyle/>
                    <a:p>
                      <a:pPr lvl="0">
                        <a:buNone/>
                      </a:pPr>
                      <a:r>
                        <a:rPr lang="en-US" sz="1800" b="0" i="0" u="none" strike="noStrike" noProof="0" dirty="0">
                          <a:latin typeface="Calibri"/>
                        </a:rPr>
                        <a:t>Do you commonly integrate this data with other enterprise or external datasets? </a:t>
                      </a:r>
                      <a:endParaRPr lang="en-US" dirty="0"/>
                    </a:p>
                  </a:txBody>
                  <a:tcPr>
                    <a:solidFill>
                      <a:schemeClr val="accent5">
                        <a:lumMod val="20000"/>
                        <a:lumOff val="80000"/>
                      </a:schemeClr>
                    </a:solidFill>
                  </a:tcPr>
                </a:tc>
                <a:tc>
                  <a:txBody>
                    <a:bodyPr/>
                    <a:lstStyle/>
                    <a:p>
                      <a:pPr algn="ctr"/>
                      <a:r>
                        <a:rPr lang="en-US" dirty="0"/>
                        <a:t>?</a:t>
                      </a:r>
                    </a:p>
                  </a:txBody>
                  <a:tcPr anchor="ctr">
                    <a:solidFill>
                      <a:schemeClr val="accent5">
                        <a:lumMod val="20000"/>
                        <a:lumOff val="80000"/>
                      </a:schemeClr>
                    </a:solidFill>
                  </a:tcPr>
                </a:tc>
                <a:extLst>
                  <a:ext uri="{0D108BD9-81ED-4DB2-BD59-A6C34878D82A}">
                    <a16:rowId xmlns:a16="http://schemas.microsoft.com/office/drawing/2014/main" val="3255873258"/>
                  </a:ext>
                </a:extLst>
              </a:tr>
              <a:tr h="370840">
                <a:tc>
                  <a:txBody>
                    <a:bodyPr/>
                    <a:lstStyle/>
                    <a:p>
                      <a:r>
                        <a:rPr lang="en-US" dirty="0"/>
                        <a:t>Data Exploitation</a:t>
                      </a:r>
                    </a:p>
                  </a:txBody>
                  <a:tcPr>
                    <a:solidFill>
                      <a:schemeClr val="accent5">
                        <a:lumMod val="40000"/>
                        <a:lumOff val="60000"/>
                      </a:schemeClr>
                    </a:solidFill>
                  </a:tcPr>
                </a:tc>
                <a:tc>
                  <a:txBody>
                    <a:bodyPr/>
                    <a:lstStyle/>
                    <a:p>
                      <a:pPr lvl="0">
                        <a:buNone/>
                      </a:pPr>
                      <a:r>
                        <a:rPr lang="en-US" sz="1800" b="0" i="0" u="none" strike="noStrike" noProof="0" dirty="0">
                          <a:latin typeface="Calibri"/>
                        </a:rPr>
                        <a:t>Do these data support decision-making? Are there ways the data are being used beyond the use cases you identified? </a:t>
                      </a:r>
                      <a:endParaRPr lang="en-US" dirty="0"/>
                    </a:p>
                  </a:txBody>
                  <a:tcPr>
                    <a:solidFill>
                      <a:schemeClr val="accent5">
                        <a:lumMod val="40000"/>
                        <a:lumOff val="60000"/>
                      </a:schemeClr>
                    </a:solidFill>
                  </a:tcPr>
                </a:tc>
                <a:tc>
                  <a:txBody>
                    <a:bodyPr/>
                    <a:lstStyle/>
                    <a:p>
                      <a:pPr algn="ctr"/>
                      <a:r>
                        <a:rPr lang="en-US" dirty="0"/>
                        <a:t>?</a:t>
                      </a:r>
                    </a:p>
                  </a:txBody>
                  <a:tcPr anchor="ctr">
                    <a:solidFill>
                      <a:schemeClr val="accent5">
                        <a:lumMod val="40000"/>
                        <a:lumOff val="60000"/>
                      </a:schemeClr>
                    </a:solidFill>
                  </a:tcPr>
                </a:tc>
                <a:extLst>
                  <a:ext uri="{0D108BD9-81ED-4DB2-BD59-A6C34878D82A}">
                    <a16:rowId xmlns:a16="http://schemas.microsoft.com/office/drawing/2014/main" val="2919348959"/>
                  </a:ext>
                </a:extLst>
              </a:tr>
              <a:tr h="370839">
                <a:tc>
                  <a:txBody>
                    <a:bodyPr/>
                    <a:lstStyle/>
                    <a:p>
                      <a:pPr lvl="0">
                        <a:buNone/>
                      </a:pPr>
                      <a:r>
                        <a:rPr lang="en-US" dirty="0"/>
                        <a:t>Data Curation</a:t>
                      </a:r>
                    </a:p>
                  </a:txBody>
                  <a:tcPr>
                    <a:solidFill>
                      <a:schemeClr val="accent5">
                        <a:lumMod val="20000"/>
                        <a:lumOff val="80000"/>
                      </a:schemeClr>
                    </a:solidFill>
                  </a:tcPr>
                </a:tc>
                <a:tc>
                  <a:txBody>
                    <a:bodyPr/>
                    <a:lstStyle/>
                    <a:p>
                      <a:pPr lvl="0">
                        <a:buNone/>
                      </a:pPr>
                      <a:r>
                        <a:rPr lang="en-US" sz="1800" b="0" i="0" u="none" strike="noStrike" noProof="0" dirty="0"/>
                        <a:t>What does maintenance of these data look like? </a:t>
                      </a:r>
                      <a:endParaRPr lang="en-US" dirty="0"/>
                    </a:p>
                  </a:txBody>
                  <a:tcPr>
                    <a:solidFill>
                      <a:schemeClr val="accent5">
                        <a:lumMod val="20000"/>
                        <a:lumOff val="80000"/>
                      </a:schemeClr>
                    </a:solidFill>
                  </a:tcPr>
                </a:tc>
                <a:tc>
                  <a:txBody>
                    <a:bodyPr/>
                    <a:lstStyle/>
                    <a:p>
                      <a:pPr lvl="0" algn="ctr">
                        <a:buNone/>
                      </a:pPr>
                      <a:r>
                        <a:rPr lang="en-US" dirty="0"/>
                        <a:t>?</a:t>
                      </a:r>
                    </a:p>
                  </a:txBody>
                  <a:tcPr anchor="ctr">
                    <a:solidFill>
                      <a:schemeClr val="accent5">
                        <a:lumMod val="20000"/>
                        <a:lumOff val="80000"/>
                      </a:schemeClr>
                    </a:solidFill>
                  </a:tcPr>
                </a:tc>
                <a:extLst>
                  <a:ext uri="{0D108BD9-81ED-4DB2-BD59-A6C34878D82A}">
                    <a16:rowId xmlns:a16="http://schemas.microsoft.com/office/drawing/2014/main" val="123222441"/>
                  </a:ext>
                </a:extLst>
              </a:tr>
            </a:tbl>
          </a:graphicData>
        </a:graphic>
      </p:graphicFrame>
    </p:spTree>
    <p:extLst>
      <p:ext uri="{BB962C8B-B14F-4D97-AF65-F5344CB8AC3E}">
        <p14:creationId xmlns:p14="http://schemas.microsoft.com/office/powerpoint/2010/main" val="152017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B8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1838"/>
            <a:ext cx="9144000" cy="2387600"/>
          </a:xfrm>
        </p:spPr>
        <p:txBody>
          <a:bodyPr>
            <a:normAutofit/>
          </a:bodyPr>
          <a:lstStyle/>
          <a:p>
            <a:r>
              <a:rPr lang="en-US" b="1" dirty="0">
                <a:solidFill>
                  <a:schemeClr val="bg1"/>
                </a:solidFill>
                <a:cs typeface="Calibri Light"/>
              </a:rPr>
              <a:t>Collaborative Governance</a:t>
            </a:r>
          </a:p>
        </p:txBody>
      </p:sp>
      <p:sp>
        <p:nvSpPr>
          <p:cNvPr id="3" name="Subtitle 2"/>
          <p:cNvSpPr>
            <a:spLocks noGrp="1"/>
          </p:cNvSpPr>
          <p:nvPr>
            <p:ph type="subTitle" idx="1"/>
          </p:nvPr>
        </p:nvSpPr>
        <p:spPr>
          <a:xfrm>
            <a:off x="1524000" y="3211513"/>
            <a:ext cx="9144000" cy="1655762"/>
          </a:xfrm>
        </p:spPr>
        <p:txBody>
          <a:bodyPr vert="horz" lIns="91440" tIns="45720" rIns="91440" bIns="45720" rtlCol="0" anchor="t">
            <a:normAutofit/>
          </a:bodyPr>
          <a:lstStyle/>
          <a:p>
            <a:r>
              <a:rPr lang="en-US" b="1" dirty="0">
                <a:solidFill>
                  <a:schemeClr val="bg1"/>
                </a:solidFill>
                <a:cs typeface="Calibri"/>
              </a:rPr>
              <a:t>for Bicycle, Pedestrian, and Accessibility Infrastructure Data</a:t>
            </a:r>
          </a:p>
        </p:txBody>
      </p:sp>
      <p:pic>
        <p:nvPicPr>
          <p:cNvPr id="4" name="Picture 4" descr="Triskelion logo for US Department of Transportation Office of the Secretary of Transportation Bureau of Transportation Statistics">
            <a:extLst>
              <a:ext uri="{FF2B5EF4-FFF2-40B4-BE49-F238E27FC236}">
                <a16:creationId xmlns:a16="http://schemas.microsoft.com/office/drawing/2014/main" id="{9EC94BCA-1435-B350-CE84-1CB5E451789A}"/>
              </a:ext>
            </a:extLst>
          </p:cNvPr>
          <p:cNvPicPr>
            <a:picLocks noChangeAspect="1"/>
          </p:cNvPicPr>
          <p:nvPr/>
        </p:nvPicPr>
        <p:blipFill>
          <a:blip r:embed="rId3"/>
          <a:stretch>
            <a:fillRect/>
          </a:stretch>
        </p:blipFill>
        <p:spPr>
          <a:xfrm>
            <a:off x="387928" y="5169026"/>
            <a:ext cx="3195531" cy="1368977"/>
          </a:xfrm>
          <a:prstGeom prst="rect">
            <a:avLst/>
          </a:prstGeom>
        </p:spPr>
      </p:pic>
      <p:sp>
        <p:nvSpPr>
          <p:cNvPr id="5" name="TextBox 4">
            <a:extLst>
              <a:ext uri="{FF2B5EF4-FFF2-40B4-BE49-F238E27FC236}">
                <a16:creationId xmlns:a16="http://schemas.microsoft.com/office/drawing/2014/main" id="{536E117A-E39D-35B4-6D5E-CAEAE5A8166D}"/>
              </a:ext>
            </a:extLst>
          </p:cNvPr>
          <p:cNvSpPr txBox="1"/>
          <p:nvPr/>
        </p:nvSpPr>
        <p:spPr>
          <a:xfrm>
            <a:off x="7520215" y="5460999"/>
            <a:ext cx="42808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rgbClr val="FFFFFF"/>
                </a:solidFill>
                <a:cs typeface="Calibri"/>
              </a:rPr>
              <a:t>Cyrus Chimento, ORISE Fellow</a:t>
            </a:r>
          </a:p>
          <a:p>
            <a:pPr algn="r"/>
            <a:r>
              <a:rPr lang="en-US" dirty="0">
                <a:solidFill>
                  <a:srgbClr val="FFFFFF"/>
                </a:solidFill>
                <a:cs typeface="Calibri"/>
              </a:rPr>
              <a:t>Office of Spatial Analysis and Visualization</a:t>
            </a:r>
          </a:p>
          <a:p>
            <a:pPr algn="r"/>
            <a:r>
              <a:rPr lang="en-US" dirty="0">
                <a:solidFill>
                  <a:srgbClr val="FFFFFF"/>
                </a:solidFill>
                <a:cs typeface="Calibri"/>
              </a:rPr>
              <a:t>Bureau of Transportation Statistics</a:t>
            </a:r>
          </a:p>
          <a:p>
            <a:pPr algn="r"/>
            <a:r>
              <a:rPr lang="en-US" dirty="0">
                <a:solidFill>
                  <a:srgbClr val="FFFFFF"/>
                </a:solidFill>
                <a:cs typeface="Calibri"/>
              </a:rPr>
              <a:t>USDOT</a:t>
            </a:r>
          </a:p>
        </p:txBody>
      </p:sp>
    </p:spTree>
    <p:extLst>
      <p:ext uri="{BB962C8B-B14F-4D97-AF65-F5344CB8AC3E}">
        <p14:creationId xmlns:p14="http://schemas.microsoft.com/office/powerpoint/2010/main" val="116110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34DF-10AF-0739-D881-F52260B2EBB5}"/>
              </a:ext>
            </a:extLst>
          </p:cNvPr>
          <p:cNvSpPr>
            <a:spLocks noGrp="1"/>
          </p:cNvSpPr>
          <p:nvPr>
            <p:ph type="title"/>
          </p:nvPr>
        </p:nvSpPr>
        <p:spPr/>
        <p:txBody>
          <a:bodyPr/>
          <a:lstStyle/>
          <a:p>
            <a:r>
              <a:rPr lang="en-US" b="1" dirty="0"/>
              <a:t>There is a data gap.</a:t>
            </a:r>
          </a:p>
        </p:txBody>
      </p:sp>
      <p:pic>
        <p:nvPicPr>
          <p:cNvPr id="4" name="Picture 3" descr="Diagram of labeled graphics showing a progression (left to right) of no/publicly unavailable data or restrictive licensing, polygon data, line data, network data, and value added network data">
            <a:extLst>
              <a:ext uri="{FF2B5EF4-FFF2-40B4-BE49-F238E27FC236}">
                <a16:creationId xmlns:a16="http://schemas.microsoft.com/office/drawing/2014/main" id="{2E8BA1A3-8D86-AF42-B6B0-FCAFFE1D7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25" y="2237229"/>
            <a:ext cx="10472949" cy="2383541"/>
          </a:xfrm>
          <a:prstGeom prst="rect">
            <a:avLst/>
          </a:prstGeom>
        </p:spPr>
      </p:pic>
    </p:spTree>
    <p:extLst>
      <p:ext uri="{BB962C8B-B14F-4D97-AF65-F5344CB8AC3E}">
        <p14:creationId xmlns:p14="http://schemas.microsoft.com/office/powerpoint/2010/main" val="71872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B7BF-15AC-E8D0-D3F2-8EBDA574DD00}"/>
              </a:ext>
            </a:extLst>
          </p:cNvPr>
          <p:cNvSpPr>
            <a:spLocks noGrp="1"/>
          </p:cNvSpPr>
          <p:nvPr>
            <p:ph type="title"/>
          </p:nvPr>
        </p:nvSpPr>
        <p:spPr/>
        <p:txBody>
          <a:bodyPr/>
          <a:lstStyle/>
          <a:p>
            <a:r>
              <a:rPr lang="en-US" b="1" dirty="0">
                <a:cs typeface="Calibri Light"/>
              </a:rPr>
              <a:t>What is the impact?</a:t>
            </a:r>
            <a:endParaRPr lang="en-US" b="1" dirty="0"/>
          </a:p>
        </p:txBody>
      </p:sp>
      <p:grpSp>
        <p:nvGrpSpPr>
          <p:cNvPr id="8" name="Group 7">
            <a:extLst>
              <a:ext uri="{FF2B5EF4-FFF2-40B4-BE49-F238E27FC236}">
                <a16:creationId xmlns:a16="http://schemas.microsoft.com/office/drawing/2014/main" id="{EC4D8BA9-56CD-636A-49A0-332B7ECA78F5}"/>
              </a:ext>
            </a:extLst>
          </p:cNvPr>
          <p:cNvGrpSpPr/>
          <p:nvPr/>
        </p:nvGrpSpPr>
        <p:grpSpPr>
          <a:xfrm>
            <a:off x="540223" y="1691379"/>
            <a:ext cx="2748871" cy="2924157"/>
            <a:chOff x="824278" y="3428949"/>
            <a:chExt cx="1844260" cy="2924157"/>
          </a:xfrm>
        </p:grpSpPr>
        <p:sp>
          <p:nvSpPr>
            <p:cNvPr id="4" name="Arrow: Pentagon 3">
              <a:extLst>
                <a:ext uri="{FF2B5EF4-FFF2-40B4-BE49-F238E27FC236}">
                  <a16:creationId xmlns:a16="http://schemas.microsoft.com/office/drawing/2014/main" id="{5FB81137-7BCB-540C-61F8-FCE7C1A1EF76}"/>
                </a:ext>
              </a:extLst>
            </p:cNvPr>
            <p:cNvSpPr/>
            <p:nvPr/>
          </p:nvSpPr>
          <p:spPr>
            <a:xfrm>
              <a:off x="824278" y="3428949"/>
              <a:ext cx="1844260" cy="916608"/>
            </a:xfrm>
            <a:prstGeom prst="homePlate">
              <a:avLst/>
            </a:prstGeom>
            <a:solidFill>
              <a:srgbClr val="243B81"/>
            </a:solidFill>
            <a:ln w="5715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Input</a:t>
              </a:r>
              <a:endParaRPr lang="en-US"/>
            </a:p>
          </p:txBody>
        </p:sp>
        <p:sp>
          <p:nvSpPr>
            <p:cNvPr id="7" name="TextBox 6" descr="Input: Data Gap​: Lack of data on bike, pedestrian, and accessibility infrastructure.">
              <a:extLst>
                <a:ext uri="{FF2B5EF4-FFF2-40B4-BE49-F238E27FC236}">
                  <a16:creationId xmlns:a16="http://schemas.microsoft.com/office/drawing/2014/main" id="{57B55315-1050-05A2-DB94-62F334883103}"/>
                </a:ext>
              </a:extLst>
            </p:cNvPr>
            <p:cNvSpPr txBox="1"/>
            <p:nvPr/>
          </p:nvSpPr>
          <p:spPr>
            <a:xfrm>
              <a:off x="976246" y="4598780"/>
              <a:ext cx="138467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Data Gap</a:t>
              </a:r>
            </a:p>
            <a:p>
              <a:endParaRPr lang="en-US" dirty="0">
                <a:cs typeface="Calibri"/>
              </a:endParaRPr>
            </a:p>
            <a:p>
              <a:r>
                <a:rPr lang="en-US" dirty="0">
                  <a:cs typeface="Calibri"/>
                </a:rPr>
                <a:t>Lack of data on bike, pedestrian, and accessibility infrastructure.</a:t>
              </a:r>
            </a:p>
          </p:txBody>
        </p:sp>
      </p:grpSp>
      <p:grpSp>
        <p:nvGrpSpPr>
          <p:cNvPr id="15" name="Group 14">
            <a:extLst>
              <a:ext uri="{FF2B5EF4-FFF2-40B4-BE49-F238E27FC236}">
                <a16:creationId xmlns:a16="http://schemas.microsoft.com/office/drawing/2014/main" id="{60CAED0F-5226-F2A3-6A26-76B66E457A68}"/>
              </a:ext>
            </a:extLst>
          </p:cNvPr>
          <p:cNvGrpSpPr/>
          <p:nvPr/>
        </p:nvGrpSpPr>
        <p:grpSpPr>
          <a:xfrm>
            <a:off x="2830596" y="1690689"/>
            <a:ext cx="3282411" cy="3447882"/>
            <a:chOff x="2263172" y="3428259"/>
            <a:chExt cx="2319129" cy="3447882"/>
          </a:xfrm>
        </p:grpSpPr>
        <p:sp>
          <p:nvSpPr>
            <p:cNvPr id="10" name="Arrow: Chevron 9">
              <a:extLst>
                <a:ext uri="{FF2B5EF4-FFF2-40B4-BE49-F238E27FC236}">
                  <a16:creationId xmlns:a16="http://schemas.microsoft.com/office/drawing/2014/main" id="{27AEF614-E6FC-87C5-44FE-9E5D287865A6}"/>
                </a:ext>
              </a:extLst>
            </p:cNvPr>
            <p:cNvSpPr/>
            <p:nvPr/>
          </p:nvSpPr>
          <p:spPr>
            <a:xfrm>
              <a:off x="2263172" y="3428259"/>
              <a:ext cx="938695" cy="916608"/>
            </a:xfrm>
            <a:prstGeom prst="chevron">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hevron 10">
              <a:extLst>
                <a:ext uri="{FF2B5EF4-FFF2-40B4-BE49-F238E27FC236}">
                  <a16:creationId xmlns:a16="http://schemas.microsoft.com/office/drawing/2014/main" id="{ED1AB908-1CC6-DD1B-4768-7F2A2C3FF4F5}"/>
                </a:ext>
              </a:extLst>
            </p:cNvPr>
            <p:cNvSpPr/>
            <p:nvPr/>
          </p:nvSpPr>
          <p:spPr>
            <a:xfrm>
              <a:off x="2738041" y="3428259"/>
              <a:ext cx="1844260" cy="916608"/>
            </a:xfrm>
            <a:prstGeom prst="chevron">
              <a:avLst/>
            </a:prstGeom>
            <a:solidFill>
              <a:srgbClr val="233C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cs typeface="Calibri"/>
                </a:rPr>
                <a:t>Output</a:t>
              </a:r>
              <a:endParaRPr lang="en-US" dirty="0">
                <a:solidFill>
                  <a:schemeClr val="bg1"/>
                </a:solidFill>
              </a:endParaRPr>
            </a:p>
          </p:txBody>
        </p:sp>
        <p:sp>
          <p:nvSpPr>
            <p:cNvPr id="13" name="TextBox 12" descr="Output: Barriers: Barriers to using, researching, prioritizing, and improving infrastructure and condition.">
              <a:extLst>
                <a:ext uri="{FF2B5EF4-FFF2-40B4-BE49-F238E27FC236}">
                  <a16:creationId xmlns:a16="http://schemas.microsoft.com/office/drawing/2014/main" id="{798D888C-815D-4754-70EB-51F64AE55DEB}"/>
                </a:ext>
              </a:extLst>
            </p:cNvPr>
            <p:cNvSpPr txBox="1"/>
            <p:nvPr/>
          </p:nvSpPr>
          <p:spPr>
            <a:xfrm>
              <a:off x="2792057" y="4567817"/>
              <a:ext cx="127677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Barriers</a:t>
              </a:r>
              <a:endParaRPr lang="en-US" dirty="0"/>
            </a:p>
            <a:p>
              <a:endParaRPr lang="en-US" b="1" dirty="0">
                <a:cs typeface="Calibri"/>
              </a:endParaRPr>
            </a:p>
            <a:p>
              <a:r>
                <a:rPr lang="en-US" dirty="0">
                  <a:cs typeface="Calibri"/>
                </a:rPr>
                <a:t>Barriers to using, researching, prioritizing, and improving infrastructure and condition.</a:t>
              </a:r>
            </a:p>
          </p:txBody>
        </p:sp>
      </p:grpSp>
      <p:grpSp>
        <p:nvGrpSpPr>
          <p:cNvPr id="3" name="Group 2">
            <a:extLst>
              <a:ext uri="{FF2B5EF4-FFF2-40B4-BE49-F238E27FC236}">
                <a16:creationId xmlns:a16="http://schemas.microsoft.com/office/drawing/2014/main" id="{D0C1273B-FB5B-9719-77C7-658AFCBB4D2A}"/>
              </a:ext>
            </a:extLst>
          </p:cNvPr>
          <p:cNvGrpSpPr/>
          <p:nvPr/>
        </p:nvGrpSpPr>
        <p:grpSpPr>
          <a:xfrm>
            <a:off x="5634180" y="1690688"/>
            <a:ext cx="3282411" cy="3170883"/>
            <a:chOff x="2263172" y="3428259"/>
            <a:chExt cx="2319129" cy="3170883"/>
          </a:xfrm>
        </p:grpSpPr>
        <p:sp>
          <p:nvSpPr>
            <p:cNvPr id="5" name="Arrow: Chevron 4">
              <a:extLst>
                <a:ext uri="{FF2B5EF4-FFF2-40B4-BE49-F238E27FC236}">
                  <a16:creationId xmlns:a16="http://schemas.microsoft.com/office/drawing/2014/main" id="{435ABEE9-24AF-06D7-A417-24C76ECEA947}"/>
                </a:ext>
              </a:extLst>
            </p:cNvPr>
            <p:cNvSpPr/>
            <p:nvPr/>
          </p:nvSpPr>
          <p:spPr>
            <a:xfrm>
              <a:off x="2263172" y="3428259"/>
              <a:ext cx="938695" cy="916608"/>
            </a:xfrm>
            <a:prstGeom prst="chevron">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Chevron 5">
              <a:extLst>
                <a:ext uri="{FF2B5EF4-FFF2-40B4-BE49-F238E27FC236}">
                  <a16:creationId xmlns:a16="http://schemas.microsoft.com/office/drawing/2014/main" id="{9B12E55B-360D-5E94-7E1D-54B46B9B3856}"/>
                </a:ext>
              </a:extLst>
            </p:cNvPr>
            <p:cNvSpPr/>
            <p:nvPr/>
          </p:nvSpPr>
          <p:spPr>
            <a:xfrm>
              <a:off x="2738041" y="3428259"/>
              <a:ext cx="1844260" cy="916608"/>
            </a:xfrm>
            <a:prstGeom prst="chevron">
              <a:avLst/>
            </a:prstGeom>
            <a:solidFill>
              <a:srgbClr val="233C82"/>
            </a:solidFill>
            <a:ln>
              <a:solidFill>
                <a:srgbClr val="243B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cs typeface="Calibri"/>
                </a:rPr>
                <a:t>Outcome</a:t>
              </a:r>
            </a:p>
          </p:txBody>
        </p:sp>
        <p:sp>
          <p:nvSpPr>
            <p:cNvPr id="9" name="TextBox 8" descr="Outcome: Low Mode Share​: Few trips can be comfortably and safely made by walking, biking, or rolling.">
              <a:extLst>
                <a:ext uri="{FF2B5EF4-FFF2-40B4-BE49-F238E27FC236}">
                  <a16:creationId xmlns:a16="http://schemas.microsoft.com/office/drawing/2014/main" id="{C4741DDD-43D5-A6EE-A631-A8510D7BE01A}"/>
                </a:ext>
              </a:extLst>
            </p:cNvPr>
            <p:cNvSpPr txBox="1"/>
            <p:nvPr/>
          </p:nvSpPr>
          <p:spPr>
            <a:xfrm>
              <a:off x="2812374" y="4567817"/>
              <a:ext cx="127677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Low Mode Share</a:t>
              </a:r>
              <a:endParaRPr lang="en-US" dirty="0"/>
            </a:p>
            <a:p>
              <a:endParaRPr lang="en-US" b="1" dirty="0">
                <a:cs typeface="Calibri"/>
              </a:endParaRPr>
            </a:p>
            <a:p>
              <a:r>
                <a:rPr lang="en-US" dirty="0">
                  <a:cs typeface="Calibri"/>
                </a:rPr>
                <a:t>Few trips can be comfortably and safely made by walking, biking, or rolling.</a:t>
              </a:r>
              <a:endParaRPr lang="en-US" dirty="0"/>
            </a:p>
          </p:txBody>
        </p:sp>
      </p:grpSp>
      <p:grpSp>
        <p:nvGrpSpPr>
          <p:cNvPr id="12" name="Group 11">
            <a:extLst>
              <a:ext uri="{FF2B5EF4-FFF2-40B4-BE49-F238E27FC236}">
                <a16:creationId xmlns:a16="http://schemas.microsoft.com/office/drawing/2014/main" id="{773B931F-1972-E0DB-94AF-D57308AAADD8}"/>
              </a:ext>
            </a:extLst>
          </p:cNvPr>
          <p:cNvGrpSpPr/>
          <p:nvPr/>
        </p:nvGrpSpPr>
        <p:grpSpPr>
          <a:xfrm>
            <a:off x="8466520" y="1690688"/>
            <a:ext cx="3282411" cy="2616886"/>
            <a:chOff x="2263172" y="3428259"/>
            <a:chExt cx="2319129" cy="2616886"/>
          </a:xfrm>
        </p:grpSpPr>
        <p:sp>
          <p:nvSpPr>
            <p:cNvPr id="14" name="Arrow: Chevron 13">
              <a:extLst>
                <a:ext uri="{FF2B5EF4-FFF2-40B4-BE49-F238E27FC236}">
                  <a16:creationId xmlns:a16="http://schemas.microsoft.com/office/drawing/2014/main" id="{52C1BBAB-0316-5C33-F285-D8F5EDFB159D}"/>
                </a:ext>
              </a:extLst>
            </p:cNvPr>
            <p:cNvSpPr/>
            <p:nvPr/>
          </p:nvSpPr>
          <p:spPr>
            <a:xfrm>
              <a:off x="2263172" y="3428259"/>
              <a:ext cx="938695" cy="916608"/>
            </a:xfrm>
            <a:prstGeom prst="chevron">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32BF5ADD-1D6F-0B96-5E77-C504EBEAD9C3}"/>
                </a:ext>
              </a:extLst>
            </p:cNvPr>
            <p:cNvSpPr/>
            <p:nvPr/>
          </p:nvSpPr>
          <p:spPr>
            <a:xfrm>
              <a:off x="2738041" y="3428259"/>
              <a:ext cx="1844260" cy="916608"/>
            </a:xfrm>
            <a:prstGeom prst="chevron">
              <a:avLst/>
            </a:prstGeom>
            <a:solidFill>
              <a:srgbClr val="233C82"/>
            </a:solidFill>
            <a:ln>
              <a:solidFill>
                <a:srgbClr val="243B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cs typeface="Calibri"/>
                </a:rPr>
                <a:t>Impact</a:t>
              </a:r>
              <a:endParaRPr lang="en-US"/>
            </a:p>
          </p:txBody>
        </p:sp>
        <p:sp>
          <p:nvSpPr>
            <p:cNvPr id="31" name="TextBox 30" descr="Impact: Societal costs​: Safety, public health, equity, climate, and economic costs.​">
              <a:extLst>
                <a:ext uri="{FF2B5EF4-FFF2-40B4-BE49-F238E27FC236}">
                  <a16:creationId xmlns:a16="http://schemas.microsoft.com/office/drawing/2014/main" id="{0C5537BB-F926-71AA-0BF4-D5AC085E4BD6}"/>
                </a:ext>
              </a:extLst>
            </p:cNvPr>
            <p:cNvSpPr txBox="1"/>
            <p:nvPr/>
          </p:nvSpPr>
          <p:spPr>
            <a:xfrm>
              <a:off x="2812373" y="4567817"/>
              <a:ext cx="156336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Societal costs</a:t>
              </a:r>
              <a:endParaRPr lang="en-US"/>
            </a:p>
            <a:p>
              <a:endParaRPr lang="en-US" b="1">
                <a:cs typeface="Calibri"/>
              </a:endParaRPr>
            </a:p>
            <a:p>
              <a:r>
                <a:rPr lang="en-US">
                  <a:cs typeface="Calibri"/>
                </a:rPr>
                <a:t>Safety, public health, equity, climate, and economic costs.</a:t>
              </a:r>
              <a:endParaRPr lang="en-US"/>
            </a:p>
          </p:txBody>
        </p:sp>
      </p:grpSp>
    </p:spTree>
    <p:extLst>
      <p:ext uri="{BB962C8B-B14F-4D97-AF65-F5344CB8AC3E}">
        <p14:creationId xmlns:p14="http://schemas.microsoft.com/office/powerpoint/2010/main" val="354649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7DD5-FD77-BA78-400F-5DAC37E7DCC2}"/>
              </a:ext>
            </a:extLst>
          </p:cNvPr>
          <p:cNvSpPr>
            <a:spLocks noGrp="1"/>
          </p:cNvSpPr>
          <p:nvPr>
            <p:ph type="title"/>
          </p:nvPr>
        </p:nvSpPr>
        <p:spPr/>
        <p:txBody>
          <a:bodyPr/>
          <a:lstStyle/>
          <a:p>
            <a:r>
              <a:rPr lang="en-US" b="1" dirty="0">
                <a:cs typeface="Calibri Light"/>
              </a:rPr>
              <a:t>What is BTS' goal?</a:t>
            </a:r>
            <a:endParaRPr lang="en-US" b="1" dirty="0"/>
          </a:p>
        </p:txBody>
      </p:sp>
      <p:sp>
        <p:nvSpPr>
          <p:cNvPr id="3" name="Content Placeholder 2">
            <a:extLst>
              <a:ext uri="{FF2B5EF4-FFF2-40B4-BE49-F238E27FC236}">
                <a16:creationId xmlns:a16="http://schemas.microsoft.com/office/drawing/2014/main" id="{3621BF7D-721D-08F8-1B0B-0DF1AB082CC5}"/>
              </a:ext>
            </a:extLst>
          </p:cNvPr>
          <p:cNvSpPr>
            <a:spLocks noGrp="1"/>
          </p:cNvSpPr>
          <p:nvPr>
            <p:ph idx="1"/>
          </p:nvPr>
        </p:nvSpPr>
        <p:spPr>
          <a:xfrm>
            <a:off x="838200" y="1825625"/>
            <a:ext cx="6423378" cy="4351338"/>
          </a:xfrm>
        </p:spPr>
        <p:txBody>
          <a:bodyPr vert="horz" lIns="91440" tIns="45720" rIns="91440" bIns="45720" rtlCol="0" anchor="t">
            <a:normAutofit/>
          </a:bodyPr>
          <a:lstStyle/>
          <a:p>
            <a:pPr marL="457200" indent="-457200"/>
            <a:r>
              <a:rPr lang="en-US" dirty="0">
                <a:ea typeface="+mn-lt"/>
                <a:cs typeface="+mn-lt"/>
              </a:rPr>
              <a:t>Include geospatial data layers </a:t>
            </a:r>
            <a:endParaRPr lang="en-US" dirty="0"/>
          </a:p>
          <a:p>
            <a:pPr marL="914400" lvl="1" indent="-457200"/>
            <a:r>
              <a:rPr lang="en-US" dirty="0">
                <a:ea typeface="+mn-lt"/>
                <a:cs typeface="+mn-lt"/>
              </a:rPr>
              <a:t>For the extent, connectivity, and condition of </a:t>
            </a:r>
            <a:r>
              <a:rPr lang="en-US" dirty="0">
                <a:solidFill>
                  <a:srgbClr val="000000"/>
                </a:solidFill>
                <a:ea typeface="+mn-lt"/>
                <a:cs typeface="+mn-lt"/>
              </a:rPr>
              <a:t>bicycle, pedestrian, and accessibility infrastructure</a:t>
            </a:r>
            <a:endParaRPr lang="en-US" dirty="0">
              <a:cs typeface="Calibri"/>
            </a:endParaRPr>
          </a:p>
          <a:p>
            <a:pPr marL="914400" lvl="1" indent="-457200"/>
            <a:r>
              <a:rPr lang="en-US" dirty="0">
                <a:solidFill>
                  <a:srgbClr val="000000"/>
                </a:solidFill>
                <a:ea typeface="+mn-lt"/>
                <a:cs typeface="+mn-lt"/>
              </a:rPr>
              <a:t>In</a:t>
            </a:r>
            <a:r>
              <a:rPr lang="en-US" dirty="0">
                <a:ea typeface="+mn-lt"/>
                <a:cs typeface="+mn-lt"/>
              </a:rPr>
              <a:t> the public right-of-way and in transportation terminals</a:t>
            </a:r>
          </a:p>
          <a:p>
            <a:pPr marL="914400" lvl="1" indent="-457200"/>
            <a:endParaRPr lang="en-US" dirty="0">
              <a:ea typeface="+mn-lt"/>
              <a:cs typeface="+mn-lt"/>
            </a:endParaRPr>
          </a:p>
          <a:p>
            <a:pPr marL="457200" indent="-457200"/>
            <a:r>
              <a:rPr lang="en-US" dirty="0">
                <a:ea typeface="+mn-lt"/>
                <a:cs typeface="+mn-lt"/>
              </a:rPr>
              <a:t>In the National Transportation Atlas Database (NTAD)</a:t>
            </a:r>
          </a:p>
        </p:txBody>
      </p:sp>
      <p:pic>
        <p:nvPicPr>
          <p:cNvPr id="5" name="Picture 4" descr="Image of walkers, runners, and bicyclists using a multi-use path">
            <a:extLst>
              <a:ext uri="{FF2B5EF4-FFF2-40B4-BE49-F238E27FC236}">
                <a16:creationId xmlns:a16="http://schemas.microsoft.com/office/drawing/2014/main" id="{8D76448F-B163-1EC5-4A5D-A2AE015DE6FC}"/>
              </a:ext>
            </a:extLst>
          </p:cNvPr>
          <p:cNvPicPr>
            <a:picLocks noChangeAspect="1"/>
          </p:cNvPicPr>
          <p:nvPr/>
        </p:nvPicPr>
        <p:blipFill>
          <a:blip r:embed="rId3"/>
          <a:stretch>
            <a:fillRect/>
          </a:stretch>
        </p:blipFill>
        <p:spPr>
          <a:xfrm>
            <a:off x="7627293" y="3451"/>
            <a:ext cx="4568457" cy="6858207"/>
          </a:xfrm>
          <a:prstGeom prst="rect">
            <a:avLst/>
          </a:prstGeom>
          <a:ln>
            <a:solidFill>
              <a:schemeClr val="tx1"/>
            </a:solidFill>
          </a:ln>
        </p:spPr>
      </p:pic>
      <p:sp>
        <p:nvSpPr>
          <p:cNvPr id="7" name="TextBox 6">
            <a:extLst>
              <a:ext uri="{FF2B5EF4-FFF2-40B4-BE49-F238E27FC236}">
                <a16:creationId xmlns:a16="http://schemas.microsoft.com/office/drawing/2014/main" id="{D52DE1E2-2E93-A417-1C55-D1980CCF1D1C}"/>
              </a:ext>
            </a:extLst>
          </p:cNvPr>
          <p:cNvSpPr txBox="1"/>
          <p:nvPr/>
        </p:nvSpPr>
        <p:spPr>
          <a:xfrm>
            <a:off x="7756709" y="6444898"/>
            <a:ext cx="2757577" cy="307777"/>
          </a:xfrm>
          <a:prstGeom prst="rect">
            <a:avLst/>
          </a:prstGeom>
          <a:solidFill>
            <a:srgbClr val="FFFFFF">
              <a:alpha val="40000"/>
            </a:srgb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ea typeface="+mn-lt"/>
                <a:cs typeface="+mn-lt"/>
              </a:rPr>
              <a:t>Photo by </a:t>
            </a:r>
            <a:r>
              <a:rPr lang="en-US" sz="1400">
                <a:ea typeface="+mn-lt"/>
                <a:cs typeface="+mn-lt"/>
                <a:hlinkClick r:id="rId4">
                  <a:extLst>
                    <a:ext uri="{A12FA001-AC4F-418D-AE19-62706E023703}">
                      <ahyp:hlinkClr xmlns:ahyp="http://schemas.microsoft.com/office/drawing/2018/hyperlinkcolor" val="tx"/>
                    </a:ext>
                  </a:extLst>
                </a:hlinkClick>
              </a:rPr>
              <a:t>James Lewis</a:t>
            </a:r>
            <a:r>
              <a:rPr lang="en-US" sz="1400">
                <a:ea typeface="+mn-lt"/>
                <a:cs typeface="+mn-lt"/>
              </a:rPr>
              <a:t> on </a:t>
            </a:r>
            <a:r>
              <a:rPr lang="en-US" sz="1400">
                <a:ea typeface="+mn-lt"/>
                <a:cs typeface="+mn-lt"/>
                <a:hlinkClick r:id="rId4"/>
              </a:rPr>
              <a:t>Unsplash</a:t>
            </a:r>
            <a:r>
              <a:rPr lang="en-US" sz="1400">
                <a:ea typeface="+mn-lt"/>
                <a:cs typeface="+mn-lt"/>
              </a:rPr>
              <a:t> </a:t>
            </a:r>
            <a:endParaRPr lang="en-US">
              <a:ea typeface="+mn-lt"/>
              <a:cs typeface="+mn-lt"/>
            </a:endParaRPr>
          </a:p>
        </p:txBody>
      </p:sp>
    </p:spTree>
    <p:extLst>
      <p:ext uri="{BB962C8B-B14F-4D97-AF65-F5344CB8AC3E}">
        <p14:creationId xmlns:p14="http://schemas.microsoft.com/office/powerpoint/2010/main" val="182187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3C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8C78-BF85-784A-9433-75E7AB0C1E25}"/>
              </a:ext>
            </a:extLst>
          </p:cNvPr>
          <p:cNvSpPr>
            <a:spLocks noGrp="1"/>
          </p:cNvSpPr>
          <p:nvPr>
            <p:ph type="title"/>
          </p:nvPr>
        </p:nvSpPr>
        <p:spPr/>
        <p:txBody>
          <a:bodyPr/>
          <a:lstStyle/>
          <a:p>
            <a:r>
              <a:rPr lang="en-US" b="1" dirty="0">
                <a:solidFill>
                  <a:schemeClr val="bg1"/>
                </a:solidFill>
                <a:cs typeface="Calibri Light"/>
              </a:rPr>
              <a:t>How will we achieve it?</a:t>
            </a:r>
            <a:endParaRPr lang="en-US" b="1" dirty="0"/>
          </a:p>
        </p:txBody>
      </p:sp>
      <p:sp>
        <p:nvSpPr>
          <p:cNvPr id="3" name="Content Placeholder 2">
            <a:extLst>
              <a:ext uri="{FF2B5EF4-FFF2-40B4-BE49-F238E27FC236}">
                <a16:creationId xmlns:a16="http://schemas.microsoft.com/office/drawing/2014/main" id="{65B2BE2F-B866-6598-FB83-05B9F0AE4A1F}"/>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solidFill>
                  <a:schemeClr val="bg1"/>
                </a:solidFill>
                <a:cs typeface="Calibri" panose="020F0502020204030204"/>
              </a:rPr>
              <a:t>Discover what geospatial data is </a:t>
            </a:r>
            <a:r>
              <a:rPr lang="en-US" i="1" dirty="0">
                <a:solidFill>
                  <a:schemeClr val="bg1"/>
                </a:solidFill>
                <a:cs typeface="Calibri" panose="020F0502020204030204"/>
              </a:rPr>
              <a:t>already</a:t>
            </a:r>
            <a:r>
              <a:rPr lang="en-US" dirty="0">
                <a:solidFill>
                  <a:schemeClr val="bg1"/>
                </a:solidFill>
                <a:cs typeface="Calibri" panose="020F0502020204030204"/>
              </a:rPr>
              <a:t> available on bicycle, pedestrian, and accessibility infrastructure</a:t>
            </a:r>
          </a:p>
          <a:p>
            <a:pPr marL="514350" indent="-514350">
              <a:buAutoNum type="arabicPeriod"/>
            </a:pPr>
            <a:r>
              <a:rPr lang="en-US" dirty="0">
                <a:solidFill>
                  <a:schemeClr val="bg1"/>
                </a:solidFill>
                <a:cs typeface="Calibri" panose="020F0502020204030204"/>
              </a:rPr>
              <a:t>Build access to </a:t>
            </a:r>
            <a:r>
              <a:rPr lang="en-US" i="1" dirty="0">
                <a:solidFill>
                  <a:schemeClr val="bg1"/>
                </a:solidFill>
                <a:cs typeface="Calibri" panose="020F0502020204030204"/>
              </a:rPr>
              <a:t>existing</a:t>
            </a:r>
            <a:r>
              <a:rPr lang="en-US" dirty="0">
                <a:solidFill>
                  <a:schemeClr val="bg1"/>
                </a:solidFill>
                <a:cs typeface="Calibri" panose="020F0502020204030204"/>
              </a:rPr>
              <a:t> data</a:t>
            </a:r>
          </a:p>
          <a:p>
            <a:pPr marL="514350" indent="-514350">
              <a:buAutoNum type="arabicPeriod"/>
            </a:pPr>
            <a:r>
              <a:rPr lang="en-US" dirty="0">
                <a:solidFill>
                  <a:schemeClr val="bg1"/>
                </a:solidFill>
                <a:cs typeface="Calibri" panose="020F0502020204030204"/>
              </a:rPr>
              <a:t>Define requirements for the structure and minimum content of the data</a:t>
            </a:r>
          </a:p>
          <a:p>
            <a:pPr marL="514350" indent="-514350">
              <a:buAutoNum type="arabicPeriod"/>
            </a:pPr>
            <a:r>
              <a:rPr lang="en-US" dirty="0">
                <a:solidFill>
                  <a:schemeClr val="bg1"/>
                </a:solidFill>
                <a:cs typeface="Calibri" panose="020F0502020204030204"/>
              </a:rPr>
              <a:t>Facilitate data collection with partners</a:t>
            </a:r>
          </a:p>
          <a:p>
            <a:pPr marL="514350" indent="-514350">
              <a:buAutoNum type="arabicPeriod"/>
            </a:pPr>
            <a:r>
              <a:rPr lang="en-US" dirty="0">
                <a:solidFill>
                  <a:schemeClr val="bg1"/>
                </a:solidFill>
                <a:cs typeface="Calibri" panose="020F0502020204030204"/>
              </a:rPr>
              <a:t>Aggregate and publish data</a:t>
            </a:r>
          </a:p>
        </p:txBody>
      </p:sp>
    </p:spTree>
    <p:extLst>
      <p:ext uri="{BB962C8B-B14F-4D97-AF65-F5344CB8AC3E}">
        <p14:creationId xmlns:p14="http://schemas.microsoft.com/office/powerpoint/2010/main" val="188520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122F-E392-89BE-9324-7AFCF824C5EF}"/>
              </a:ext>
            </a:extLst>
          </p:cNvPr>
          <p:cNvSpPr>
            <a:spLocks noGrp="1"/>
          </p:cNvSpPr>
          <p:nvPr>
            <p:ph type="title"/>
          </p:nvPr>
        </p:nvSpPr>
        <p:spPr/>
        <p:txBody>
          <a:bodyPr/>
          <a:lstStyle/>
          <a:p>
            <a:r>
              <a:rPr lang="en-US" b="1" dirty="0">
                <a:cs typeface="Calibri Light"/>
              </a:rPr>
              <a:t>Collaborative Governance</a:t>
            </a:r>
            <a:endParaRPr lang="en-US" b="1" dirty="0"/>
          </a:p>
        </p:txBody>
      </p:sp>
      <p:sp>
        <p:nvSpPr>
          <p:cNvPr id="3" name="Content Placeholder 2">
            <a:extLst>
              <a:ext uri="{FF2B5EF4-FFF2-40B4-BE49-F238E27FC236}">
                <a16:creationId xmlns:a16="http://schemas.microsoft.com/office/drawing/2014/main" id="{DC765F13-C90E-3FA7-2426-44C97FE3B117}"/>
              </a:ext>
            </a:extLst>
          </p:cNvPr>
          <p:cNvSpPr>
            <a:spLocks noGrp="1"/>
          </p:cNvSpPr>
          <p:nvPr>
            <p:ph idx="1"/>
          </p:nvPr>
        </p:nvSpPr>
        <p:spPr>
          <a:xfrm>
            <a:off x="838200" y="1825625"/>
            <a:ext cx="9715500" cy="4351338"/>
          </a:xfrm>
        </p:spPr>
        <p:txBody>
          <a:bodyPr vert="horz" lIns="91440" tIns="45720" rIns="91440" bIns="45720" rtlCol="0" anchor="t">
            <a:normAutofit/>
          </a:bodyPr>
          <a:lstStyle/>
          <a:p>
            <a:pPr marL="0" indent="0">
              <a:buNone/>
            </a:pPr>
            <a:r>
              <a:rPr lang="en-US" dirty="0">
                <a:ea typeface="+mn-lt"/>
                <a:cs typeface="+mn-lt"/>
              </a:rPr>
              <a:t>"The processes and structures of public policy decision-making and management that engage people across the boundaries of public agencies, levels of government, and/or the public, private, and civic spheres to carry out a public purpose that could not otherwise be accomplished."</a:t>
            </a:r>
          </a:p>
          <a:p>
            <a:pPr marL="0" indent="0">
              <a:buNone/>
            </a:pPr>
            <a:endParaRPr lang="en-US" dirty="0">
              <a:cs typeface="Calibri"/>
            </a:endParaRPr>
          </a:p>
          <a:p>
            <a:pPr marL="0" indent="0">
              <a:buNone/>
            </a:pPr>
            <a:r>
              <a:rPr lang="en-US" i="1" dirty="0">
                <a:cs typeface="Calibri"/>
              </a:rPr>
              <a:t>Collaborative Governance Regimes</a:t>
            </a:r>
            <a:r>
              <a:rPr lang="en-US" dirty="0">
                <a:cs typeface="Calibri"/>
              </a:rPr>
              <a:t> (Emerson and </a:t>
            </a:r>
            <a:r>
              <a:rPr lang="en-US" dirty="0" err="1">
                <a:ea typeface="+mn-lt"/>
                <a:cs typeface="+mn-lt"/>
              </a:rPr>
              <a:t>Nabatchi</a:t>
            </a:r>
            <a:r>
              <a:rPr lang="en-US" dirty="0">
                <a:ea typeface="+mn-lt"/>
                <a:cs typeface="+mn-lt"/>
              </a:rPr>
              <a:t>, 2015)</a:t>
            </a:r>
            <a:endParaRPr lang="en-US" dirty="0">
              <a:cs typeface="Calibri"/>
            </a:endParaRPr>
          </a:p>
        </p:txBody>
      </p:sp>
    </p:spTree>
    <p:extLst>
      <p:ext uri="{BB962C8B-B14F-4D97-AF65-F5344CB8AC3E}">
        <p14:creationId xmlns:p14="http://schemas.microsoft.com/office/powerpoint/2010/main" val="157065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313B977B-16BA-0EFB-4B00-275793D989BF}"/>
              </a:ext>
            </a:extLst>
          </p:cNvPr>
          <p:cNvCxnSpPr>
            <a:cxnSpLocks/>
          </p:cNvCxnSpPr>
          <p:nvPr/>
        </p:nvCxnSpPr>
        <p:spPr>
          <a:xfrm>
            <a:off x="8196849" y="2805437"/>
            <a:ext cx="820456" cy="736949"/>
          </a:xfrm>
          <a:prstGeom prst="straightConnector1">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4BB6C171-3F59-6AF6-1F74-13B61521F3D1}"/>
              </a:ext>
            </a:extLst>
          </p:cNvPr>
          <p:cNvCxnSpPr>
            <a:cxnSpLocks/>
          </p:cNvCxnSpPr>
          <p:nvPr/>
        </p:nvCxnSpPr>
        <p:spPr>
          <a:xfrm>
            <a:off x="5221919" y="4026726"/>
            <a:ext cx="4139852" cy="1060536"/>
          </a:xfrm>
          <a:prstGeom prst="straightConnector1">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CFF9B96F-CDB2-D025-BAC5-1FE724A8F959}"/>
              </a:ext>
            </a:extLst>
          </p:cNvPr>
          <p:cNvCxnSpPr>
            <a:cxnSpLocks/>
          </p:cNvCxnSpPr>
          <p:nvPr/>
        </p:nvCxnSpPr>
        <p:spPr>
          <a:xfrm>
            <a:off x="4345097" y="4183301"/>
            <a:ext cx="1728592" cy="977030"/>
          </a:xfrm>
          <a:prstGeom prst="straightConnector1">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CD63AC4A-9982-C1DC-18BA-BD328781D9F8}"/>
              </a:ext>
            </a:extLst>
          </p:cNvPr>
          <p:cNvSpPr/>
          <p:nvPr/>
        </p:nvSpPr>
        <p:spPr>
          <a:xfrm>
            <a:off x="2085060" y="3431609"/>
            <a:ext cx="3288082" cy="824630"/>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Transportation Subcommittee</a:t>
            </a:r>
            <a:endParaRPr lang="en-US"/>
          </a:p>
        </p:txBody>
      </p:sp>
      <p:sp>
        <p:nvSpPr>
          <p:cNvPr id="2" name="Title 1">
            <a:extLst>
              <a:ext uri="{FF2B5EF4-FFF2-40B4-BE49-F238E27FC236}">
                <a16:creationId xmlns:a16="http://schemas.microsoft.com/office/drawing/2014/main" id="{67EEA3BA-596E-7519-D6B8-EA313CCD6037}"/>
              </a:ext>
            </a:extLst>
          </p:cNvPr>
          <p:cNvSpPr>
            <a:spLocks noGrp="1"/>
          </p:cNvSpPr>
          <p:nvPr>
            <p:ph type="title"/>
          </p:nvPr>
        </p:nvSpPr>
        <p:spPr>
          <a:xfrm>
            <a:off x="838199" y="365125"/>
            <a:ext cx="10563225" cy="1325563"/>
          </a:xfrm>
        </p:spPr>
        <p:txBody>
          <a:bodyPr/>
          <a:lstStyle/>
          <a:p>
            <a:r>
              <a:rPr lang="en-US" b="1" dirty="0">
                <a:ea typeface="+mj-lt"/>
                <a:cs typeface="+mj-lt"/>
              </a:rPr>
              <a:t>National Collaboration on Bike, Pedestrian, and Accessibility Infrastructure Data</a:t>
            </a:r>
            <a:endParaRPr lang="en-US" b="1" dirty="0"/>
          </a:p>
        </p:txBody>
      </p:sp>
      <p:sp>
        <p:nvSpPr>
          <p:cNvPr id="3" name="Rectangle: Rounded Corners 2"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5A885565-66CE-C5C5-766C-F9F1C6786B7F}"/>
              </a:ext>
            </a:extLst>
          </p:cNvPr>
          <p:cNvSpPr/>
          <p:nvPr/>
        </p:nvSpPr>
        <p:spPr>
          <a:xfrm>
            <a:off x="3723883" y="2105938"/>
            <a:ext cx="4739013" cy="824630"/>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Federal Geographic Data Committee (FGDC)</a:t>
            </a:r>
            <a:endParaRPr lang="en-US"/>
          </a:p>
        </p:txBody>
      </p:sp>
      <p:sp>
        <p:nvSpPr>
          <p:cNvPr id="6" name="Rectangle: Rounded Corners 5"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5C7C0282-2DBC-E5F4-E39A-2BCEA68121F0}"/>
              </a:ext>
            </a:extLst>
          </p:cNvPr>
          <p:cNvSpPr/>
          <p:nvPr/>
        </p:nvSpPr>
        <p:spPr>
          <a:xfrm>
            <a:off x="8254127" y="3431608"/>
            <a:ext cx="3288082" cy="82463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Other thematic subcommittees</a:t>
            </a:r>
          </a:p>
        </p:txBody>
      </p:sp>
      <p:sp>
        <p:nvSpPr>
          <p:cNvPr id="7" name="Rectangle: Rounded Corners 6"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A279C89C-470F-89EA-CCC6-930690193AFB}"/>
              </a:ext>
            </a:extLst>
          </p:cNvPr>
          <p:cNvSpPr/>
          <p:nvPr/>
        </p:nvSpPr>
        <p:spPr>
          <a:xfrm>
            <a:off x="540182" y="5039115"/>
            <a:ext cx="4498931" cy="824630"/>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National Collaboration on Bike, Pedestrian, and Accessibility Infrastructure Data</a:t>
            </a:r>
            <a:endParaRPr lang="en-US"/>
          </a:p>
        </p:txBody>
      </p:sp>
      <p:sp>
        <p:nvSpPr>
          <p:cNvPr id="8" name="Rectangle: Rounded Corners 7"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566537BA-741A-7FDB-6950-5F40B4A7DB21}"/>
              </a:ext>
            </a:extLst>
          </p:cNvPr>
          <p:cNvSpPr/>
          <p:nvPr/>
        </p:nvSpPr>
        <p:spPr>
          <a:xfrm>
            <a:off x="5592347" y="5039115"/>
            <a:ext cx="3016685" cy="82463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Work Zone Data Exchange (</a:t>
            </a:r>
            <a:r>
              <a:rPr lang="en-US" err="1">
                <a:solidFill>
                  <a:schemeClr val="tx1"/>
                </a:solidFill>
                <a:cs typeface="Calibri"/>
              </a:rPr>
              <a:t>WZDx</a:t>
            </a:r>
            <a:r>
              <a:rPr lang="en-US">
                <a:solidFill>
                  <a:schemeClr val="tx1"/>
                </a:solidFill>
                <a:cs typeface="Calibri"/>
              </a:rPr>
              <a:t>)</a:t>
            </a:r>
          </a:p>
        </p:txBody>
      </p:sp>
      <p:sp>
        <p:nvSpPr>
          <p:cNvPr id="9" name="Rectangle: Rounded Corners 8"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69544E8A-48C6-8EB6-9971-0A8B6066A166}"/>
              </a:ext>
            </a:extLst>
          </p:cNvPr>
          <p:cNvSpPr/>
          <p:nvPr/>
        </p:nvSpPr>
        <p:spPr>
          <a:xfrm>
            <a:off x="9130950" y="5039115"/>
            <a:ext cx="2536521" cy="82463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National Trails GIS Schema</a:t>
            </a:r>
          </a:p>
        </p:txBody>
      </p:sp>
      <p:cxnSp>
        <p:nvCxnSpPr>
          <p:cNvPr id="13" name="Straight Arrow Connector 12"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39E0D0F3-2CE5-16DC-C700-3C748B9BED91}"/>
              </a:ext>
            </a:extLst>
          </p:cNvPr>
          <p:cNvCxnSpPr/>
          <p:nvPr/>
        </p:nvCxnSpPr>
        <p:spPr>
          <a:xfrm flipH="1">
            <a:off x="3860758" y="2805439"/>
            <a:ext cx="546968" cy="705633"/>
          </a:xfrm>
          <a:prstGeom prst="straightConnector1">
            <a:avLst/>
          </a:prstGeom>
          <a:ln w="57150">
            <a:solidFill>
              <a:srgbClr val="003087"/>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descr=" A diagram showing the hierarchy of the Federal Geographic Data Committee (FGDC) that is relevant to this project. Under FGDC sits the transportation subcommittee and other thematic subcommittees. Under the transportation subcommittee sits the national collaboration on bike, pedestrian, and accessibility infrastructure data, the work zone data exchange working group, and the national trails GIS schema working group.">
            <a:extLst>
              <a:ext uri="{FF2B5EF4-FFF2-40B4-BE49-F238E27FC236}">
                <a16:creationId xmlns:a16="http://schemas.microsoft.com/office/drawing/2014/main" id="{B60CBC76-F903-4E73-E655-0C7202B399E7}"/>
              </a:ext>
            </a:extLst>
          </p:cNvPr>
          <p:cNvCxnSpPr>
            <a:cxnSpLocks/>
          </p:cNvCxnSpPr>
          <p:nvPr/>
        </p:nvCxnSpPr>
        <p:spPr>
          <a:xfrm flipH="1">
            <a:off x="2660347" y="4225053"/>
            <a:ext cx="672229" cy="872647"/>
          </a:xfrm>
          <a:prstGeom prst="straightConnector1">
            <a:avLst/>
          </a:prstGeom>
          <a:ln w="57150">
            <a:solidFill>
              <a:srgbClr val="0030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48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3A80-2310-96AE-39BA-F363559796CA}"/>
              </a:ext>
            </a:extLst>
          </p:cNvPr>
          <p:cNvSpPr>
            <a:spLocks noGrp="1"/>
          </p:cNvSpPr>
          <p:nvPr>
            <p:ph type="title"/>
          </p:nvPr>
        </p:nvSpPr>
        <p:spPr/>
        <p:txBody>
          <a:bodyPr/>
          <a:lstStyle/>
          <a:p>
            <a:r>
              <a:rPr lang="en-US" b="1" dirty="0">
                <a:cs typeface="Calibri Light"/>
              </a:rPr>
              <a:t>Draft Purpose</a:t>
            </a:r>
          </a:p>
        </p:txBody>
      </p:sp>
      <p:sp>
        <p:nvSpPr>
          <p:cNvPr id="3" name="Content Placeholder 2">
            <a:extLst>
              <a:ext uri="{FF2B5EF4-FFF2-40B4-BE49-F238E27FC236}">
                <a16:creationId xmlns:a16="http://schemas.microsoft.com/office/drawing/2014/main" id="{18B4D376-3286-46C7-8ADE-BED745A6E45F}"/>
              </a:ext>
            </a:extLst>
          </p:cNvPr>
          <p:cNvSpPr>
            <a:spLocks noGrp="1"/>
          </p:cNvSpPr>
          <p:nvPr>
            <p:ph idx="1"/>
          </p:nvPr>
        </p:nvSpPr>
        <p:spPr>
          <a:xfrm>
            <a:off x="1476375" y="1530350"/>
            <a:ext cx="10058400" cy="4962525"/>
          </a:xfrm>
        </p:spPr>
        <p:txBody>
          <a:bodyPr vert="horz" lIns="91440" tIns="45720" rIns="91440" bIns="45720" rtlCol="0" anchor="t">
            <a:normAutofit/>
          </a:bodyPr>
          <a:lstStyle/>
          <a:p>
            <a:pPr marL="0" indent="0">
              <a:spcAft>
                <a:spcPts val="1200"/>
              </a:spcAft>
              <a:buNone/>
            </a:pPr>
            <a:endParaRPr lang="en-US" sz="2400" dirty="0">
              <a:ea typeface="+mn-lt"/>
              <a:cs typeface="+mn-lt"/>
            </a:endParaRPr>
          </a:p>
          <a:p>
            <a:pPr marL="0" indent="0">
              <a:spcAft>
                <a:spcPts val="1200"/>
              </a:spcAft>
              <a:buNone/>
            </a:pPr>
            <a:r>
              <a:rPr lang="en-US" dirty="0">
                <a:ea typeface="+mn-lt"/>
                <a:cs typeface="+mn-lt"/>
              </a:rPr>
              <a:t>The purpose of NC-BPAID is to advance a state of comprehensive, interoperable, and routable data on bike, pedestrian, and physical accessibility infrastructure that informs decision-making for individual travelers—as well as the government, private, nonprofit, and academic sectors—through the mechanism of open data standards.</a:t>
            </a:r>
            <a:endParaRPr lang="en-US">
              <a:ea typeface="+mn-lt"/>
              <a:cs typeface="+mn-lt"/>
            </a:endParaRPr>
          </a:p>
        </p:txBody>
      </p:sp>
      <p:sp>
        <p:nvSpPr>
          <p:cNvPr id="4" name="Isosceles Triangle 3">
            <a:extLst>
              <a:ext uri="{FF2B5EF4-FFF2-40B4-BE49-F238E27FC236}">
                <a16:creationId xmlns:a16="http://schemas.microsoft.com/office/drawing/2014/main" id="{E14010C7-385B-B51F-06F3-2C620100176B}"/>
              </a:ext>
              <a:ext uri="{C183D7F6-B498-43B3-948B-1728B52AA6E4}">
                <adec:decorative xmlns:adec="http://schemas.microsoft.com/office/drawing/2017/decorative" val="1"/>
              </a:ext>
            </a:extLst>
          </p:cNvPr>
          <p:cNvSpPr/>
          <p:nvPr/>
        </p:nvSpPr>
        <p:spPr>
          <a:xfrm rot="5400000">
            <a:off x="841099" y="2199447"/>
            <a:ext cx="657225" cy="27622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Tree>
    <p:extLst>
      <p:ext uri="{BB962C8B-B14F-4D97-AF65-F5344CB8AC3E}">
        <p14:creationId xmlns:p14="http://schemas.microsoft.com/office/powerpoint/2010/main" val="1739682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15" ma:contentTypeDescription="Create a new document." ma:contentTypeScope="" ma:versionID="7946389594008b38ec8c86a1e22a20df">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ad22e05fe7fd8037b4e7ee004e78c774"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7a7ad7b-8d77-4232-8848-a60768535c63}" ma:internalName="TaxCatchAll" ma:showField="CatchAllData" ma:web="b3ce6949-99fe-4549-b75a-2322037c47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3ce6949-99fe-4549-b75a-2322037c47c1" xsi:nil="true"/>
    <lcf76f155ced4ddcb4097134ff3c332f xmlns="63ed583d-7590-47b9-98bc-2af72f9646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AE7A5D-EC1A-416C-9AF1-17E96B603A6A}">
  <ds:schemaRefs>
    <ds:schemaRef ds:uri="http://schemas.microsoft.com/sharepoint/v3/contenttype/forms"/>
  </ds:schemaRefs>
</ds:datastoreItem>
</file>

<file path=customXml/itemProps2.xml><?xml version="1.0" encoding="utf-8"?>
<ds:datastoreItem xmlns:ds="http://schemas.openxmlformats.org/officeDocument/2006/customXml" ds:itemID="{A0CC2C64-B03E-47BF-A20A-A5F5EF7B8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ed583d-7590-47b9-98bc-2af72f9646ac"/>
    <ds:schemaRef ds:uri="b3ce6949-99fe-4549-b75a-2322037c4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01C94D-EAEF-464C-8950-A22EFABE2D3C}">
  <ds:schemaRefs>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b3ce6949-99fe-4549-b75a-2322037c47c1"/>
    <ds:schemaRef ds:uri="63ed583d-7590-47b9-98bc-2af72f9646ac"/>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41</TotalTime>
  <Words>771</Words>
  <Application>Microsoft Office PowerPoint</Application>
  <PresentationFormat>Widescreen</PresentationFormat>
  <Paragraphs>105</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USDOT Resources</vt:lpstr>
      <vt:lpstr>Collaborative Governance</vt:lpstr>
      <vt:lpstr>There is a data gap.</vt:lpstr>
      <vt:lpstr>What is the impact?</vt:lpstr>
      <vt:lpstr>What is BTS' goal?</vt:lpstr>
      <vt:lpstr>How will we achieve it?</vt:lpstr>
      <vt:lpstr>Collaborative Governance</vt:lpstr>
      <vt:lpstr>National Collaboration on Bike, Pedestrian, and Accessibility Infrastructure Data</vt:lpstr>
      <vt:lpstr>Draft Purpose</vt:lpstr>
      <vt:lpstr>Draft Scope</vt:lpstr>
      <vt:lpstr>Participate in NC-BPAID</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Chimento, Cyrus CTR (OST)</cp:lastModifiedBy>
  <cp:revision>436</cp:revision>
  <dcterms:created xsi:type="dcterms:W3CDTF">2024-03-04T19:01:26Z</dcterms:created>
  <dcterms:modified xsi:type="dcterms:W3CDTF">2024-05-02T15:51:46Z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y fmtid="{D5CDD505-2E9C-101B-9397-08002B2CF9AE}" pid="3" name="MediaServiceImageTags">
    <vt:lpwstr/>
  </property>
</Properties>
</file>