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6" r:id="rId4"/>
  </p:sldMasterIdLst>
  <p:notesMasterIdLst>
    <p:notesMasterId r:id="rId26"/>
  </p:notesMasterIdLst>
  <p:handoutMasterIdLst>
    <p:handoutMasterId r:id="rId27"/>
  </p:handoutMasterIdLst>
  <p:sldIdLst>
    <p:sldId id="298" r:id="rId5"/>
    <p:sldId id="312" r:id="rId6"/>
    <p:sldId id="327" r:id="rId7"/>
    <p:sldId id="328" r:id="rId8"/>
    <p:sldId id="326" r:id="rId9"/>
    <p:sldId id="329" r:id="rId10"/>
    <p:sldId id="320" r:id="rId11"/>
    <p:sldId id="325" r:id="rId12"/>
    <p:sldId id="330" r:id="rId13"/>
    <p:sldId id="331" r:id="rId14"/>
    <p:sldId id="335" r:id="rId15"/>
    <p:sldId id="332" r:id="rId16"/>
    <p:sldId id="333" r:id="rId17"/>
    <p:sldId id="334" r:id="rId18"/>
    <p:sldId id="336" r:id="rId19"/>
    <p:sldId id="337" r:id="rId20"/>
    <p:sldId id="338" r:id="rId21"/>
    <p:sldId id="339" r:id="rId22"/>
    <p:sldId id="340" r:id="rId23"/>
    <p:sldId id="314" r:id="rId24"/>
    <p:sldId id="311" r:id="rId2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2" userDrawn="1">
          <p15:clr>
            <a:srgbClr val="A4A3A4"/>
          </p15:clr>
        </p15:guide>
        <p15:guide id="2" pos="2880" userDrawn="1">
          <p15:clr>
            <a:srgbClr val="A4A3A4"/>
          </p15:clr>
        </p15:guide>
        <p15:guide id="3" pos="5472" userDrawn="1">
          <p15:clr>
            <a:srgbClr val="A4A3A4"/>
          </p15:clr>
        </p15:guide>
        <p15:guide id="4" pos="288" userDrawn="1">
          <p15:clr>
            <a:srgbClr val="A4A3A4"/>
          </p15:clr>
        </p15:guide>
        <p15:guide id="5" pos="1584" userDrawn="1">
          <p15:clr>
            <a:srgbClr val="A4A3A4"/>
          </p15:clr>
        </p15:guide>
        <p15:guide id="6" pos="41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2" autoAdjust="0"/>
    <p:restoredTop sz="73846" autoAdjust="0"/>
  </p:normalViewPr>
  <p:slideViewPr>
    <p:cSldViewPr snapToGrid="0">
      <p:cViewPr varScale="1">
        <p:scale>
          <a:sx n="89" d="100"/>
          <a:sy n="89" d="100"/>
        </p:scale>
        <p:origin x="2405" y="67"/>
      </p:cViewPr>
      <p:guideLst>
        <p:guide orient="horz" pos="2052"/>
        <p:guide pos="2880"/>
        <p:guide pos="5472"/>
        <p:guide pos="288"/>
        <p:guide pos="1584"/>
        <p:guide pos="4176"/>
      </p:guideLst>
    </p:cSldViewPr>
  </p:slideViewPr>
  <p:outlineViewPr>
    <p:cViewPr>
      <p:scale>
        <a:sx n="33" d="100"/>
        <a:sy n="33" d="100"/>
      </p:scale>
      <p:origin x="0" y="-942"/>
    </p:cViewPr>
  </p:outlineViewPr>
  <p:notesTextViewPr>
    <p:cViewPr>
      <p:scale>
        <a:sx n="3" d="2"/>
        <a:sy n="3" d="2"/>
      </p:scale>
      <p:origin x="0" y="-1598"/>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8/16/2022</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8/16/2022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cto.dc.gov/publication/data-and-records-retention-polic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ransportation.libguides.com/researchdatamanagement" TargetMode="External"/><Relationship Id="rId7" Type="http://schemas.openxmlformats.org/officeDocument/2006/relationships/hyperlink" Target="https://rosap.ntl.bts.gov/collection_pa_dmp"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rosap.ntl.bts.gov/collection_par" TargetMode="External"/><Relationship Id="rId5" Type="http://schemas.openxmlformats.org/officeDocument/2006/relationships/hyperlink" Target="https://rosap.ntl.bts.gov/view/dot/62310" TargetMode="External"/><Relationship Id="rId4" Type="http://schemas.openxmlformats.org/officeDocument/2006/relationships/hyperlink" Target="https://doi.org/10.21949/152056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tl.bts.gov/nt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transportation.libguides.com/" TargetMode="External"/><Relationship Id="rId4" Type="http://schemas.openxmlformats.org/officeDocument/2006/relationships/hyperlink" Target="https://rosap.ntl.bts.gov/"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tl.bts.gov/nt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transportation.libguides.com/" TargetMode="External"/><Relationship Id="rId4" Type="http://schemas.openxmlformats.org/officeDocument/2006/relationships/hyperlink" Target="https://rosap.ntl.bts.gov/"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21949/150364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Considerations on Data Retention</a:t>
            </a:r>
          </a:p>
          <a:p>
            <a:r>
              <a:rPr lang="en-US" sz="1200" spc="0" dirty="0">
                <a:latin typeface="Times New Roman" panose="02020603050405020304" pitchFamily="18" charset="0"/>
                <a:cs typeface="Times New Roman" panose="02020603050405020304" pitchFamily="18" charset="0"/>
              </a:rPr>
              <a:t>https://doi.org/10.21949/1526875</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[Speaker Script]</a:t>
            </a:r>
          </a:p>
          <a:p>
            <a:r>
              <a:rPr lang="en-US" sz="1200" b="1" dirty="0">
                <a:latin typeface="Times New Roman" panose="02020603050405020304" pitchFamily="18" charset="0"/>
                <a:cs typeface="Times New Roman" panose="02020603050405020304" pitchFamily="18" charset="0"/>
              </a:rPr>
              <a:t>I want to thank Stephanie Dock, Pamela Lee, and Angela Giaccheti for inviting me to speak with you today.</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Slide Text not read: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Leighton Christiansen https://orcid.org/0000-0002-0543-4268</a:t>
            </a:r>
          </a:p>
          <a:p>
            <a:r>
              <a:rPr lang="en-US" sz="1200" dirty="0">
                <a:latin typeface="Times New Roman" panose="02020603050405020304" pitchFamily="18" charset="0"/>
                <a:cs typeface="Times New Roman" panose="02020603050405020304" pitchFamily="18" charset="0"/>
              </a:rPr>
              <a:t>Data Curator, National Transportation Library (NTL), </a:t>
            </a:r>
          </a:p>
          <a:p>
            <a:r>
              <a:rPr lang="en-US" sz="1200" dirty="0">
                <a:latin typeface="Times New Roman" panose="02020603050405020304" pitchFamily="18" charset="0"/>
                <a:cs typeface="Times New Roman" panose="02020603050405020304" pitchFamily="18" charset="0"/>
              </a:rPr>
              <a:t>leighton.christiansen@dot.gov</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ea typeface="Roboto" panose="020B0604020202020204" charset="0"/>
                <a:cs typeface="Times New Roman" panose="02020603050405020304" pitchFamily="18" charset="0"/>
              </a:rPr>
              <a:t>Presented to: Open Mobility Foundation’s Privacy, Security, and Transparency Committee, on 2022-07-20</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dirty="0"/>
          </a:p>
        </p:txBody>
      </p:sp>
    </p:spTree>
    <p:extLst>
      <p:ext uri="{BB962C8B-B14F-4D97-AF65-F5344CB8AC3E}">
        <p14:creationId xmlns:p14="http://schemas.microsoft.com/office/powerpoint/2010/main" val="14988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1. Laws, Policies, Agreements &amp; Licenses</a:t>
            </a:r>
          </a:p>
          <a:p>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[Speaker Script]</a:t>
            </a:r>
          </a:p>
          <a:p>
            <a:r>
              <a:rPr lang="en-US" sz="1200" b="1" dirty="0">
                <a:latin typeface="Times New Roman" panose="02020603050405020304" pitchFamily="18" charset="0"/>
                <a:cs typeface="Times New Roman" panose="02020603050405020304" pitchFamily="18" charset="0"/>
              </a:rPr>
              <a:t>Your data may already be subject to a retention period. </a:t>
            </a:r>
          </a:p>
          <a:p>
            <a:r>
              <a:rPr lang="en-US" sz="1200" b="1" dirty="0">
                <a:latin typeface="Times New Roman" panose="02020603050405020304" pitchFamily="18" charset="0"/>
                <a:cs typeface="Times New Roman" panose="02020603050405020304" pitchFamily="18" charset="0"/>
              </a:rPr>
              <a:t>Data retention periods may be written into legal or organizational documents. The documents might include: </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Laws, </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Policies, </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Contracts, </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Funder Agreements, and, </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Data use or re-use Licenses</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Do you know which laws and policies affect the retention period of the data you are collecting? These documents can go by many names and are not always easy to locate.</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Let us compare two of three examples on the slide.</a:t>
            </a:r>
          </a:p>
          <a:p>
            <a:r>
              <a:rPr lang="en-US" sz="1200" b="1" dirty="0">
                <a:latin typeface="Times New Roman" panose="02020603050405020304" pitchFamily="18" charset="0"/>
                <a:cs typeface="Times New Roman" panose="02020603050405020304" pitchFamily="18" charset="0"/>
              </a:rPr>
              <a:t>Example 1, the National Archives and Records Administration “NARA Record Schedule” is 328 pages long, with specific retention periods for certain types of federal records.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On the other hand, Example 3, the National Institutes of Health (NIH) “Data Management &amp; Sharing Plan”: calls for researchers to make data available for “as long as they anticipate it being useful for the larger research community, institutions, and/or the broader public.”</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Take away: there is a broad range of answers to the data retention question. </a:t>
            </a:r>
          </a:p>
          <a:p>
            <a:r>
              <a:rPr lang="en-US" sz="1200" b="1" dirty="0">
                <a:latin typeface="Times New Roman" panose="02020603050405020304" pitchFamily="18" charset="0"/>
                <a:cs typeface="Times New Roman" panose="02020603050405020304" pitchFamily="18" charset="0"/>
              </a:rPr>
              <a:t>Some of these answer depend on organizational infrastructure.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[Extended Slide Text not read]</a:t>
            </a:r>
          </a:p>
          <a:p>
            <a:r>
              <a:rPr lang="en-US" sz="1200" dirty="0">
                <a:latin typeface="Times New Roman" panose="02020603050405020304" pitchFamily="18" charset="0"/>
                <a:cs typeface="Times New Roman" panose="02020603050405020304" pitchFamily="18" charset="0"/>
              </a:rPr>
              <a:t>Your data may already be subject to a retention period. </a:t>
            </a:r>
          </a:p>
          <a:p>
            <a:r>
              <a:rPr lang="en-US" sz="1200" dirty="0">
                <a:latin typeface="Times New Roman" panose="02020603050405020304" pitchFamily="18" charset="0"/>
                <a:cs typeface="Times New Roman" panose="02020603050405020304" pitchFamily="18" charset="0"/>
              </a:rPr>
              <a:t>Data retention periods may be written into legal or organizational documents. The documents might include: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Laws,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Policies,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Contracts,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Funder Agreements, and,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Data use or re-use Licenses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Do you know which laws and policies affect the retention period of the data you are collecting? These documents can go by many names and are not always easy to locate.</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Here are three examples. Let’s highlight just 1 at the moment:</a:t>
            </a:r>
          </a:p>
          <a:p>
            <a:pPr marL="342900" indent="-342900">
              <a:buFont typeface="+mj-lt"/>
              <a:buAutoNum type="arabicPeriod"/>
            </a:pPr>
            <a:r>
              <a:rPr lang="en-US" sz="1200" b="1" dirty="0">
                <a:latin typeface="Times New Roman" panose="02020603050405020304" pitchFamily="18" charset="0"/>
                <a:cs typeface="Times New Roman" panose="02020603050405020304" pitchFamily="18" charset="0"/>
              </a:rPr>
              <a:t>Federal Law:</a:t>
            </a:r>
            <a:r>
              <a:rPr lang="en-US" sz="1200" b="0" dirty="0">
                <a:latin typeface="Times New Roman" panose="02020603050405020304" pitchFamily="18" charset="0"/>
                <a:cs typeface="Times New Roman" panose="02020603050405020304" pitchFamily="18" charset="0"/>
              </a:rPr>
              <a:t> National Archives and Records Administration “NARA Record Schedule” https://www.archives.gov/files/about/records-schedule/nara-records-schedule-list.pdf is 328 pages long! Retention varies by type of record. </a:t>
            </a:r>
          </a:p>
          <a:p>
            <a:pPr marL="685800" lvl="1" indent="-342900">
              <a:buFont typeface="+mj-lt"/>
              <a:buAutoNum type="arabicPeriod"/>
            </a:pPr>
            <a:r>
              <a:rPr lang="en-US" sz="1200" b="0" dirty="0">
                <a:latin typeface="Times New Roman" panose="02020603050405020304" pitchFamily="18" charset="0"/>
                <a:cs typeface="Times New Roman" panose="02020603050405020304" pitchFamily="18" charset="0"/>
              </a:rPr>
              <a:t>The length of the NARA schedule should give you a sense of why there is no one-size-fits-all answer.</a:t>
            </a:r>
          </a:p>
          <a:p>
            <a:pPr marL="342900" indent="-342900">
              <a:buFont typeface="+mj-lt"/>
              <a:buAutoNum type="arabicPeriod"/>
            </a:pPr>
            <a:r>
              <a:rPr lang="en-US" sz="1200" b="1" dirty="0">
                <a:latin typeface="Times New Roman" panose="02020603050405020304" pitchFamily="18" charset="0"/>
                <a:cs typeface="Times New Roman" panose="02020603050405020304" pitchFamily="18" charset="0"/>
              </a:rPr>
              <a:t>City Law: </a:t>
            </a:r>
            <a:r>
              <a:rPr lang="en-US" sz="1200" dirty="0">
                <a:latin typeface="Times New Roman" panose="02020603050405020304" pitchFamily="18" charset="0"/>
                <a:cs typeface="Times New Roman" panose="02020603050405020304" pitchFamily="18" charset="0"/>
              </a:rPr>
              <a:t>DC “Data and Records Retention Policy” </a:t>
            </a:r>
            <a:r>
              <a:rPr lang="en-US" sz="1200" dirty="0">
                <a:latin typeface="Times New Roman" panose="02020603050405020304" pitchFamily="18" charset="0"/>
                <a:cs typeface="Times New Roman" panose="02020603050405020304" pitchFamily="18" charset="0"/>
                <a:hlinkClick r:id="rId3"/>
              </a:rPr>
              <a:t>https://octo.dc.gov/publication/data-and-records-retention-policy</a:t>
            </a:r>
            <a:r>
              <a:rPr lang="en-US" sz="1200" dirty="0">
                <a:latin typeface="Times New Roman" panose="02020603050405020304" pitchFamily="18" charset="0"/>
                <a:cs typeface="Times New Roman" panose="02020603050405020304" pitchFamily="18" charset="0"/>
              </a:rPr>
              <a:t> : “...agenc[ies] must create a Records Retention Schedule (“Schedule”) which has been approved by the District’s Office of Public Records…”</a:t>
            </a:r>
          </a:p>
          <a:p>
            <a:pPr marL="685800" lvl="1" indent="-342900">
              <a:buFont typeface="+mj-lt"/>
              <a:buAutoNum type="arabicPeriod"/>
            </a:pPr>
            <a:r>
              <a:rPr lang="en-US" sz="1200" dirty="0">
                <a:latin typeface="Times New Roman" panose="02020603050405020304" pitchFamily="18" charset="0"/>
                <a:cs typeface="Times New Roman" panose="02020603050405020304" pitchFamily="18" charset="0"/>
              </a:rPr>
              <a:t>The DC City Laws pushes the responsibility down to individual agencies to create policies consistent with the general guidelines of the law.</a:t>
            </a:r>
          </a:p>
          <a:p>
            <a:pPr marL="342900" indent="-342900">
              <a:buFont typeface="+mj-lt"/>
              <a:buAutoNum type="arabicPeriod"/>
            </a:pPr>
            <a:r>
              <a:rPr lang="en-US" sz="1200" b="1" dirty="0">
                <a:latin typeface="Times New Roman" panose="02020603050405020304" pitchFamily="18" charset="0"/>
                <a:cs typeface="Times New Roman" panose="02020603050405020304" pitchFamily="18" charset="0"/>
              </a:rPr>
              <a:t>Funder Agreements: </a:t>
            </a:r>
            <a:r>
              <a:rPr lang="en-US" sz="1200" dirty="0">
                <a:latin typeface="Times New Roman" panose="02020603050405020304" pitchFamily="18" charset="0"/>
                <a:cs typeface="Times New Roman" panose="02020603050405020304" pitchFamily="18" charset="0"/>
              </a:rPr>
              <a:t>National Institutes of Health (NIH) “Data Management &amp; Sharing Plan”: NIH also encourages researchers to make scientific data available for as long as they anticipate it being useful for the larger research community, institutions, and/or the broader public.</a:t>
            </a:r>
          </a:p>
          <a:p>
            <a:pPr marL="685800" lvl="1" indent="-342900">
              <a:buFont typeface="+mj-lt"/>
              <a:buAutoNum type="arabicPeriod"/>
            </a:pPr>
            <a:r>
              <a:rPr lang="en-US" sz="1200" dirty="0">
                <a:latin typeface="Times New Roman" panose="02020603050405020304" pitchFamily="18" charset="0"/>
                <a:cs typeface="Times New Roman" panose="02020603050405020304" pitchFamily="18" charset="0"/>
              </a:rPr>
              <a:t>The NIH policy is written to cover as many general cases as possible, so it’s retention language is vague on purpose.</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This slide was about legal impacts on data retention. But data retention is also impacted by organizations.</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dirty="0"/>
          </a:p>
        </p:txBody>
      </p:sp>
    </p:spTree>
    <p:extLst>
      <p:ext uri="{BB962C8B-B14F-4D97-AF65-F5344CB8AC3E}">
        <p14:creationId xmlns:p14="http://schemas.microsoft.com/office/powerpoint/2010/main" val="419867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2.  Organizational and/or Repository Resources </a:t>
            </a:r>
          </a:p>
          <a:p>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[Speaker Script]</a:t>
            </a:r>
          </a:p>
          <a:p>
            <a:r>
              <a:rPr lang="en-US" sz="1200" b="1" dirty="0">
                <a:latin typeface="Times New Roman" panose="02020603050405020304" pitchFamily="18" charset="0"/>
                <a:cs typeface="Times New Roman" panose="02020603050405020304" pitchFamily="18" charset="0"/>
              </a:rPr>
              <a:t>Data retention can depend your organization’s resources and infrastructure. Or that of the repository where you keep data.</a:t>
            </a:r>
          </a:p>
          <a:p>
            <a:r>
              <a:rPr lang="en-US" sz="1200" b="1" dirty="0">
                <a:latin typeface="Times New Roman" panose="02020603050405020304" pitchFamily="18" charset="0"/>
                <a:cs typeface="Times New Roman" panose="02020603050405020304" pitchFamily="18" charset="0"/>
              </a:rPr>
              <a:t>There are a number of considerations to make, and I will highlight 2 of the 4 on the slide: </a:t>
            </a:r>
          </a:p>
          <a:p>
            <a:pPr marL="228600" indent="-228600">
              <a:buFont typeface="+mj-lt"/>
              <a:buAutoNum type="arabicPeriod"/>
            </a:pPr>
            <a:r>
              <a:rPr lang="en-US" sz="1200" b="1" dirty="0">
                <a:latin typeface="Times New Roman" panose="02020603050405020304" pitchFamily="18" charset="0"/>
                <a:cs typeface="Times New Roman" panose="02020603050405020304" pitchFamily="18" charset="0"/>
              </a:rPr>
              <a:t>Does your organization or repository have secure funding to retain and preserve data?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4. Does your organization or repository have a good Backup Strategy?</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I want to take a moment highlight a Backup Best Practice: The 3-2-1 Backup Strategy.</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Keep 3 Copies of the Data,</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In 2 Different Geographical Regions, and</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On at least 1 Other Type of Storage Media</a:t>
            </a:r>
          </a:p>
          <a:p>
            <a:r>
              <a:rPr lang="en-US" sz="1200" b="1" dirty="0">
                <a:latin typeface="Times New Roman" panose="02020603050405020304" pitchFamily="18" charset="0"/>
                <a:cs typeface="Times New Roman" panose="02020603050405020304" pitchFamily="18" charset="0"/>
              </a:rPr>
              <a:t>This simple practice can protect you from all sorts of data loss scenarios, and can be used in any data collection activity.</a:t>
            </a:r>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[Extended Slide Text not read]</a:t>
            </a:r>
          </a:p>
          <a:p>
            <a:r>
              <a:rPr lang="en-US" sz="1200" dirty="0">
                <a:latin typeface="Times New Roman" panose="02020603050405020304" pitchFamily="18" charset="0"/>
                <a:cs typeface="Times New Roman" panose="02020603050405020304" pitchFamily="18" charset="0"/>
              </a:rPr>
              <a:t>Data retention can depend your organization’s resources and infrastructure. Or that of the repository where you keep data.</a:t>
            </a:r>
          </a:p>
          <a:p>
            <a:r>
              <a:rPr lang="en-US" sz="1200" dirty="0">
                <a:latin typeface="Times New Roman" panose="02020603050405020304" pitchFamily="18" charset="0"/>
                <a:cs typeface="Times New Roman" panose="02020603050405020304" pitchFamily="18" charset="0"/>
              </a:rPr>
              <a:t>There are a number of considerations to make, and I include just 4 below: </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Does your organization or repository have secure funding to retain and preserve data?</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Does your organization or repository have data curation staff to backup and migrate data?</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Does your organization or repository have robust Organizational Data Governance?</a:t>
            </a:r>
          </a:p>
          <a:p>
            <a:pPr marL="571500" lvl="1" indent="-228600">
              <a:buFont typeface="+mj-lt"/>
              <a:buAutoNum type="arabicPeriod"/>
            </a:pPr>
            <a:r>
              <a:rPr lang="en-US" sz="1200" dirty="0">
                <a:latin typeface="Times New Roman" panose="02020603050405020304" pitchFamily="18" charset="0"/>
                <a:cs typeface="Times New Roman" panose="02020603050405020304" pitchFamily="18" charset="0"/>
              </a:rPr>
              <a:t>By Data Governance, I mean in the way that the Data Management Association (DAMA) defines “data governance” as the “planning, oversight, and control over management of data and the use of data and data-related resources.” https://dama.org/sites/default/files/download/DAMA-DMBOK2-Framework-V2-20140317-FINAL.pdf . Data governance, as described above, is a managerial process to ensure data is managed, and is not the day-to-day managing of data by data creators and data stewards. John Ladley (Data Governance, 2012, page 11) encourages us “not to confuse the management of data with ensuring data is managed.” </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Does your organization or repository have a good Backup Strategy?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 want to take a moment highlight a Backup Best Practice: The 3-2-1 Backup Strategy.</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Keep 3 Copies of the Data,</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 2 Different Geographical Regions, and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 at least 1 Other Type of Storage Media</a:t>
            </a:r>
          </a:p>
          <a:p>
            <a:r>
              <a:rPr lang="en-US" sz="1200" dirty="0">
                <a:latin typeface="Times New Roman" panose="02020603050405020304" pitchFamily="18" charset="0"/>
                <a:cs typeface="Times New Roman" panose="02020603050405020304" pitchFamily="18" charset="0"/>
              </a:rPr>
              <a:t>This simple practice can protect you from all sorts of data loss scenarios.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If you are thinking about contracting with a third-party repository for data preservation, I suggest you take a moment to review this short document from the National Science and Technology Council (NSTC) Subcommittee on Open Science (SOS): </a:t>
            </a:r>
          </a:p>
          <a:p>
            <a:r>
              <a:rPr lang="en-US" sz="1200" dirty="0">
                <a:latin typeface="Times New Roman" panose="02020603050405020304" pitchFamily="18" charset="0"/>
                <a:cs typeface="Times New Roman" panose="02020603050405020304" pitchFamily="18" charset="0"/>
              </a:rPr>
              <a:t>Desirable Characteristics of Data Repositories for Federally Funded Research. National Science and Technology Council (NSTC) Subcommittee on Open Science (SOS), 2022. https://rosap.ntl.bts.gov/view/dot/62310  </a:t>
            </a:r>
          </a:p>
          <a:p>
            <a:r>
              <a:rPr lang="en-US" sz="1200" dirty="0">
                <a:latin typeface="Times New Roman" panose="02020603050405020304" pitchFamily="18" charset="0"/>
                <a:cs typeface="Times New Roman" panose="02020603050405020304" pitchFamily="18" charset="0"/>
              </a:rPr>
              <a:t>I was one of many co-authors.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We have just talked about the characteristics of organizations. Now let us turn the characteristics of gathering data.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dirty="0"/>
          </a:p>
        </p:txBody>
      </p:sp>
    </p:spTree>
    <p:extLst>
      <p:ext uri="{BB962C8B-B14F-4D97-AF65-F5344CB8AC3E}">
        <p14:creationId xmlns:p14="http://schemas.microsoft.com/office/powerpoint/2010/main" val="151404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3. Characteristics of Data Collection</a:t>
            </a:r>
          </a:p>
          <a:p>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[Speaker Script]</a:t>
            </a:r>
          </a:p>
          <a:p>
            <a:r>
              <a:rPr lang="en-US" sz="1200" b="1" dirty="0">
                <a:latin typeface="Times New Roman" panose="02020603050405020304" pitchFamily="18" charset="0"/>
                <a:cs typeface="Times New Roman" panose="02020603050405020304" pitchFamily="18" charset="0"/>
              </a:rPr>
              <a:t>Data retention can also depend on characteristics of the data collection activity. Is the data collection activity, or the data:</a:t>
            </a:r>
          </a:p>
          <a:p>
            <a:r>
              <a:rPr lang="en-US" sz="1200" b="1" dirty="0">
                <a:latin typeface="Times New Roman" panose="02020603050405020304" pitchFamily="18" charset="0"/>
                <a:cs typeface="Times New Roman" panose="02020603050405020304" pitchFamily="18" charset="0"/>
              </a:rPr>
              <a:t>(of the 7 questions below, I will highlight just three)</a:t>
            </a:r>
          </a:p>
          <a:p>
            <a:pPr marL="0" indent="0">
              <a:buFontTx/>
              <a:buNone/>
            </a:pPr>
            <a:r>
              <a:rPr lang="en-US" sz="1200" b="1" dirty="0">
                <a:latin typeface="Times New Roman" panose="02020603050405020304" pitchFamily="18" charset="0"/>
                <a:cs typeface="Times New Roman" panose="02020603050405020304" pitchFamily="18" charset="0"/>
              </a:rPr>
              <a:t>3. Is the data collection activity a Unique or Rare Natural or Cultural Phenomenon?</a:t>
            </a:r>
          </a:p>
          <a:p>
            <a:pPr marL="0" indent="0">
              <a:buFontTx/>
              <a:buNone/>
            </a:pPr>
            <a:r>
              <a:rPr lang="en-US" sz="1200" b="1" dirty="0">
                <a:latin typeface="Times New Roman" panose="02020603050405020304" pitchFamily="18" charset="0"/>
                <a:cs typeface="Times New Roman" panose="02020603050405020304" pitchFamily="18" charset="0"/>
              </a:rPr>
              <a:t>4. Is the data collection activity costly to create or re-create?</a:t>
            </a:r>
          </a:p>
          <a:p>
            <a:pPr marL="0" indent="0">
              <a:buFontTx/>
              <a:buNone/>
            </a:pPr>
            <a:r>
              <a:rPr lang="en-US" sz="1200" b="1" dirty="0">
                <a:latin typeface="Times New Roman" panose="02020603050405020304" pitchFamily="18" charset="0"/>
                <a:cs typeface="Times New Roman" panose="02020603050405020304" pitchFamily="18" charset="0"/>
              </a:rPr>
              <a:t>5. Is the data collection activity important to Discipline, Entity, Heritage, Society, or Business Needs</a:t>
            </a:r>
            <a:r>
              <a:rPr lang="en-US" sz="1200" dirty="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So, let’s look at an example where the question of data retention made international news.</a:t>
            </a:r>
          </a:p>
          <a:p>
            <a:r>
              <a:rPr lang="en-US" sz="1200" b="1" dirty="0">
                <a:latin typeface="Times New Roman" panose="02020603050405020304" pitchFamily="18" charset="0"/>
                <a:cs typeface="Times New Roman" panose="02020603050405020304" pitchFamily="18" charset="0"/>
              </a:rPr>
              <a:t>You may remember from about 15 years back the media uproar about the so-called “Lost” Apollo 11 Moon Landing Video Data.</a:t>
            </a:r>
          </a:p>
          <a:p>
            <a:r>
              <a:rPr lang="en-US" sz="1200" b="1" dirty="0">
                <a:latin typeface="Times New Roman" panose="02020603050405020304" pitchFamily="18" charset="0"/>
                <a:cs typeface="Times New Roman" panose="02020603050405020304" pitchFamily="18" charset="0"/>
              </a:rPr>
              <a:t>In 2006, NASA, prepping for the Apollo 11 40</a:t>
            </a:r>
            <a:r>
              <a:rPr lang="en-US" sz="1200" b="1" baseline="30000" dirty="0">
                <a:latin typeface="Times New Roman" panose="02020603050405020304" pitchFamily="18" charset="0"/>
                <a:cs typeface="Times New Roman" panose="02020603050405020304" pitchFamily="18" charset="0"/>
              </a:rPr>
              <a:t>th</a:t>
            </a:r>
            <a:r>
              <a:rPr lang="en-US" sz="1200" b="1" dirty="0">
                <a:latin typeface="Times New Roman" panose="02020603050405020304" pitchFamily="18" charset="0"/>
                <a:cs typeface="Times New Roman" panose="02020603050405020304" pitchFamily="18" charset="0"/>
              </a:rPr>
              <a:t> Anniversary, discovered they could not easily locate the original 1-inch wide, 14-track tapes that included 1969 Apollo 11 slow scan video recordings. </a:t>
            </a:r>
          </a:p>
          <a:p>
            <a:r>
              <a:rPr lang="en-US" sz="1200" b="1" dirty="0">
                <a:latin typeface="Times New Roman" panose="02020603050405020304" pitchFamily="18" charset="0"/>
                <a:cs typeface="Times New Roman" panose="02020603050405020304" pitchFamily="18" charset="0"/>
              </a:rPr>
              <a:t>After months searching, NASA “determined that [the tapes] had most likely been erased and used again, which was standard practice at the time.” The media jumped on this story.</a:t>
            </a:r>
          </a:p>
          <a:p>
            <a:r>
              <a:rPr lang="en-US" sz="1200" b="1" dirty="0">
                <a:latin typeface="Times New Roman" panose="02020603050405020304" pitchFamily="18" charset="0"/>
                <a:cs typeface="Times New Roman" panose="02020603050405020304" pitchFamily="18" charset="0"/>
              </a:rPr>
              <a:t>However, at the end of the search, it was determined that no data was actually lost, because all footage had been transferred from original tapes and backed up elsewhere. </a:t>
            </a:r>
          </a:p>
          <a:p>
            <a:r>
              <a:rPr lang="en-US" sz="1200" b="1" dirty="0">
                <a:latin typeface="Times New Roman" panose="02020603050405020304" pitchFamily="18" charset="0"/>
                <a:cs typeface="Times New Roman" panose="02020603050405020304" pitchFamily="18" charset="0"/>
              </a:rPr>
              <a:t>So, all ended well.</a:t>
            </a:r>
          </a:p>
          <a:p>
            <a:r>
              <a:rPr lang="en-US" sz="1200" b="1" dirty="0">
                <a:latin typeface="Times New Roman" panose="02020603050405020304" pitchFamily="18" charset="0"/>
                <a:cs typeface="Times New Roman" panose="02020603050405020304" pitchFamily="18" charset="0"/>
              </a:rPr>
              <a:t>However, I did not find any discussion of a written data retention plan for the tapes. Maybe there was, maybe there wasn’t. </a:t>
            </a:r>
          </a:p>
          <a:p>
            <a:r>
              <a:rPr lang="en-US" sz="1200" b="1" dirty="0">
                <a:latin typeface="Times New Roman" panose="02020603050405020304" pitchFamily="18" charset="0"/>
                <a:cs typeface="Times New Roman" panose="02020603050405020304" pitchFamily="18" charset="0"/>
              </a:rPr>
              <a:t>If you had been on the Apollo team, what characteristics might you have considered when thinking about data retention?</a:t>
            </a:r>
          </a:p>
          <a:p>
            <a:r>
              <a:rPr lang="en-US" sz="1200" b="1" dirty="0">
                <a:latin typeface="Times New Roman" panose="02020603050405020304" pitchFamily="18" charset="0"/>
                <a:cs typeface="Times New Roman" panose="02020603050405020304" pitchFamily="18" charset="0"/>
              </a:rPr>
              <a:t>In my mind the obvious Data Collection Characteristics are:</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Uniqueness or Rarity</a:t>
            </a:r>
          </a:p>
          <a:p>
            <a:pPr marL="514350" lvl="1"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You only land on the moon for the first time once.</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Costly to Create</a:t>
            </a:r>
          </a:p>
          <a:p>
            <a:pPr marL="514350" lvl="1"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From 1960 to 1973, NASA spent $28 billion on the lunar program.</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Important to Discipline and Society</a:t>
            </a:r>
          </a:p>
          <a:p>
            <a:pPr marL="514350" lvl="1"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Data important to future missions.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So we just heard about data tapes, getting reused, what about data re-use?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[Extended Slide Text not read]</a:t>
            </a:r>
          </a:p>
          <a:p>
            <a:r>
              <a:rPr lang="en-US" sz="1200" dirty="0">
                <a:latin typeface="Times New Roman" panose="02020603050405020304" pitchFamily="18" charset="0"/>
                <a:cs typeface="Times New Roman" panose="02020603050405020304" pitchFamily="18" charset="0"/>
              </a:rPr>
              <a:t>Data retention can also depend on characteristics of the data collection activity. Is the data collection activity, or the data:</a:t>
            </a:r>
          </a:p>
          <a:p>
            <a:r>
              <a:rPr lang="en-US" sz="1200" dirty="0">
                <a:latin typeface="Times New Roman" panose="02020603050405020304" pitchFamily="18" charset="0"/>
                <a:cs typeface="Times New Roman" panose="02020603050405020304" pitchFamily="18" charset="0"/>
              </a:rPr>
              <a:t>(of the 7 questions below, I will highlight just three)</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Is the data collection activity or the resulting data subject to laws and policies?</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Is the data collection activity or the resulting data used as basis for laws or policies?</a:t>
            </a:r>
          </a:p>
          <a:p>
            <a:pPr marL="228600" indent="-228600">
              <a:buFont typeface="+mj-lt"/>
              <a:buAutoNum type="arabicPeriod"/>
            </a:pPr>
            <a:r>
              <a:rPr lang="en-US" sz="1200" b="1" dirty="0">
                <a:latin typeface="Times New Roman" panose="02020603050405020304" pitchFamily="18" charset="0"/>
                <a:cs typeface="Times New Roman" panose="02020603050405020304" pitchFamily="18" charset="0"/>
              </a:rPr>
              <a:t>Is the data collection activity a Unique or Rare Natural or Cultural Phenomenon?</a:t>
            </a:r>
          </a:p>
          <a:p>
            <a:pPr marL="228600" indent="-228600">
              <a:buFont typeface="+mj-lt"/>
              <a:buAutoNum type="arabicPeriod"/>
            </a:pPr>
            <a:r>
              <a:rPr lang="en-US" sz="1200" b="1" dirty="0">
                <a:latin typeface="Times New Roman" panose="02020603050405020304" pitchFamily="18" charset="0"/>
                <a:cs typeface="Times New Roman" panose="02020603050405020304" pitchFamily="18" charset="0"/>
              </a:rPr>
              <a:t>Is the data collection activity costly to create or re-create?</a:t>
            </a:r>
          </a:p>
          <a:p>
            <a:pPr marL="228600" indent="-228600">
              <a:buFont typeface="+mj-lt"/>
              <a:buAutoNum type="arabicPeriod"/>
            </a:pPr>
            <a:r>
              <a:rPr lang="en-US" sz="1200" b="1" dirty="0">
                <a:latin typeface="Times New Roman" panose="02020603050405020304" pitchFamily="18" charset="0"/>
                <a:cs typeface="Times New Roman" panose="02020603050405020304" pitchFamily="18" charset="0"/>
              </a:rPr>
              <a:t>Is the data collection activity important to Discipline, Entity, Heritage, Society, or Business Needs</a:t>
            </a:r>
            <a:r>
              <a:rPr lang="en-US" sz="1200" dirty="0">
                <a:latin typeface="Times New Roman" panose="02020603050405020304" pitchFamily="18" charset="0"/>
                <a:cs typeface="Times New Roman" panose="02020603050405020304" pitchFamily="18" charset="0"/>
              </a:rPr>
              <a:t>?</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Is the data collection activity from a long time ago? (Is the data very old or out of date?)</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Is the data collection activity bound by Data Use and Re-use Licenses and Agreements?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So, let’s look at an example where the question of data retention made international news.</a:t>
            </a:r>
          </a:p>
          <a:p>
            <a:r>
              <a:rPr lang="en-US" sz="1200" dirty="0">
                <a:latin typeface="Times New Roman" panose="02020603050405020304" pitchFamily="18" charset="0"/>
                <a:cs typeface="Times New Roman" panose="02020603050405020304" pitchFamily="18" charset="0"/>
              </a:rPr>
              <a:t>You may remember from about 15 years back the media uproar about the so-called “Lost” Apollo 11 Moon Landing Video Data.</a:t>
            </a:r>
          </a:p>
          <a:p>
            <a:r>
              <a:rPr lang="en-US" sz="1200" dirty="0">
                <a:latin typeface="Times New Roman" panose="02020603050405020304" pitchFamily="18" charset="0"/>
                <a:cs typeface="Times New Roman" panose="02020603050405020304" pitchFamily="18" charset="0"/>
              </a:rPr>
              <a:t>In 2006, NASA, prepping for an Apollo 11 anniversary, discovered they could not easily locate the original 1-inch wide, 14-track tapes that included 1969 Apollo 11 slow scan video recordings. </a:t>
            </a:r>
          </a:p>
          <a:p>
            <a:r>
              <a:rPr lang="en-US" sz="1200" dirty="0">
                <a:latin typeface="Times New Roman" panose="02020603050405020304" pitchFamily="18" charset="0"/>
                <a:cs typeface="Times New Roman" panose="02020603050405020304" pitchFamily="18" charset="0"/>
              </a:rPr>
              <a:t>After months searching, NASA “determined that [the tapes] had most likely been erased and used again, which was standard practice at the time.” The media jumped on this story.</a:t>
            </a:r>
          </a:p>
          <a:p>
            <a:r>
              <a:rPr lang="en-US" sz="1200" dirty="0">
                <a:latin typeface="Times New Roman" panose="02020603050405020304" pitchFamily="18" charset="0"/>
                <a:cs typeface="Times New Roman" panose="02020603050405020304" pitchFamily="18" charset="0"/>
              </a:rPr>
              <a:t>However, at the end of the search, it was determined that no data was actually lost, because all footage had been transferred from original tapes and backed up elsewhere. </a:t>
            </a:r>
          </a:p>
          <a:p>
            <a:r>
              <a:rPr lang="en-US" sz="1200" dirty="0">
                <a:latin typeface="Times New Roman" panose="02020603050405020304" pitchFamily="18" charset="0"/>
                <a:cs typeface="Times New Roman" panose="02020603050405020304" pitchFamily="18" charset="0"/>
              </a:rPr>
              <a:t>The recordings have since been digitally enhanced are available in their entirety. </a:t>
            </a:r>
          </a:p>
          <a:p>
            <a:r>
              <a:rPr lang="en-US" sz="1200" dirty="0">
                <a:latin typeface="Times New Roman" panose="02020603050405020304" pitchFamily="18" charset="0"/>
                <a:cs typeface="Times New Roman" panose="02020603050405020304" pitchFamily="18" charset="0"/>
              </a:rPr>
              <a:t>https://www.nasa.gov/feature/not-unsolved-mysteries-the-lost-apollo-11-tapes  </a:t>
            </a:r>
          </a:p>
          <a:p>
            <a:r>
              <a:rPr lang="en-US" sz="1200" dirty="0">
                <a:latin typeface="Times New Roman" panose="02020603050405020304" pitchFamily="18" charset="0"/>
                <a:cs typeface="Times New Roman" panose="02020603050405020304" pitchFamily="18" charset="0"/>
              </a:rPr>
              <a:t>So, all ended well.</a:t>
            </a:r>
          </a:p>
          <a:p>
            <a:r>
              <a:rPr lang="en-US" sz="1200" dirty="0">
                <a:latin typeface="Times New Roman" panose="02020603050405020304" pitchFamily="18" charset="0"/>
                <a:cs typeface="Times New Roman" panose="02020603050405020304" pitchFamily="18" charset="0"/>
              </a:rPr>
              <a:t>However, I did not find any discussion of a written data retention plan for the tapes. Maybe there was, maybe there wasn’t. </a:t>
            </a:r>
          </a:p>
          <a:p>
            <a:r>
              <a:rPr lang="en-US" sz="1200" dirty="0">
                <a:latin typeface="Times New Roman" panose="02020603050405020304" pitchFamily="18" charset="0"/>
                <a:cs typeface="Times New Roman" panose="02020603050405020304" pitchFamily="18" charset="0"/>
              </a:rPr>
              <a:t>If you had been on the Apollo team, what characteristics might you have considered when thinking about data retention?</a:t>
            </a:r>
          </a:p>
          <a:p>
            <a:r>
              <a:rPr lang="en-US" sz="1200" dirty="0">
                <a:latin typeface="Times New Roman" panose="02020603050405020304" pitchFamily="18" charset="0"/>
                <a:cs typeface="Times New Roman" panose="02020603050405020304" pitchFamily="18" charset="0"/>
              </a:rPr>
              <a:t>In my mind the obvious Data Collection Characteristics are:</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Uniqueness or Rarity</a:t>
            </a:r>
          </a:p>
          <a:p>
            <a:pPr marL="514350" lvl="1"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You only land on the moon for the first time once.</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Costly to Create</a:t>
            </a:r>
          </a:p>
          <a:p>
            <a:pPr marL="514350" lvl="1"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From 1960 to 1973, NASA spent $28 billion on the lunar program.</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Important to Discipline and Society</a:t>
            </a:r>
          </a:p>
          <a:p>
            <a:pPr marL="514350" lvl="1"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Data important to future missions. </a:t>
            </a:r>
          </a:p>
          <a:p>
            <a:pPr marL="514350" lvl="1"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Plus, the space race and the moon landing were central “science and engineering superiority” bragging points in the Cold War between the United States and the Soviet Union at the time.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Now we have seen how data must be retained in order to be re-used, let us take a look at how data re-use might impact data retention.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dirty="0"/>
          </a:p>
        </p:txBody>
      </p:sp>
    </p:spTree>
    <p:extLst>
      <p:ext uri="{BB962C8B-B14F-4D97-AF65-F5344CB8AC3E}">
        <p14:creationId xmlns:p14="http://schemas.microsoft.com/office/powerpoint/2010/main" val="313713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4. Potential Data Uses and Reuses</a:t>
            </a:r>
          </a:p>
          <a:p>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[Speaker Script]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Data retention can depend on potential data uses and reuses.</a:t>
            </a:r>
          </a:p>
          <a:p>
            <a:r>
              <a:rPr lang="en-US" sz="1200" b="1" dirty="0">
                <a:latin typeface="Times New Roman" panose="02020603050405020304" pitchFamily="18" charset="0"/>
                <a:cs typeface="Times New Roman" panose="02020603050405020304" pitchFamily="18" charset="0"/>
              </a:rPr>
              <a:t>Of the five considerations on the slide, I will highlight just two:</a:t>
            </a:r>
          </a:p>
          <a:p>
            <a:pPr marL="0" indent="0">
              <a:buFont typeface="+mj-lt"/>
              <a:buNone/>
            </a:pPr>
            <a:r>
              <a:rPr lang="en-US" sz="1200" b="1" dirty="0">
                <a:latin typeface="Times New Roman" panose="02020603050405020304" pitchFamily="18" charset="0"/>
                <a:cs typeface="Times New Roman" panose="02020603050405020304" pitchFamily="18" charset="0"/>
              </a:rPr>
              <a:t>2. Data can be combined with other datasets to reveal new knowledge.</a:t>
            </a:r>
          </a:p>
          <a:p>
            <a:pPr marL="0" indent="0">
              <a:buFont typeface="+mj-lt"/>
              <a:buNone/>
            </a:pPr>
            <a:r>
              <a:rPr lang="en-US" sz="1200" b="1" dirty="0">
                <a:latin typeface="Times New Roman" panose="02020603050405020304" pitchFamily="18" charset="0"/>
                <a:cs typeface="Times New Roman" panose="02020603050405020304" pitchFamily="18" charset="0"/>
              </a:rPr>
              <a:t>5. You may not be best person to determine reuse. It may take fresh eyes to see other uses.</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And for a transportation example this time, we can look Dr Sanjay Tewari’s 2019 research Combined Effect of Sea-Level Rise and Coastal Land Subsidence – Identification of Critical Transportation Infrastructure At-Risk in Coastal SPTC Region: Part I - Louisiana. </a:t>
            </a:r>
          </a:p>
          <a:p>
            <a:r>
              <a:rPr lang="en-US" sz="1200" b="1" dirty="0">
                <a:latin typeface="Times New Roman" panose="02020603050405020304" pitchFamily="18" charset="0"/>
                <a:cs typeface="Times New Roman" panose="02020603050405020304" pitchFamily="18" charset="0"/>
              </a:rPr>
              <a:t>In the project Dr Tewari used NOAA’s National Geodetic Survey (NGS) data of coastal Louisiana to create GIS tools that would identify transportation infrastructure imperiled by sea level rise and land subsidence.</a:t>
            </a:r>
          </a:p>
          <a:p>
            <a:r>
              <a:rPr lang="en-US" sz="1200" b="1" dirty="0">
                <a:latin typeface="Times New Roman" panose="02020603050405020304" pitchFamily="18" charset="0"/>
                <a:cs typeface="Times New Roman" panose="02020603050405020304" pitchFamily="18" charset="0"/>
              </a:rPr>
              <a:t>By retaining and making NGS data public, NOAA made it easier for the researcher to identify at-risk infrastructure, and will give authorities an opportunity to direct resources.</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In order to be able to share data, the NOAA team had to plan to manage the data.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[Extended Slide Text not read]</a:t>
            </a:r>
          </a:p>
          <a:p>
            <a:r>
              <a:rPr lang="en-US" sz="1200" dirty="0">
                <a:latin typeface="Times New Roman" panose="02020603050405020304" pitchFamily="18" charset="0"/>
                <a:cs typeface="Times New Roman" panose="02020603050405020304" pitchFamily="18" charset="0"/>
              </a:rPr>
              <a:t>Data retention can depend on potential data uses and reuses.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Considerations:</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Data collected for 1 purpose may be useful in other settings.</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Data can be combined with other datasets to reveal new knowledge.</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Transportation data may hold information related to economics, climate, health, population groups, etc. </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Data may be re-used in innovative ways or to create new tools and applications.</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You may not be best person to determine reuse. It may take fresh eyes to see other uses.</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Transportation Research Data Re-Use Example:</a:t>
            </a:r>
          </a:p>
          <a:p>
            <a:r>
              <a:rPr lang="en-US" sz="1200" dirty="0">
                <a:latin typeface="Times New Roman" panose="02020603050405020304" pitchFamily="18" charset="0"/>
                <a:cs typeface="Times New Roman" panose="02020603050405020304" pitchFamily="18" charset="0"/>
              </a:rPr>
              <a:t>Tewari, Sanjay. Combined Effect of Sea-Level Rise and Coastal Land Subsidence – Identification of Critical Transportation Infrastructure At-Risk in Coastal SPTC Region: Part I - Louisiana. Louisiana Tech University, Ruston; Southern Plains Transportation Center; Office of the Assistant Secretary for Research and Technology, 2019. https://rosap.ntl.bts.gov/view/dot/62266</a:t>
            </a:r>
          </a:p>
          <a:p>
            <a:r>
              <a:rPr lang="en-US" sz="1200" dirty="0">
                <a:latin typeface="Times New Roman" panose="02020603050405020304" pitchFamily="18" charset="0"/>
                <a:cs typeface="Times New Roman" panose="02020603050405020304" pitchFamily="18" charset="0"/>
              </a:rPr>
              <a:t>In this study, Dr Sanjay Tewari re-used the National Oceanic and Atmospheric Administration’s (NOAA) National Geodetic Survey (NGS) data https://www.ngs.noaa.gov/ of coastal Louisiana to create GIS tools that would identify transportation infrastructure imperiled by sea level rise and land subsidence.</a:t>
            </a:r>
          </a:p>
          <a:p>
            <a:r>
              <a:rPr lang="en-US" sz="1200" dirty="0">
                <a:latin typeface="Times New Roman" panose="02020603050405020304" pitchFamily="18" charset="0"/>
                <a:cs typeface="Times New Roman" panose="02020603050405020304" pitchFamily="18" charset="0"/>
              </a:rPr>
              <a:t>By retaining and making NGS data public, NOAA made it easier for the researcher to identify at-risk infrastructure, and this will give the state of Louisiana and the U.S. DOT more time act, as well as knowing where to target resources.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You can greatly improve the re-use of data for yourself and others by writing and following a data management plan, so let us look at Data Retention and DMPs next.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dirty="0"/>
          </a:p>
        </p:txBody>
      </p:sp>
    </p:spTree>
    <p:extLst>
      <p:ext uri="{BB962C8B-B14F-4D97-AF65-F5344CB8AC3E}">
        <p14:creationId xmlns:p14="http://schemas.microsoft.com/office/powerpoint/2010/main" val="4340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5. Data Management and Preservation Planning</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[Speaker Script]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Data retention policies impact data management and data preservation planning.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Highlighting just one of the three points, as a best practice, you should Record retention periods in DMPs.</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Do you want to know what that looks like in a real DMP, Then check out one of NTL’s DMPs. Look at the 1997 Vehicle Inventory and Use Survey (VIUS) [datasets].</a:t>
            </a:r>
          </a:p>
          <a:p>
            <a:r>
              <a:rPr lang="en-US" sz="1200" b="1" dirty="0">
                <a:latin typeface="Times New Roman" panose="02020603050405020304" pitchFamily="18" charset="0"/>
                <a:cs typeface="Times New Roman" panose="02020603050405020304" pitchFamily="18" charset="0"/>
              </a:rPr>
              <a:t>Section 5 Archiving and Preservation Plans of that DMP says: The dataset will be archived in the National Transportation Library Repository and Open Science Access Portal (ROSA P)….The dataset will be retained in perpetuity.</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Or, as close to “forever” as we can, depending, on funding, the eventual collapse of the power grid, other natural and social phenomenon, etc.</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Let us take a closer look at DMPs.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[Extended Slide Text not read]</a:t>
            </a:r>
          </a:p>
          <a:p>
            <a:r>
              <a:rPr lang="en-US" sz="1200" dirty="0">
                <a:latin typeface="Times New Roman" panose="02020603050405020304" pitchFamily="18" charset="0"/>
                <a:cs typeface="Times New Roman" panose="02020603050405020304" pitchFamily="18" charset="0"/>
              </a:rPr>
              <a:t>Data retention policies impact data management and data preservation planning. Record retention periods in DMPs.</a:t>
            </a:r>
          </a:p>
          <a:p>
            <a:endParaRPr lang="en-US" sz="120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Organizational data retention policy and/or records retention schedules should guide retention decisions for individual datasets.</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Record retention period in DMP.</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Make sure current team and future team members know the retention period.</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For an example of how this is recorded in a DMP, let us look at the U.S. Department of Transportation, Bureau of Transportation Statistics, (1997), </a:t>
            </a:r>
            <a:r>
              <a:rPr lang="en-US" sz="1200" b="1" dirty="0">
                <a:latin typeface="Times New Roman" panose="02020603050405020304" pitchFamily="18" charset="0"/>
                <a:cs typeface="Times New Roman" panose="02020603050405020304" pitchFamily="18" charset="0"/>
              </a:rPr>
              <a:t>Vehicle Inventory and Use Survey (VIUS) 1997 [datasets]. </a:t>
            </a:r>
            <a:r>
              <a:rPr lang="en-US" sz="1200" dirty="0">
                <a:latin typeface="Times New Roman" panose="02020603050405020304" pitchFamily="18" charset="0"/>
                <a:cs typeface="Times New Roman" panose="02020603050405020304" pitchFamily="18" charset="0"/>
              </a:rPr>
              <a:t>https://doi.org/10.21949/1521118</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current DOT DMP template has a specific section where we record retention information, section: </a:t>
            </a:r>
            <a:r>
              <a:rPr lang="en-US" sz="1200" b="1" dirty="0">
                <a:latin typeface="Times New Roman" panose="02020603050405020304" pitchFamily="18" charset="0"/>
                <a:cs typeface="Times New Roman" panose="02020603050405020304" pitchFamily="18" charset="0"/>
              </a:rPr>
              <a:t>5. Archiving and Preservation Plans:</a:t>
            </a:r>
          </a:p>
          <a:p>
            <a:r>
              <a:rPr lang="en-US" sz="1200" dirty="0">
                <a:latin typeface="Times New Roman" panose="02020603050405020304" pitchFamily="18" charset="0"/>
                <a:cs typeface="Times New Roman" panose="02020603050405020304" pitchFamily="18" charset="0"/>
              </a:rPr>
              <a:t>For the VIUS dataset the text reads, in part: The dataset will be archived in the National Transportation Library Repository and Open Science Access Portal (ROSA P)….The dataset will be retained in perpetuity.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This means NTL is committing to retaining the dataset for as close to “forever” as we can. That will all depend, of course, on funding, the eventual collapse of the power grid, other natural and social phenomenon, etc.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Speaking of DMPs, let us take a little closer look at DMPs next.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14</a:t>
            </a:fld>
            <a:endParaRPr lang="en-US" noProof="0" dirty="0"/>
          </a:p>
        </p:txBody>
      </p:sp>
    </p:spTree>
    <p:extLst>
      <p:ext uri="{BB962C8B-B14F-4D97-AF65-F5344CB8AC3E}">
        <p14:creationId xmlns:p14="http://schemas.microsoft.com/office/powerpoint/2010/main" val="1376439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More on DMPs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[Speaker Script]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Of my three tips on Data management plans on the slide, I want you all to remember point 3: Although initially created during the planning phase, a DMP should be thought of as a living document and reviewed as frequently as necessary, and, updated to capture every project change that is made.</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DMPs should capture a number of elements, as shown on the slide, including for our discussion:</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Privacy &amp; Sensitive Data Policies</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Retention &amp; Preservation Plans</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The links at the bottom of the slide lead you to DOT resources for writing robust data management plans.</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Let us now look at other elements of the data lifecycle.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[Extended Slide Text not read]</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 want to give three key thoughts on data management plans:</a:t>
            </a:r>
          </a:p>
          <a:p>
            <a:pPr marL="342900" indent="-342900">
              <a:buFont typeface="+mj-lt"/>
              <a:buAutoNum type="arabicPeriod"/>
            </a:pPr>
            <a:r>
              <a:rPr lang="en-US" sz="1200" dirty="0">
                <a:latin typeface="Times New Roman" panose="02020603050405020304" pitchFamily="18" charset="0"/>
                <a:cs typeface="Times New Roman" panose="02020603050405020304" pitchFamily="18" charset="0"/>
              </a:rPr>
              <a:t>A Data Management Plan or DMP describes the deliberate planning, creation, storage, access, and preservation of data produced from a given investigation.</a:t>
            </a:r>
          </a:p>
          <a:p>
            <a:pPr marL="342900" indent="-342900">
              <a:buFont typeface="+mj-lt"/>
              <a:buAutoNum type="arabicPeriod"/>
            </a:pPr>
            <a:r>
              <a:rPr lang="en-US" sz="1200" dirty="0">
                <a:latin typeface="Times New Roman" panose="02020603050405020304" pitchFamily="18" charset="0"/>
                <a:cs typeface="Times New Roman" panose="02020603050405020304" pitchFamily="18" charset="0"/>
              </a:rPr>
              <a:t>​A DMP should be created during the project planning phase. A DMP is designed to help you think through all of your data externalizes and dependencies, as well as plan for access, storage, sharing, and preservation.</a:t>
            </a:r>
          </a:p>
          <a:p>
            <a:pPr marL="342900" indent="-342900">
              <a:buFont typeface="+mj-lt"/>
              <a:buAutoNum type="arabicPeriod"/>
            </a:pPr>
            <a:r>
              <a:rPr lang="en-US" sz="1200" dirty="0">
                <a:latin typeface="Times New Roman" panose="02020603050405020304" pitchFamily="18" charset="0"/>
                <a:cs typeface="Times New Roman" panose="02020603050405020304" pitchFamily="18" charset="0"/>
              </a:rPr>
              <a:t>Although initially created during the planning phase, a DMP should be thought of as a living document and reviewed as frequently as necessary, and, updated to capture every project change that is made.</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DMPs should capture:</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Project Title &amp; Information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Data Description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Roles &amp; Responsibilities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Access &amp; Sharing Policies</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Privacy &amp; Sensitive Data Policies</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Retention &amp; Preservation Plans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Applicable Laws &amp; Policies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If you would like to know more about how US DOT and NTL create DMPs or how we encourage our researchers to create DMPs, please see these two resources:</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National Transportation Library, Research Data Management LibGuide available at https://transportation.libguides.com/researchdatamanagement</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United States. Department of Transportation, Creating Data Management Plans (DMPs) available at https://doi.org/10.21949/1520562</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Now that we’ve talk about DMPs, let us take a look at other aspects of data retention during the data lifecycle.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15</a:t>
            </a:fld>
            <a:endParaRPr lang="en-US" noProof="0" dirty="0"/>
          </a:p>
        </p:txBody>
      </p:sp>
    </p:spTree>
    <p:extLst>
      <p:ext uri="{BB962C8B-B14F-4D97-AF65-F5344CB8AC3E}">
        <p14:creationId xmlns:p14="http://schemas.microsoft.com/office/powerpoint/2010/main" val="2378936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How can we make Data Retention easier?</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[Speaker Script]</a:t>
            </a:r>
          </a:p>
          <a:p>
            <a:r>
              <a:rPr lang="en-US" sz="1200" b="1" dirty="0">
                <a:latin typeface="Times New Roman" panose="02020603050405020304" pitchFamily="18" charset="0"/>
                <a:cs typeface="Times New Roman" panose="02020603050405020304" pitchFamily="18" charset="0"/>
              </a:rPr>
              <a:t>You should be planning for Data Retention throughout the Data Lifecycle. This slide shows some specific actions that you can take during each stage of the data lifecycle to aid retention.</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So as you will note from my crude data lifecycle diagram, I get paid for data curation, not graphic design.</a:t>
            </a:r>
          </a:p>
          <a:p>
            <a:r>
              <a:rPr lang="en-US" sz="1200" b="1" dirty="0">
                <a:latin typeface="Times New Roman" panose="02020603050405020304" pitchFamily="18" charset="0"/>
                <a:cs typeface="Times New Roman" panose="02020603050405020304" pitchFamily="18" charset="0"/>
              </a:rPr>
              <a:t>That aside, a simple, generic data lifecycle contains these six stages:</a:t>
            </a:r>
          </a:p>
          <a:p>
            <a:pPr marL="228600" indent="-228600">
              <a:buFont typeface="+mj-lt"/>
              <a:buAutoNum type="arabicPeriod"/>
            </a:pPr>
            <a:r>
              <a:rPr lang="en-US" sz="1200" b="1" dirty="0">
                <a:latin typeface="Times New Roman" panose="02020603050405020304" pitchFamily="18" charset="0"/>
                <a:cs typeface="Times New Roman" panose="02020603050405020304" pitchFamily="18" charset="0"/>
              </a:rPr>
              <a:t>Planning for data collection</a:t>
            </a:r>
          </a:p>
          <a:p>
            <a:pPr marL="228600" indent="-228600">
              <a:buFont typeface="+mj-lt"/>
              <a:buAutoNum type="arabicPeriod"/>
            </a:pPr>
            <a:r>
              <a:rPr lang="en-US" sz="1200" b="1" dirty="0">
                <a:latin typeface="Times New Roman" panose="02020603050405020304" pitchFamily="18" charset="0"/>
                <a:cs typeface="Times New Roman" panose="02020603050405020304" pitchFamily="18" charset="0"/>
              </a:rPr>
              <a:t>Acquisition of data</a:t>
            </a:r>
          </a:p>
          <a:p>
            <a:pPr marL="228600" indent="-228600">
              <a:buFont typeface="+mj-lt"/>
              <a:buAutoNum type="arabicPeriod"/>
            </a:pPr>
            <a:r>
              <a:rPr lang="en-US" sz="1200" b="1" dirty="0">
                <a:latin typeface="Times New Roman" panose="02020603050405020304" pitchFamily="18" charset="0"/>
                <a:cs typeface="Times New Roman" panose="02020603050405020304" pitchFamily="18" charset="0"/>
              </a:rPr>
              <a:t>Processing and Cleaning of data</a:t>
            </a:r>
          </a:p>
          <a:p>
            <a:pPr marL="228600" indent="-228600">
              <a:buFont typeface="+mj-lt"/>
              <a:buAutoNum type="arabicPeriod"/>
            </a:pPr>
            <a:r>
              <a:rPr lang="en-US" sz="1200" b="1" dirty="0">
                <a:latin typeface="Times New Roman" panose="02020603050405020304" pitchFamily="18" charset="0"/>
                <a:cs typeface="Times New Roman" panose="02020603050405020304" pitchFamily="18" charset="0"/>
              </a:rPr>
              <a:t>Analysis of data</a:t>
            </a:r>
          </a:p>
          <a:p>
            <a:pPr marL="228600" indent="-228600">
              <a:buFont typeface="+mj-lt"/>
              <a:buAutoNum type="arabicPeriod"/>
            </a:pPr>
            <a:r>
              <a:rPr lang="en-US" sz="1200" b="1" dirty="0">
                <a:latin typeface="Times New Roman" panose="02020603050405020304" pitchFamily="18" charset="0"/>
                <a:cs typeface="Times New Roman" panose="02020603050405020304" pitchFamily="18" charset="0"/>
              </a:rPr>
              <a:t>Publication &amp; Sharing of data</a:t>
            </a:r>
          </a:p>
          <a:p>
            <a:pPr marL="228600" indent="-228600">
              <a:buFont typeface="+mj-lt"/>
              <a:buAutoNum type="arabicPeriod"/>
            </a:pPr>
            <a:r>
              <a:rPr lang="en-US" sz="1200" b="1" dirty="0">
                <a:latin typeface="Times New Roman" panose="02020603050405020304" pitchFamily="18" charset="0"/>
                <a:cs typeface="Times New Roman" panose="02020603050405020304" pitchFamily="18" charset="0"/>
              </a:rPr>
              <a:t>Preservation &amp; Disposition of data</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During each of these stages there are actions you can take make data retention easier and more impactful.</a:t>
            </a:r>
          </a:p>
          <a:p>
            <a:r>
              <a:rPr lang="en-US" sz="1200" b="1" dirty="0">
                <a:latin typeface="Times New Roman" panose="02020603050405020304" pitchFamily="18" charset="0"/>
                <a:cs typeface="Times New Roman" panose="02020603050405020304" pitchFamily="18" charset="0"/>
              </a:rPr>
              <a:t>Let us highlight just two of the many:</a:t>
            </a:r>
          </a:p>
          <a:p>
            <a:r>
              <a:rPr lang="en-US" sz="1200" b="1" dirty="0">
                <a:latin typeface="Times New Roman" panose="02020603050405020304" pitchFamily="18" charset="0"/>
                <a:cs typeface="Times New Roman" panose="02020603050405020304" pitchFamily="18" charset="0"/>
              </a:rPr>
              <a:t>At the Planning stage, you should plan for long-term retention, especially longer than you might think the data will be of interest.</a:t>
            </a:r>
          </a:p>
          <a:p>
            <a:r>
              <a:rPr lang="en-US" sz="1200" b="1" dirty="0">
                <a:latin typeface="Times New Roman" panose="02020603050405020304" pitchFamily="18" charset="0"/>
                <a:cs typeface="Times New Roman" panose="02020603050405020304" pitchFamily="18" charset="0"/>
              </a:rPr>
              <a:t>And at the Preservation and Disposition stage, be sure to use preservation friendly data formats, and to retain or dispose of data based on policy or retention schedule.</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Wait! Did I just say you can delete data?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[Extended Slide Text not read]</a:t>
            </a:r>
          </a:p>
          <a:p>
            <a:r>
              <a:rPr lang="en-US" sz="1200" dirty="0">
                <a:latin typeface="Times New Roman" panose="02020603050405020304" pitchFamily="18" charset="0"/>
                <a:cs typeface="Times New Roman" panose="02020603050405020304" pitchFamily="18" charset="0"/>
              </a:rPr>
              <a:t>You should be planning for Data Retention throughout the Data Lifecycle. This slide shows some specific actions that you can take during each stage of the data lifecycle to aid retention.</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So as you will note from my crude data lifecycle diagram, I get paid for data curation, not graphic design.</a:t>
            </a:r>
          </a:p>
          <a:p>
            <a:r>
              <a:rPr lang="en-US" sz="1200" dirty="0">
                <a:latin typeface="Times New Roman" panose="02020603050405020304" pitchFamily="18" charset="0"/>
                <a:cs typeface="Times New Roman" panose="02020603050405020304" pitchFamily="18" charset="0"/>
              </a:rPr>
              <a:t>That aside, a simple, generic data lifecycle contains these six stages:</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Planning for data collection</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Acquisition of data</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Processing and Cleaning of data</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Analysis of data</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Publication &amp; Sharing of data</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Preservation &amp; Disposition of data</a:t>
            </a:r>
          </a:p>
          <a:p>
            <a:pPr marL="228600" indent="-228600">
              <a:buFont typeface="+mj-lt"/>
              <a:buAutoNum type="arabicPeriod"/>
            </a:pPr>
            <a:endParaRPr lang="en-US" sz="1200" dirty="0">
              <a:latin typeface="Times New Roman" panose="02020603050405020304" pitchFamily="18" charset="0"/>
              <a:cs typeface="Times New Roman" panose="02020603050405020304" pitchFamily="18" charset="0"/>
            </a:endParaRPr>
          </a:p>
          <a:p>
            <a:pPr marL="0" indent="0">
              <a:buFont typeface="+mj-lt"/>
              <a:buNone/>
            </a:pPr>
            <a:r>
              <a:rPr lang="en-US" sz="1200" dirty="0">
                <a:latin typeface="Times New Roman" panose="02020603050405020304" pitchFamily="18" charset="0"/>
                <a:cs typeface="Times New Roman" panose="02020603050405020304" pitchFamily="18" charset="0"/>
              </a:rPr>
              <a:t>Now during each of these stages there are actions you can take make data retention easier and more impactful. This list is far from exhaustive.</a:t>
            </a:r>
          </a:p>
          <a:p>
            <a:pPr marL="342900" indent="-342900">
              <a:lnSpc>
                <a:spcPct val="110000"/>
              </a:lnSpc>
              <a:spcBef>
                <a:spcPts val="0"/>
              </a:spcBef>
              <a:buFont typeface="+mj-lt"/>
              <a:buAutoNum type="arabicPeriod"/>
            </a:pPr>
            <a:r>
              <a:rPr lang="en-US" sz="1200" b="1" dirty="0">
                <a:latin typeface="Times New Roman" panose="02020603050405020304" pitchFamily="18" charset="0"/>
                <a:cs typeface="Times New Roman" panose="02020603050405020304" pitchFamily="18" charset="0"/>
              </a:rPr>
              <a:t>Planning:</a:t>
            </a: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Long-Term Retention</a:t>
            </a: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Sharing</a:t>
            </a:r>
          </a:p>
          <a:p>
            <a:pPr marL="342900" indent="-342900">
              <a:lnSpc>
                <a:spcPct val="110000"/>
              </a:lnSpc>
              <a:spcBef>
                <a:spcPts val="0"/>
              </a:spcBef>
              <a:buFont typeface="+mj-lt"/>
              <a:buAutoNum type="arabicPeriod"/>
            </a:pPr>
            <a:r>
              <a:rPr lang="en-US" sz="1200" b="1" dirty="0">
                <a:latin typeface="Times New Roman" panose="02020603050405020304" pitchFamily="18" charset="0"/>
                <a:cs typeface="Times New Roman" panose="02020603050405020304" pitchFamily="18" charset="0"/>
              </a:rPr>
              <a:t>Acquisition: </a:t>
            </a:r>
            <a:endParaRPr lang="en-US" sz="1200" dirty="0">
              <a:latin typeface="Times New Roman" panose="02020603050405020304" pitchFamily="18" charset="0"/>
              <a:cs typeface="Times New Roman" panose="02020603050405020304" pitchFamily="18" charset="0"/>
            </a:endParaRP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Long-term retention-friendly data formats</a:t>
            </a: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Document! Data dictionary; Methodology; </a:t>
            </a: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Update DMP</a:t>
            </a:r>
          </a:p>
          <a:p>
            <a:pPr marL="342900" indent="-342900">
              <a:lnSpc>
                <a:spcPct val="110000"/>
              </a:lnSpc>
              <a:spcBef>
                <a:spcPts val="0"/>
              </a:spcBef>
              <a:buFont typeface="+mj-lt"/>
              <a:buAutoNum type="arabicPeriod"/>
            </a:pPr>
            <a:r>
              <a:rPr lang="en-US" sz="1200" b="1" dirty="0">
                <a:latin typeface="Times New Roman" panose="02020603050405020304" pitchFamily="18" charset="0"/>
                <a:cs typeface="Times New Roman" panose="02020603050405020304" pitchFamily="18" charset="0"/>
              </a:rPr>
              <a:t>Processing: </a:t>
            </a:r>
          </a:p>
          <a:p>
            <a:pPr marL="685800"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Document cleaning and modifications; </a:t>
            </a:r>
          </a:p>
          <a:p>
            <a:pPr marL="685800"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Update DMP</a:t>
            </a:r>
          </a:p>
          <a:p>
            <a:pPr marL="342900" indent="-342900">
              <a:lnSpc>
                <a:spcPct val="110000"/>
              </a:lnSpc>
              <a:spcBef>
                <a:spcPts val="0"/>
              </a:spcBef>
              <a:buFont typeface="+mj-lt"/>
              <a:buAutoNum type="arabicPeriod"/>
            </a:pPr>
            <a:r>
              <a:rPr lang="en-US" sz="1200" b="1" dirty="0">
                <a:latin typeface="Times New Roman" panose="02020603050405020304" pitchFamily="18" charset="0"/>
                <a:cs typeface="Times New Roman" panose="02020603050405020304" pitchFamily="18" charset="0"/>
              </a:rPr>
              <a:t>Analysis: </a:t>
            </a: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Record &amp; publish analytical models and tools</a:t>
            </a:r>
          </a:p>
          <a:p>
            <a:pPr marL="342900" indent="-342900">
              <a:lnSpc>
                <a:spcPct val="110000"/>
              </a:lnSpc>
              <a:spcBef>
                <a:spcPts val="0"/>
              </a:spcBef>
              <a:buFont typeface="+mj-lt"/>
              <a:buAutoNum type="arabicPeriod"/>
            </a:pPr>
            <a:r>
              <a:rPr lang="en-US" sz="1200" b="1" dirty="0">
                <a:latin typeface="Times New Roman" panose="02020603050405020304" pitchFamily="18" charset="0"/>
                <a:cs typeface="Times New Roman" panose="02020603050405020304" pitchFamily="18" charset="0"/>
              </a:rPr>
              <a:t>Publication &amp; Sharing: </a:t>
            </a: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Choose a well-run repository</a:t>
            </a: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Use persistent identifiers for data</a:t>
            </a: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Plan for sharing from the beginning: re-used data is data worth retaining</a:t>
            </a:r>
          </a:p>
          <a:p>
            <a:pPr marL="342900" indent="-342900">
              <a:lnSpc>
                <a:spcPct val="110000"/>
              </a:lnSpc>
              <a:spcBef>
                <a:spcPts val="0"/>
              </a:spcBef>
              <a:buFont typeface="+mj-lt"/>
              <a:buAutoNum type="arabicPeriod"/>
            </a:pPr>
            <a:r>
              <a:rPr lang="en-US" sz="1200" b="1" dirty="0">
                <a:latin typeface="Times New Roman" panose="02020603050405020304" pitchFamily="18" charset="0"/>
                <a:cs typeface="Times New Roman" panose="02020603050405020304" pitchFamily="18" charset="0"/>
              </a:rPr>
              <a:t>Preservation &amp; Disposition:</a:t>
            </a: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Preservation-friendly Data Formats</a:t>
            </a: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Retain or Dispose based on Policy or Schedule</a:t>
            </a:r>
          </a:p>
          <a:p>
            <a:pPr marL="542925" lvl="1" indent="-342900">
              <a:lnSpc>
                <a:spcPct val="110000"/>
              </a:lnSpc>
              <a:spcBef>
                <a:spcPts val="0"/>
              </a:spcBef>
              <a:buFont typeface="+mj-lt"/>
              <a:buAutoNum type="arabicPeriod"/>
            </a:pPr>
            <a:r>
              <a:rPr lang="en-US" sz="1200" dirty="0">
                <a:latin typeface="Times New Roman" panose="02020603050405020304" pitchFamily="18" charset="0"/>
                <a:cs typeface="Times New Roman" panose="02020603050405020304" pitchFamily="18" charset="0"/>
              </a:rPr>
              <a:t>“Automated” deletion should have a human in the review loop</a:t>
            </a:r>
          </a:p>
          <a:p>
            <a:pPr marL="0" indent="0">
              <a:buFont typeface="+mj-lt"/>
              <a:buNone/>
            </a:pPr>
            <a:endParaRPr lang="en-US" sz="1200" dirty="0">
              <a:latin typeface="Times New Roman" panose="02020603050405020304" pitchFamily="18" charset="0"/>
              <a:cs typeface="Times New Roman" panose="02020603050405020304" pitchFamily="18" charset="0"/>
            </a:endParaRPr>
          </a:p>
          <a:p>
            <a:pPr marL="0" indent="0">
              <a:buFont typeface="+mj-lt"/>
              <a:buNone/>
            </a:pPr>
            <a:r>
              <a:rPr lang="en-US" sz="1200" dirty="0">
                <a:latin typeface="Times New Roman" panose="02020603050405020304" pitchFamily="18" charset="0"/>
                <a:cs typeface="Times New Roman" panose="02020603050405020304" pitchFamily="18" charset="0"/>
              </a:rPr>
              <a:t>So, some of you may have noticed that the sixth stage of the lifecycle is “Preservation &amp; Disposition.”</a:t>
            </a:r>
          </a:p>
          <a:p>
            <a:r>
              <a:rPr lang="en-US" sz="1200" dirty="0">
                <a:latin typeface="Times New Roman" panose="02020603050405020304" pitchFamily="18" charset="0"/>
                <a:cs typeface="Times New Roman" panose="02020603050405020304" pitchFamily="18" charset="0"/>
              </a:rPr>
              <a:t>Does that mean I am saying you can delete data?</a:t>
            </a:r>
          </a:p>
          <a:p>
            <a:r>
              <a:rPr lang="en-US" sz="1200" dirty="0">
                <a:latin typeface="Times New Roman" panose="02020603050405020304" pitchFamily="18" charset="0"/>
                <a:cs typeface="Times New Roman" panose="02020603050405020304" pitchFamily="18" charset="0"/>
              </a:rPr>
              <a:t>The answer can be yes. Let us talk about that in the next slide.</a:t>
            </a:r>
          </a:p>
          <a:p>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16</a:t>
            </a:fld>
            <a:endParaRPr lang="en-US" noProof="0" dirty="0"/>
          </a:p>
        </p:txBody>
      </p:sp>
    </p:spTree>
    <p:extLst>
      <p:ext uri="{BB962C8B-B14F-4D97-AF65-F5344CB8AC3E}">
        <p14:creationId xmlns:p14="http://schemas.microsoft.com/office/powerpoint/2010/main" val="416182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Is it Ever OK to Delete Data?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[Speaker Script]</a:t>
            </a:r>
          </a:p>
          <a:p>
            <a:r>
              <a:rPr lang="en-US" sz="1200" b="1" dirty="0">
                <a:latin typeface="Times New Roman" panose="02020603050405020304" pitchFamily="18" charset="0"/>
                <a:cs typeface="Times New Roman" panose="02020603050405020304" pitchFamily="18" charset="0"/>
              </a:rPr>
              <a:t>Yes. Not all data has to be kept. And data that you keep today does not have to be kept forever</a:t>
            </a:r>
          </a:p>
          <a:p>
            <a:r>
              <a:rPr lang="en-US" sz="1200" b="1" dirty="0">
                <a:latin typeface="Times New Roman" panose="02020603050405020304" pitchFamily="18" charset="0"/>
                <a:cs typeface="Times New Roman" panose="02020603050405020304" pitchFamily="18" charset="0"/>
              </a:rPr>
              <a:t>Let us look at two of the considerations for deleting data:</a:t>
            </a:r>
          </a:p>
          <a:p>
            <a:pPr marL="0" indent="0">
              <a:buFont typeface="+mj-lt"/>
              <a:buNone/>
            </a:pPr>
            <a:r>
              <a:rPr lang="en-US" sz="1200" b="1" dirty="0">
                <a:latin typeface="Times New Roman" panose="02020603050405020304" pitchFamily="18" charset="0"/>
                <a:cs typeface="Times New Roman" panose="02020603050405020304" pitchFamily="18" charset="0"/>
              </a:rPr>
              <a:t>3. Is the data obsolete or superseded?</a:t>
            </a:r>
          </a:p>
          <a:p>
            <a:pPr marL="342900" lvl="1" indent="0">
              <a:buFont typeface="+mj-lt"/>
              <a:buNone/>
            </a:pPr>
            <a:r>
              <a:rPr lang="en-US" sz="1200" b="1" dirty="0">
                <a:latin typeface="Times New Roman" panose="02020603050405020304" pitchFamily="18" charset="0"/>
                <a:cs typeface="Times New Roman" panose="02020603050405020304" pitchFamily="18" charset="0"/>
              </a:rPr>
              <a:t>Delete it.</a:t>
            </a:r>
          </a:p>
          <a:p>
            <a:pPr marL="0" indent="0">
              <a:buFont typeface="+mj-lt"/>
              <a:buNone/>
            </a:pPr>
            <a:r>
              <a:rPr lang="en-US" sz="1200" b="1" dirty="0">
                <a:latin typeface="Times New Roman" panose="02020603050405020304" pitchFamily="18" charset="0"/>
                <a:cs typeface="Times New Roman" panose="02020603050405020304" pitchFamily="18" charset="0"/>
              </a:rPr>
              <a:t>7. Has the data ever been re-used?</a:t>
            </a:r>
          </a:p>
          <a:p>
            <a:pPr marL="342900" lvl="1" indent="0">
              <a:buFont typeface="+mj-lt"/>
              <a:buNone/>
            </a:pPr>
            <a:r>
              <a:rPr lang="en-US" sz="1200" b="1" dirty="0">
                <a:latin typeface="Times New Roman" panose="02020603050405020304" pitchFamily="18" charset="0"/>
                <a:cs typeface="Times New Roman" panose="02020603050405020304" pitchFamily="18" charset="0"/>
              </a:rPr>
              <a:t>No? Then will anyone miss it?</a:t>
            </a:r>
          </a:p>
          <a:p>
            <a:endParaRPr lang="en-US" sz="1200" b="1"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If you are going to delete the data, there are a number of Preservation &amp; Disposition Actions you should take as best practice, including:</a:t>
            </a:r>
          </a:p>
          <a:p>
            <a:pPr marL="182880" indent="-182880">
              <a:lnSpc>
                <a:spcPct val="100000"/>
              </a:lnSpc>
              <a:spcBef>
                <a:spcPts val="600"/>
              </a:spcBef>
              <a:buFont typeface="+mj-lt"/>
              <a:buAutoNum type="arabicPeriod"/>
            </a:pPr>
            <a:r>
              <a:rPr lang="en-US" sz="1200" b="1" dirty="0">
                <a:latin typeface="Times New Roman" panose="02020603050405020304" pitchFamily="18" charset="0"/>
                <a:cs typeface="Times New Roman" panose="02020603050405020304" pitchFamily="18" charset="0"/>
              </a:rPr>
              <a:t>Periodically review data access, re-use, and citation statistics.</a:t>
            </a:r>
          </a:p>
          <a:p>
            <a:pPr marL="0" indent="0">
              <a:lnSpc>
                <a:spcPct val="100000"/>
              </a:lnSpc>
              <a:spcBef>
                <a:spcPts val="600"/>
              </a:spcBef>
              <a:buFont typeface="+mj-lt"/>
              <a:buNone/>
            </a:pPr>
            <a:r>
              <a:rPr lang="en-US" sz="1200" b="1" dirty="0">
                <a:latin typeface="Times New Roman" panose="02020603050405020304" pitchFamily="18" charset="0"/>
                <a:cs typeface="Times New Roman" panose="02020603050405020304" pitchFamily="18" charset="0"/>
              </a:rPr>
              <a:t>5. “Tombstone” deleted data.</a:t>
            </a:r>
          </a:p>
          <a:p>
            <a:pPr marL="0" indent="0">
              <a:lnSpc>
                <a:spcPct val="100000"/>
              </a:lnSpc>
              <a:spcBef>
                <a:spcPts val="600"/>
              </a:spcBef>
              <a:buFont typeface="+mj-lt"/>
              <a:buNone/>
            </a:pPr>
            <a:r>
              <a:rPr lang="en-US" sz="1200" b="1" dirty="0">
                <a:latin typeface="Times New Roman" panose="02020603050405020304" pitchFamily="18" charset="0"/>
                <a:cs typeface="Times New Roman" panose="02020603050405020304" pitchFamily="18" charset="0"/>
              </a:rPr>
              <a:t>	Update the dataset landing page to let the public know that the data did exist and that it now no longer does.</a:t>
            </a:r>
          </a:p>
          <a:p>
            <a:endParaRPr lang="en-US" sz="1200" b="1"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Let us have a quick review…</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[Extended Slide Text not read]</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Yes. Not all data has to be kept. And data that you keep today does not have to be kept forever.</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Let us look at some considerations on why you might choose to delete some data:</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Is the data an official record or covered by specific law or policy that dictates a retention schedule or disposition timeline?</a:t>
            </a:r>
          </a:p>
          <a:p>
            <a:pPr marL="571500" lvl="1" indent="-228600">
              <a:buFont typeface="+mj-lt"/>
              <a:buAutoNum type="arabicPeriod"/>
            </a:pPr>
            <a:r>
              <a:rPr lang="en-US" sz="1200" dirty="0">
                <a:latin typeface="Times New Roman" panose="02020603050405020304" pitchFamily="18" charset="0"/>
                <a:cs typeface="Times New Roman" panose="02020603050405020304" pitchFamily="18" charset="0"/>
              </a:rPr>
              <a:t>If so, follow that policy.</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How old is the data?</a:t>
            </a:r>
          </a:p>
          <a:p>
            <a:pPr marL="571500" lvl="1" indent="-228600">
              <a:buFont typeface="+mj-lt"/>
              <a:buAutoNum type="arabicPeriod"/>
            </a:pPr>
            <a:r>
              <a:rPr lang="en-US" sz="1200" dirty="0">
                <a:latin typeface="Times New Roman" panose="02020603050405020304" pitchFamily="18" charset="0"/>
                <a:cs typeface="Times New Roman" panose="02020603050405020304" pitchFamily="18" charset="0"/>
              </a:rPr>
              <a:t>If the data is very old, is it still relevant? Is it historical? Was it just overlooked?</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Is the data obsolete or superseded?</a:t>
            </a:r>
          </a:p>
          <a:p>
            <a:pPr marL="571500" lvl="1" indent="-228600">
              <a:buFont typeface="+mj-lt"/>
              <a:buAutoNum type="arabicPeriod"/>
            </a:pPr>
            <a:r>
              <a:rPr lang="en-US" sz="1200" dirty="0">
                <a:latin typeface="Times New Roman" panose="02020603050405020304" pitchFamily="18" charset="0"/>
                <a:cs typeface="Times New Roman" panose="02020603050405020304" pitchFamily="18" charset="0"/>
              </a:rPr>
              <a:t>Delete it.</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How large is the data? </a:t>
            </a:r>
          </a:p>
          <a:p>
            <a:pPr marL="571500" lvl="1" indent="-228600">
              <a:buFont typeface="+mj-lt"/>
              <a:buAutoNum type="arabicPeriod"/>
            </a:pPr>
            <a:r>
              <a:rPr lang="en-US" sz="1200" dirty="0">
                <a:latin typeface="Times New Roman" panose="02020603050405020304" pitchFamily="18" charset="0"/>
                <a:cs typeface="Times New Roman" panose="02020603050405020304" pitchFamily="18" charset="0"/>
              </a:rPr>
              <a:t>Is retaining this data using a lot of resources that could be better spent?</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Is limited access, cold storage an option?</a:t>
            </a:r>
          </a:p>
          <a:p>
            <a:pPr marL="571500" lvl="1" indent="-228600">
              <a:buFont typeface="+mj-lt"/>
              <a:buAutoNum type="arabicPeriod"/>
            </a:pPr>
            <a:r>
              <a:rPr lang="en-US" sz="1200" dirty="0">
                <a:latin typeface="Times New Roman" panose="02020603050405020304" pitchFamily="18" charset="0"/>
                <a:cs typeface="Times New Roman" panose="02020603050405020304" pitchFamily="18" charset="0"/>
              </a:rPr>
              <a:t>This will allow you to hold on to the data, but at less cost.</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Is there another agency willing to house the data?</a:t>
            </a:r>
          </a:p>
          <a:p>
            <a:pPr marL="571500" lvl="1" indent="-228600">
              <a:buFont typeface="+mj-lt"/>
              <a:buAutoNum type="arabicPeriod"/>
            </a:pPr>
            <a:r>
              <a:rPr lang="en-US" sz="1200" dirty="0">
                <a:latin typeface="Times New Roman" panose="02020603050405020304" pitchFamily="18" charset="0"/>
                <a:cs typeface="Times New Roman" panose="02020603050405020304" pitchFamily="18" charset="0"/>
              </a:rPr>
              <a:t>Give the data a new home.</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Has the data ever been re-used?</a:t>
            </a:r>
          </a:p>
          <a:p>
            <a:pPr marL="571500" lvl="1" indent="-228600">
              <a:buFont typeface="+mj-lt"/>
              <a:buAutoNum type="arabicPeriod"/>
            </a:pPr>
            <a:r>
              <a:rPr lang="en-US" sz="1200" dirty="0">
                <a:latin typeface="Times New Roman" panose="02020603050405020304" pitchFamily="18" charset="0"/>
                <a:cs typeface="Times New Roman" panose="02020603050405020304" pitchFamily="18" charset="0"/>
              </a:rPr>
              <a:t>No? Then will anyone miss it?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If you are going to delete the data, there are a number of Preservation &amp; Disposition Actions you should take as best practice:</a:t>
            </a:r>
          </a:p>
          <a:p>
            <a:pPr marL="182880" indent="-182880">
              <a:lnSpc>
                <a:spcPct val="100000"/>
              </a:lnSpc>
              <a:spcBef>
                <a:spcPts val="600"/>
              </a:spcBef>
              <a:buFont typeface="+mj-lt"/>
              <a:buAutoNum type="arabicPeriod"/>
            </a:pPr>
            <a:r>
              <a:rPr lang="en-US" sz="1200" dirty="0">
                <a:latin typeface="Times New Roman" panose="02020603050405020304" pitchFamily="18" charset="0"/>
                <a:cs typeface="Times New Roman" panose="02020603050405020304" pitchFamily="18" charset="0"/>
              </a:rPr>
              <a:t>Periodically review data access, re-use, and citation statistics.</a:t>
            </a:r>
          </a:p>
          <a:p>
            <a:pPr marL="182880" indent="-182880">
              <a:lnSpc>
                <a:spcPct val="100000"/>
              </a:lnSpc>
              <a:spcBef>
                <a:spcPts val="600"/>
              </a:spcBef>
              <a:buFont typeface="+mj-lt"/>
              <a:buAutoNum type="arabicPeriod"/>
            </a:pPr>
            <a:r>
              <a:rPr lang="en-US" sz="1200" dirty="0">
                <a:latin typeface="Times New Roman" panose="02020603050405020304" pitchFamily="18" charset="0"/>
                <a:cs typeface="Times New Roman" panose="02020603050405020304" pitchFamily="18" charset="0"/>
              </a:rPr>
              <a:t>Contact outside stakeholders and the community of interest.</a:t>
            </a:r>
          </a:p>
          <a:p>
            <a:pPr marL="182880" indent="-182880">
              <a:lnSpc>
                <a:spcPct val="100000"/>
              </a:lnSpc>
              <a:spcBef>
                <a:spcPts val="600"/>
              </a:spcBef>
              <a:buFont typeface="+mj-lt"/>
              <a:buAutoNum type="arabicPeriod"/>
            </a:pPr>
            <a:r>
              <a:rPr lang="en-US" sz="1200" dirty="0">
                <a:latin typeface="Times New Roman" panose="02020603050405020304" pitchFamily="18" charset="0"/>
                <a:cs typeface="Times New Roman" panose="02020603050405020304" pitchFamily="18" charset="0"/>
              </a:rPr>
              <a:t>Document your review.</a:t>
            </a:r>
          </a:p>
          <a:p>
            <a:pPr marL="182880" indent="-182880">
              <a:lnSpc>
                <a:spcPct val="100000"/>
              </a:lnSpc>
              <a:spcBef>
                <a:spcPts val="600"/>
              </a:spcBef>
              <a:buFont typeface="+mj-lt"/>
              <a:buAutoNum type="arabicPeriod"/>
            </a:pPr>
            <a:r>
              <a:rPr lang="en-US" sz="1200" dirty="0">
                <a:latin typeface="Times New Roman" panose="02020603050405020304" pitchFamily="18" charset="0"/>
                <a:cs typeface="Times New Roman" panose="02020603050405020304" pitchFamily="18" charset="0"/>
              </a:rPr>
              <a:t>Delete if appropriate.</a:t>
            </a:r>
          </a:p>
          <a:p>
            <a:pPr marL="182880" indent="-182880">
              <a:lnSpc>
                <a:spcPct val="100000"/>
              </a:lnSpc>
              <a:spcBef>
                <a:spcPts val="600"/>
              </a:spcBef>
              <a:buFont typeface="+mj-lt"/>
              <a:buAutoNum type="arabicPeriod"/>
            </a:pPr>
            <a:r>
              <a:rPr lang="en-US" sz="1200" dirty="0">
                <a:latin typeface="Times New Roman" panose="02020603050405020304" pitchFamily="18" charset="0"/>
                <a:cs typeface="Times New Roman" panose="02020603050405020304" pitchFamily="18" charset="0"/>
              </a:rPr>
              <a:t>“Tombstone” deleted data.</a:t>
            </a:r>
          </a:p>
          <a:p>
            <a:pPr marL="382905" lvl="1" indent="-182880">
              <a:lnSpc>
                <a:spcPct val="100000"/>
              </a:lnSpc>
              <a:spcBef>
                <a:spcPts val="600"/>
              </a:spcBef>
              <a:buFont typeface="+mj-lt"/>
              <a:buAutoNum type="arabicPeriod"/>
            </a:pPr>
            <a:r>
              <a:rPr lang="en-US" sz="1200" dirty="0">
                <a:latin typeface="Times New Roman" panose="02020603050405020304" pitchFamily="18" charset="0"/>
                <a:cs typeface="Times New Roman" panose="02020603050405020304" pitchFamily="18" charset="0"/>
              </a:rPr>
              <a:t>Update the dataset landing page to let the public know that the data did exist and that it now no longer does.</a:t>
            </a:r>
          </a:p>
          <a:p>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Let us have a quick review….</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17</a:t>
            </a:fld>
            <a:endParaRPr lang="en-US" noProof="0" dirty="0"/>
          </a:p>
        </p:txBody>
      </p:sp>
    </p:spTree>
    <p:extLst>
      <p:ext uri="{BB962C8B-B14F-4D97-AF65-F5344CB8AC3E}">
        <p14:creationId xmlns:p14="http://schemas.microsoft.com/office/powerpoint/2010/main" val="320244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In Review: </a:t>
            </a:r>
          </a:p>
          <a:p>
            <a:r>
              <a:rPr lang="en-US" sz="1200" b="1" dirty="0">
                <a:latin typeface="Times New Roman" panose="02020603050405020304" pitchFamily="18" charset="0"/>
                <a:cs typeface="Times New Roman" panose="02020603050405020304" pitchFamily="18" charset="0"/>
              </a:rPr>
              <a:t>[Speaker Script]</a:t>
            </a:r>
          </a:p>
          <a:p>
            <a:r>
              <a:rPr lang="en-US" sz="1200" b="1" dirty="0">
                <a:latin typeface="Times New Roman" panose="02020603050405020304" pitchFamily="18" charset="0"/>
                <a:cs typeface="Times New Roman" panose="02020603050405020304" pitchFamily="18" charset="0"/>
              </a:rPr>
              <a:t>Data retention depends on a number of factors, such as:</a:t>
            </a:r>
          </a:p>
          <a:p>
            <a:pPr marL="342900" indent="-342900">
              <a:lnSpc>
                <a:spcPct val="100000"/>
              </a:lnSpc>
              <a:spcBef>
                <a:spcPts val="600"/>
              </a:spcBef>
              <a:buFont typeface="+mj-lt"/>
              <a:buAutoNum type="arabicPeriod"/>
            </a:pPr>
            <a:r>
              <a:rPr lang="en-US" sz="1200" b="1" dirty="0">
                <a:latin typeface="Times New Roman" panose="02020603050405020304" pitchFamily="18" charset="0"/>
                <a:cs typeface="Times New Roman" panose="02020603050405020304" pitchFamily="18" charset="0"/>
              </a:rPr>
              <a:t>Laws, Policies, Contracts, Funder Agreements, and Licenses</a:t>
            </a:r>
          </a:p>
          <a:p>
            <a:pPr marL="342900" indent="-342900">
              <a:lnSpc>
                <a:spcPct val="100000"/>
              </a:lnSpc>
              <a:spcBef>
                <a:spcPts val="600"/>
              </a:spcBef>
              <a:buFont typeface="+mj-lt"/>
              <a:buAutoNum type="arabicPeriod"/>
            </a:pPr>
            <a:r>
              <a:rPr lang="en-US" sz="1200" b="1" dirty="0">
                <a:latin typeface="Times New Roman" panose="02020603050405020304" pitchFamily="18" charset="0"/>
                <a:cs typeface="Times New Roman" panose="02020603050405020304" pitchFamily="18" charset="0"/>
              </a:rPr>
              <a:t>Organizational and/or Repository Resources and Infrastructure </a:t>
            </a:r>
          </a:p>
          <a:p>
            <a:pPr marL="342900" indent="-342900">
              <a:lnSpc>
                <a:spcPct val="100000"/>
              </a:lnSpc>
              <a:spcBef>
                <a:spcPts val="600"/>
              </a:spcBef>
              <a:buFont typeface="+mj-lt"/>
              <a:buAutoNum type="arabicPeriod"/>
            </a:pPr>
            <a:r>
              <a:rPr lang="en-US" sz="1200" b="1" dirty="0">
                <a:latin typeface="Times New Roman" panose="02020603050405020304" pitchFamily="18" charset="0"/>
                <a:cs typeface="Times New Roman" panose="02020603050405020304" pitchFamily="18" charset="0"/>
              </a:rPr>
              <a:t>Characteristics of Data Collection</a:t>
            </a:r>
          </a:p>
          <a:p>
            <a:pPr marL="342900" indent="-342900">
              <a:lnSpc>
                <a:spcPct val="100000"/>
              </a:lnSpc>
              <a:spcBef>
                <a:spcPts val="600"/>
              </a:spcBef>
              <a:buFont typeface="+mj-lt"/>
              <a:buAutoNum type="arabicPeriod"/>
            </a:pPr>
            <a:r>
              <a:rPr lang="en-US" sz="1200" b="1" dirty="0">
                <a:latin typeface="Times New Roman" panose="02020603050405020304" pitchFamily="18" charset="0"/>
                <a:cs typeface="Times New Roman" panose="02020603050405020304" pitchFamily="18" charset="0"/>
              </a:rPr>
              <a:t>Potential Data Uses and Reuses</a:t>
            </a:r>
          </a:p>
          <a:p>
            <a:pPr marL="342900" indent="-342900">
              <a:lnSpc>
                <a:spcPct val="100000"/>
              </a:lnSpc>
              <a:spcBef>
                <a:spcPts val="600"/>
              </a:spcBef>
              <a:buFont typeface="+mj-lt"/>
              <a:buAutoNum type="arabicPeriod"/>
            </a:pPr>
            <a:r>
              <a:rPr lang="en-US" sz="1200" b="1" dirty="0">
                <a:latin typeface="Times New Roman" panose="02020603050405020304" pitchFamily="18" charset="0"/>
                <a:cs typeface="Times New Roman" panose="02020603050405020304" pitchFamily="18" charset="0"/>
              </a:rPr>
              <a:t>Data Management and Preservation Planning</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That said, robust data retention planning and implementation can have beneficial impacts on other data goals.</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With that I want to go to one last slide of tools and Resources,…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18</a:t>
            </a:fld>
            <a:endParaRPr lang="en-US" noProof="0" dirty="0"/>
          </a:p>
        </p:txBody>
      </p:sp>
    </p:spTree>
    <p:extLst>
      <p:ext uri="{BB962C8B-B14F-4D97-AF65-F5344CB8AC3E}">
        <p14:creationId xmlns:p14="http://schemas.microsoft.com/office/powerpoint/2010/main" val="720277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Resources </a:t>
            </a:r>
          </a:p>
          <a:p>
            <a:r>
              <a:rPr lang="en-US" sz="1200" b="1" dirty="0">
                <a:latin typeface="Times New Roman" panose="02020603050405020304" pitchFamily="18" charset="0"/>
                <a:cs typeface="Times New Roman" panose="02020603050405020304" pitchFamily="18" charset="0"/>
              </a:rPr>
              <a:t>[Speaker Script]</a:t>
            </a:r>
          </a:p>
          <a:p>
            <a:r>
              <a:rPr lang="en-US" sz="1200" b="1" dirty="0">
                <a:latin typeface="Times New Roman" panose="02020603050405020304" pitchFamily="18" charset="0"/>
                <a:cs typeface="Times New Roman" panose="02020603050405020304" pitchFamily="18" charset="0"/>
              </a:rPr>
              <a:t>….is a list of a few resources to help you implement data retention best practices.</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I hope you will find them helpful.</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Thank you for your time and attention today.</a:t>
            </a:r>
          </a:p>
          <a:p>
            <a:r>
              <a:rPr lang="en-US" sz="1200"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[Extended Slide Text not read]</a:t>
            </a:r>
          </a:p>
          <a:p>
            <a:endParaRPr lang="en-US" sz="1200" dirty="0">
              <a:latin typeface="Times New Roman" panose="02020603050405020304" pitchFamily="18" charset="0"/>
              <a:cs typeface="Times New Roman" panose="02020603050405020304" pitchFamily="18" charset="0"/>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rPr>
              <a:t>Research Data Management LibGuide. </a:t>
            </a:r>
            <a:r>
              <a:rPr kumimoji="0" lang="en-US" sz="1200" b="0"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rPr>
              <a:t>National Transportation Library. </a:t>
            </a:r>
            <a:r>
              <a:rPr kumimoji="0" lang="en-US" sz="1200" b="0"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hlinkClick r:id="rId3"/>
              </a:rPr>
              <a:t>https://transportation.libguides.com/researchdatamanagement</a:t>
            </a:r>
            <a:endParaRPr kumimoji="0" lang="en-US" sz="1200" b="0"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endParaRPr>
          </a:p>
          <a:p>
            <a:pPr marL="0" marR="0" lvl="0" indent="0" defTabSz="6858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rPr>
              <a:t>Creating Data Management Plans (DMPs). </a:t>
            </a:r>
            <a:r>
              <a:rPr kumimoji="0" lang="en-US" sz="1200" b="0"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rPr>
              <a:t>United States. Department of Transportation. </a:t>
            </a:r>
            <a:r>
              <a:rPr kumimoji="0" lang="en-US" sz="1200" b="0"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hlinkClick r:id="rId4"/>
              </a:rPr>
              <a:t>https://doi.org/10.21949/1520562</a:t>
            </a:r>
            <a:endParaRPr kumimoji="0" lang="en-US" sz="1200" b="0"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rPr>
              <a:t>Desirable Characteristics of Data Repositories for Federally Funded Research. </a:t>
            </a:r>
            <a:r>
              <a:rPr kumimoji="0" lang="en-US" sz="1200" b="0"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rPr>
              <a:t>National Science and Technology Council (NSTC) Subcommittee on Open Science (SOS), 2022. </a:t>
            </a:r>
            <a:r>
              <a:rPr kumimoji="0" lang="en-US" sz="1200" b="0"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hlinkClick r:id="rId5"/>
              </a:rPr>
              <a:t>https://rosap.ntl.bts.gov/view/dot/62310</a:t>
            </a:r>
            <a:r>
              <a:rPr kumimoji="0" lang="en-US" sz="1200" b="0"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685800" rtl="0" eaLnBrk="1" fontAlgn="auto" latinLnBrk="0" hangingPunct="1">
              <a:lnSpc>
                <a:spcPct val="100000"/>
              </a:lnSpc>
              <a:spcBef>
                <a:spcPts val="600"/>
              </a:spcBef>
              <a:spcAft>
                <a:spcPts val="0"/>
              </a:spcAft>
              <a:buClrTx/>
              <a:buSzTx/>
              <a:buFontTx/>
              <a:buNone/>
              <a:tabLst/>
              <a:defRPr/>
            </a:pPr>
            <a:r>
              <a:rPr lang="en-US" sz="1200" b="1" dirty="0">
                <a:solidFill>
                  <a:srgbClr val="182300"/>
                </a:solidFill>
                <a:latin typeface="Times New Roman" panose="02020603050405020304" pitchFamily="18" charset="0"/>
                <a:cs typeface="Times New Roman" panose="02020603050405020304" pitchFamily="18" charset="0"/>
              </a:rPr>
              <a:t>Data Management of Researchers: Organize, Maintain and Share Your Data for Research Success. </a:t>
            </a:r>
            <a:r>
              <a:rPr lang="en-US" sz="1200" dirty="0">
                <a:solidFill>
                  <a:srgbClr val="182300"/>
                </a:solidFill>
                <a:latin typeface="Times New Roman" panose="02020603050405020304" pitchFamily="18" charset="0"/>
                <a:cs typeface="Times New Roman" panose="02020603050405020304" pitchFamily="18" charset="0"/>
              </a:rPr>
              <a:t>Kristin Briney. (2015). Pelagic Publishing. 9781784270117. </a:t>
            </a:r>
          </a:p>
          <a:p>
            <a:pPr marL="0" marR="0" lvl="0" indent="0" algn="l" defTabSz="685800" rtl="0" eaLnBrk="1" fontAlgn="auto" latinLnBrk="0" hangingPunct="1">
              <a:lnSpc>
                <a:spcPct val="100000"/>
              </a:lnSpc>
              <a:spcBef>
                <a:spcPts val="600"/>
              </a:spcBef>
              <a:spcAft>
                <a:spcPts val="0"/>
              </a:spcAft>
              <a:buClrTx/>
              <a:buSzTx/>
              <a:buFontTx/>
              <a:buNone/>
              <a:tabLst/>
              <a:defRPr/>
            </a:pPr>
            <a:r>
              <a:rPr lang="en-US" sz="1200" b="1" dirty="0">
                <a:solidFill>
                  <a:srgbClr val="182300"/>
                </a:solidFill>
                <a:latin typeface="Times New Roman" panose="02020603050405020304" pitchFamily="18" charset="0"/>
                <a:cs typeface="Times New Roman" panose="02020603050405020304" pitchFamily="18" charset="0"/>
              </a:rPr>
              <a:t>Repository and Open Science Access Portal. Collection: “Public Access Resources.” </a:t>
            </a:r>
            <a:r>
              <a:rPr lang="en-US" sz="1200" dirty="0">
                <a:solidFill>
                  <a:srgbClr val="182300"/>
                </a:solidFill>
                <a:latin typeface="Times New Roman" panose="02020603050405020304" pitchFamily="18" charset="0"/>
                <a:cs typeface="Times New Roman" panose="02020603050405020304" pitchFamily="18" charset="0"/>
              </a:rPr>
              <a:t>National Transportation Library. </a:t>
            </a:r>
            <a:r>
              <a:rPr lang="en-US" sz="1200" dirty="0">
                <a:solidFill>
                  <a:srgbClr val="182300"/>
                </a:solidFill>
                <a:latin typeface="Times New Roman" panose="02020603050405020304" pitchFamily="18" charset="0"/>
                <a:cs typeface="Times New Roman" panose="02020603050405020304" pitchFamily="18" charset="0"/>
                <a:hlinkClick r:id="rId6"/>
              </a:rPr>
              <a:t>https://rosap.ntl.bts.gov/collection_par</a:t>
            </a:r>
            <a:endParaRPr kumimoji="0" lang="en-US" sz="1200"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600"/>
              </a:spcBef>
              <a:spcAft>
                <a:spcPts val="0"/>
              </a:spcAft>
              <a:buClrTx/>
              <a:buSzTx/>
              <a:buFontTx/>
              <a:buNone/>
              <a:tabLst/>
              <a:defRPr/>
            </a:pPr>
            <a:r>
              <a:rPr lang="en-US" sz="1200" b="1" dirty="0">
                <a:solidFill>
                  <a:srgbClr val="182300"/>
                </a:solidFill>
                <a:latin typeface="Times New Roman" panose="02020603050405020304" pitchFamily="18" charset="0"/>
                <a:cs typeface="Times New Roman" panose="02020603050405020304" pitchFamily="18" charset="0"/>
              </a:rPr>
              <a:t>Repository and Open Science Access Portal. Collection: “US DOT Public Access Data Management Plans.” </a:t>
            </a:r>
            <a:r>
              <a:rPr lang="en-US" sz="1200" dirty="0">
                <a:solidFill>
                  <a:srgbClr val="182300"/>
                </a:solidFill>
                <a:latin typeface="Times New Roman" panose="02020603050405020304" pitchFamily="18" charset="0"/>
                <a:cs typeface="Times New Roman" panose="02020603050405020304" pitchFamily="18" charset="0"/>
              </a:rPr>
              <a:t>National Transportation Library. </a:t>
            </a:r>
            <a:r>
              <a:rPr lang="en-US" sz="1200" dirty="0">
                <a:solidFill>
                  <a:srgbClr val="182300"/>
                </a:solidFill>
                <a:latin typeface="Times New Roman" panose="02020603050405020304" pitchFamily="18" charset="0"/>
                <a:cs typeface="Times New Roman" panose="02020603050405020304" pitchFamily="18" charset="0"/>
                <a:hlinkClick r:id="rId7"/>
              </a:rPr>
              <a:t>https://rosap.ntl.bts.gov/collection_pa_dmp</a:t>
            </a:r>
            <a:endParaRPr kumimoji="0" lang="en-US" sz="1200" b="0" i="0" u="none" strike="noStrike" kern="1200" cap="none" spc="0" normalizeH="0" baseline="0" noProof="0" dirty="0">
              <a:ln>
                <a:noFill/>
              </a:ln>
              <a:solidFill>
                <a:srgbClr val="182300"/>
              </a:solidFill>
              <a:effectLst/>
              <a:uLnTx/>
              <a:uFillTx/>
              <a:latin typeface="Times New Roman" panose="02020603050405020304" pitchFamily="18" charset="0"/>
              <a:ea typeface="+mn-ea"/>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19</a:t>
            </a:fld>
            <a:endParaRPr lang="en-US" noProof="0" dirty="0"/>
          </a:p>
        </p:txBody>
      </p:sp>
    </p:spTree>
    <p:extLst>
      <p:ext uri="{BB962C8B-B14F-4D97-AF65-F5344CB8AC3E}">
        <p14:creationId xmlns:p14="http://schemas.microsoft.com/office/powerpoint/2010/main" val="19206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Introduction</a:t>
            </a:r>
          </a:p>
          <a:p>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[Speaker Script]</a:t>
            </a:r>
          </a:p>
          <a:p>
            <a:r>
              <a:rPr lang="en-US" sz="1200" b="1" dirty="0">
                <a:latin typeface="Times New Roman" panose="02020603050405020304" pitchFamily="18" charset="0"/>
                <a:cs typeface="Times New Roman" panose="02020603050405020304" pitchFamily="18" charset="0"/>
              </a:rPr>
              <a:t>Just two quick notes. </a:t>
            </a:r>
          </a:p>
          <a:p>
            <a:r>
              <a:rPr lang="en-US" sz="1200" b="1" dirty="0">
                <a:latin typeface="Times New Roman" panose="02020603050405020304" pitchFamily="18" charset="0"/>
                <a:cs typeface="Times New Roman" panose="02020603050405020304" pitchFamily="18" charset="0"/>
              </a:rPr>
              <a:t>First, any opinions that I express today, especially during the discussion period, are mine alone and do not necessarily represent those of the United States Department of Transportation.</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Second, you have been given or will receive a handout version of these slides. The handout includes enhanced and extended text that I will not be able to say today in the interest of time. You may read that extended text at your leisure.</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dirty="0"/>
          </a:p>
        </p:txBody>
      </p:sp>
    </p:spTree>
    <p:extLst>
      <p:ext uri="{BB962C8B-B14F-4D97-AF65-F5344CB8AC3E}">
        <p14:creationId xmlns:p14="http://schemas.microsoft.com/office/powerpoint/2010/main" val="98767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Questions?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[No text]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[Next Slide]</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20</a:t>
            </a:fld>
            <a:endParaRPr lang="en-US" noProof="0" dirty="0"/>
          </a:p>
        </p:txBody>
      </p:sp>
    </p:spTree>
    <p:extLst>
      <p:ext uri="{BB962C8B-B14F-4D97-AF65-F5344CB8AC3E}">
        <p14:creationId xmlns:p14="http://schemas.microsoft.com/office/powerpoint/2010/main" val="123080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21</a:t>
            </a:fld>
            <a:endParaRPr lang="en-US" noProof="0" dirty="0"/>
          </a:p>
        </p:txBody>
      </p:sp>
    </p:spTree>
    <p:extLst>
      <p:ext uri="{BB962C8B-B14F-4D97-AF65-F5344CB8AC3E}">
        <p14:creationId xmlns:p14="http://schemas.microsoft.com/office/powerpoint/2010/main" val="176104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About the National Transportation Library (NTL)</a:t>
            </a:r>
          </a:p>
          <a:p>
            <a:pPr marL="0" indent="0">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Times New Roman" panose="02020603050405020304" pitchFamily="18" charset="0"/>
                <a:cs typeface="Times New Roman" panose="02020603050405020304" pitchFamily="18" charset="0"/>
              </a:rPr>
              <a:t>[Speaker Script]: Skipping in the interest of time.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Times New Roman" panose="02020603050405020304" pitchFamily="18" charset="0"/>
                <a:cs typeface="Times New Roman" panose="02020603050405020304" pitchFamily="18" charset="0"/>
              </a:rPr>
              <a:t>[Next Slide]</a:t>
            </a:r>
          </a:p>
          <a:p>
            <a:pPr marL="0" indent="0">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[Slide Text not read]</a:t>
            </a:r>
          </a:p>
          <a:p>
            <a:pPr marL="0" indent="0">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Established in 1998 by the Transportation Equity Act for the 21st Century (TEA-21), the National Transportation Library (NTL) provides access to:</a:t>
            </a:r>
          </a:p>
          <a:p>
            <a:r>
              <a:rPr lang="en-US" sz="1200" dirty="0">
                <a:latin typeface="Times New Roman" panose="02020603050405020304" pitchFamily="18" charset="0"/>
                <a:cs typeface="Times New Roman" panose="02020603050405020304" pitchFamily="18" charset="0"/>
              </a:rPr>
              <a:t>Digital collections</a:t>
            </a:r>
          </a:p>
          <a:p>
            <a:r>
              <a:rPr lang="en-US" sz="1200" dirty="0">
                <a:latin typeface="Times New Roman" panose="02020603050405020304" pitchFamily="18" charset="0"/>
                <a:cs typeface="Times New Roman" panose="02020603050405020304" pitchFamily="18" charset="0"/>
              </a:rPr>
              <a:t>Data services</a:t>
            </a:r>
          </a:p>
          <a:p>
            <a:r>
              <a:rPr lang="en-US" sz="1200" dirty="0">
                <a:latin typeface="Times New Roman" panose="02020603050405020304" pitchFamily="18" charset="0"/>
                <a:cs typeface="Times New Roman" panose="02020603050405020304" pitchFamily="18" charset="0"/>
              </a:rPr>
              <a:t>Reference and research services</a:t>
            </a:r>
          </a:p>
          <a:p>
            <a:r>
              <a:rPr lang="en-US" sz="1200" dirty="0">
                <a:latin typeface="Times New Roman" panose="02020603050405020304" pitchFamily="18" charset="0"/>
                <a:cs typeface="Times New Roman" panose="02020603050405020304" pitchFamily="18" charset="0"/>
              </a:rPr>
              <a:t>Knowledge Networks</a:t>
            </a:r>
          </a:p>
          <a:p>
            <a:pPr marL="0" indent="0">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NTL is an open access digital repository. Most items are in the public domain and available for reuse without restriction.</a:t>
            </a:r>
          </a:p>
          <a:p>
            <a:endParaRPr lang="en-US" sz="1200" dirty="0">
              <a:latin typeface="Times New Roman" panose="02020603050405020304" pitchFamily="18" charset="0"/>
              <a:cs typeface="Times New Roman" panose="02020603050405020304" pitchFamily="18" charset="0"/>
            </a:endParaRPr>
          </a:p>
          <a:p>
            <a:pPr marL="0" indent="0">
              <a:buNone/>
            </a:pPr>
            <a:r>
              <a:rPr lang="en-US" sz="1200" b="1" dirty="0">
                <a:latin typeface="Times New Roman" panose="02020603050405020304" pitchFamily="18" charset="0"/>
                <a:cs typeface="Times New Roman" panose="02020603050405020304" pitchFamily="18" charset="0"/>
              </a:rPr>
              <a:t>Important Links</a:t>
            </a:r>
          </a:p>
          <a:p>
            <a:pPr marL="91440" indent="-91440">
              <a:lnSpc>
                <a:spcPct val="100000"/>
              </a:lnSpc>
              <a:spcBef>
                <a:spcPts val="0"/>
              </a:spcBef>
            </a:pPr>
            <a:r>
              <a:rPr lang="en-US" sz="1200" dirty="0">
                <a:latin typeface="Times New Roman" panose="02020603050405020304" pitchFamily="18" charset="0"/>
                <a:cs typeface="Times New Roman" panose="02020603050405020304" pitchFamily="18" charset="0"/>
              </a:rPr>
              <a:t>Home Page: </a:t>
            </a:r>
            <a:r>
              <a:rPr lang="en-US" sz="1200" dirty="0">
                <a:latin typeface="Times New Roman" panose="02020603050405020304" pitchFamily="18" charset="0"/>
                <a:cs typeface="Times New Roman" panose="02020603050405020304" pitchFamily="18" charset="0"/>
                <a:hlinkClick r:id="rId3"/>
              </a:rPr>
              <a:t>https://ntl.bts.gov/ntl</a:t>
            </a:r>
            <a:endParaRPr lang="en-US" sz="1200" dirty="0">
              <a:latin typeface="Times New Roman" panose="02020603050405020304" pitchFamily="18" charset="0"/>
              <a:cs typeface="Times New Roman" panose="02020603050405020304" pitchFamily="18" charset="0"/>
            </a:endParaRPr>
          </a:p>
          <a:p>
            <a:pPr marL="91440" indent="-91440">
              <a:lnSpc>
                <a:spcPct val="100000"/>
              </a:lnSpc>
              <a:spcBef>
                <a:spcPts val="0"/>
              </a:spcBef>
            </a:pPr>
            <a:r>
              <a:rPr lang="en-US" sz="1200" dirty="0">
                <a:latin typeface="Times New Roman" panose="02020603050405020304" pitchFamily="18" charset="0"/>
                <a:cs typeface="Times New Roman" panose="02020603050405020304" pitchFamily="18" charset="0"/>
              </a:rPr>
              <a:t>Repository &amp; Open Science Access Portal ((ROSA P): </a:t>
            </a:r>
            <a:r>
              <a:rPr lang="en-US" sz="1200" dirty="0">
                <a:latin typeface="Times New Roman" panose="02020603050405020304" pitchFamily="18" charset="0"/>
                <a:cs typeface="Times New Roman" panose="02020603050405020304" pitchFamily="18" charset="0"/>
                <a:hlinkClick r:id="rId4"/>
              </a:rPr>
              <a:t>https://rosap.ntl.bts.gov/</a:t>
            </a:r>
            <a:endParaRPr lang="en-US" sz="1200" dirty="0">
              <a:latin typeface="Times New Roman" panose="02020603050405020304" pitchFamily="18" charset="0"/>
              <a:cs typeface="Times New Roman" panose="02020603050405020304" pitchFamily="18" charset="0"/>
            </a:endParaRPr>
          </a:p>
          <a:p>
            <a:pPr marL="91440" indent="-91440">
              <a:lnSpc>
                <a:spcPct val="100000"/>
              </a:lnSpc>
              <a:spcBef>
                <a:spcPts val="0"/>
              </a:spcBef>
            </a:pPr>
            <a:r>
              <a:rPr lang="en-US" sz="1200" dirty="0">
                <a:latin typeface="Times New Roman" panose="02020603050405020304" pitchFamily="18" charset="0"/>
                <a:cs typeface="Times New Roman" panose="02020603050405020304" pitchFamily="18" charset="0"/>
              </a:rPr>
              <a:t>NTL LibGuides: </a:t>
            </a:r>
            <a:r>
              <a:rPr lang="en-US" sz="1200" dirty="0">
                <a:latin typeface="Times New Roman" panose="02020603050405020304" pitchFamily="18" charset="0"/>
                <a:cs typeface="Times New Roman" panose="02020603050405020304" pitchFamily="18" charset="0"/>
                <a:hlinkClick r:id="rId5"/>
              </a:rPr>
              <a:t>https://transportation.libguides.com/</a:t>
            </a:r>
            <a:endParaRPr lang="en-US" sz="1200" dirty="0">
              <a:latin typeface="Times New Roman" panose="02020603050405020304" pitchFamily="18" charset="0"/>
              <a:cs typeface="Times New Roman" panose="02020603050405020304" pitchFamily="18" charset="0"/>
            </a:endParaRPr>
          </a:p>
          <a:p>
            <a:pPr marL="0" indent="0">
              <a:lnSpc>
                <a:spcPct val="100000"/>
              </a:lnSpc>
              <a:spcBef>
                <a:spcPts val="600"/>
              </a:spcBef>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dirty="0"/>
          </a:p>
        </p:txBody>
      </p:sp>
    </p:spTree>
    <p:extLst>
      <p:ext uri="{BB962C8B-B14F-4D97-AF65-F5344CB8AC3E}">
        <p14:creationId xmlns:p14="http://schemas.microsoft.com/office/powerpoint/2010/main" val="83537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NTL’s Legislative Mandate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Times New Roman" panose="02020603050405020304" pitchFamily="18" charset="0"/>
                <a:cs typeface="Times New Roman" panose="02020603050405020304" pitchFamily="18" charset="0"/>
              </a:rPr>
              <a:t>[Speaker Script]: Skipping in the interest of time.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Times New Roman" panose="02020603050405020304" pitchFamily="18" charset="0"/>
                <a:cs typeface="Times New Roman" panose="02020603050405020304" pitchFamily="18" charset="0"/>
              </a:rPr>
              <a:t>[Next Slide]</a:t>
            </a:r>
          </a:p>
          <a:p>
            <a:pPr marL="0" indent="0">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[Slide Text not read]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The National Transportation Library’s mandate was expanded by the MAP-21 legislation in 2012. 49 U.S.C. 6304(a)(8), Moving Ahead for Progress in the 21st Century Act, 2012</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In short, the NTL is tasked: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To support the information management and decision making needs of transportation officials at the Federal, State, and local levels</a:t>
            </a:r>
            <a:r>
              <a:rPr lang="en-US" sz="1200" dirty="0">
                <a:latin typeface="Times New Roman" panose="02020603050405020304" pitchFamily="18" charset="0"/>
                <a:cs typeface="Times New Roman" panose="02020603050405020304" pitchFamily="18" charset="0"/>
              </a:rPr>
              <a:t>, there is established in the Bureau a National Transportation Library which shall coordinate efforts among, and cooperate with, transportation libraries, information providers, and technical assistance centers, in conjunction with private industry and other transportation library and information centers, with the goal of developing a comprehensive transportation information and knowledge network that supports the activities described in section 6302(b)(3)(B)(vi).</a:t>
            </a:r>
          </a:p>
          <a:p>
            <a:endParaRPr lang="en-US" sz="1200" dirty="0">
              <a:latin typeface="Times New Roman" panose="02020603050405020304" pitchFamily="18" charset="0"/>
              <a:cs typeface="Times New Roman" panose="02020603050405020304" pitchFamily="18" charset="0"/>
            </a:endParaRPr>
          </a:p>
          <a:p>
            <a:pPr marL="0" indent="0">
              <a:buNone/>
            </a:pPr>
            <a:r>
              <a:rPr lang="en-US" sz="1200" b="1" dirty="0">
                <a:latin typeface="Times New Roman" panose="02020603050405020304" pitchFamily="18" charset="0"/>
                <a:cs typeface="Times New Roman" panose="02020603050405020304" pitchFamily="18" charset="0"/>
              </a:rPr>
              <a:t>Important Links</a:t>
            </a:r>
          </a:p>
          <a:p>
            <a:pPr marL="91440" indent="-91440">
              <a:lnSpc>
                <a:spcPct val="100000"/>
              </a:lnSpc>
              <a:spcBef>
                <a:spcPts val="0"/>
              </a:spcBef>
            </a:pPr>
            <a:r>
              <a:rPr lang="en-US" sz="1200" dirty="0">
                <a:latin typeface="Times New Roman" panose="02020603050405020304" pitchFamily="18" charset="0"/>
                <a:cs typeface="Times New Roman" panose="02020603050405020304" pitchFamily="18" charset="0"/>
              </a:rPr>
              <a:t>Home Page: </a:t>
            </a:r>
            <a:r>
              <a:rPr lang="en-US" sz="1200" dirty="0">
                <a:latin typeface="Times New Roman" panose="02020603050405020304" pitchFamily="18" charset="0"/>
                <a:cs typeface="Times New Roman" panose="02020603050405020304" pitchFamily="18" charset="0"/>
                <a:hlinkClick r:id="rId3"/>
              </a:rPr>
              <a:t>https://ntl.bts.gov/ntl</a:t>
            </a:r>
            <a:endParaRPr lang="en-US" sz="1200" dirty="0">
              <a:latin typeface="Times New Roman" panose="02020603050405020304" pitchFamily="18" charset="0"/>
              <a:cs typeface="Times New Roman" panose="02020603050405020304" pitchFamily="18" charset="0"/>
            </a:endParaRPr>
          </a:p>
          <a:p>
            <a:pPr marL="91440" indent="-91440">
              <a:lnSpc>
                <a:spcPct val="100000"/>
              </a:lnSpc>
              <a:spcBef>
                <a:spcPts val="0"/>
              </a:spcBef>
            </a:pPr>
            <a:r>
              <a:rPr lang="en-US" sz="1200" dirty="0">
                <a:latin typeface="Times New Roman" panose="02020603050405020304" pitchFamily="18" charset="0"/>
                <a:cs typeface="Times New Roman" panose="02020603050405020304" pitchFamily="18" charset="0"/>
              </a:rPr>
              <a:t>Repository &amp; Open Science Access Portal ((ROSA P): </a:t>
            </a:r>
            <a:r>
              <a:rPr lang="en-US" sz="1200" dirty="0">
                <a:latin typeface="Times New Roman" panose="02020603050405020304" pitchFamily="18" charset="0"/>
                <a:cs typeface="Times New Roman" panose="02020603050405020304" pitchFamily="18" charset="0"/>
                <a:hlinkClick r:id="rId4"/>
              </a:rPr>
              <a:t>https://rosap.ntl.bts.gov/</a:t>
            </a:r>
            <a:endParaRPr lang="en-US" sz="1200" dirty="0">
              <a:latin typeface="Times New Roman" panose="02020603050405020304" pitchFamily="18" charset="0"/>
              <a:cs typeface="Times New Roman" panose="02020603050405020304" pitchFamily="18" charset="0"/>
            </a:endParaRPr>
          </a:p>
          <a:p>
            <a:pPr marL="91440" indent="-91440">
              <a:lnSpc>
                <a:spcPct val="100000"/>
              </a:lnSpc>
              <a:spcBef>
                <a:spcPts val="0"/>
              </a:spcBef>
            </a:pPr>
            <a:r>
              <a:rPr lang="en-US" sz="1200" dirty="0">
                <a:latin typeface="Times New Roman" panose="02020603050405020304" pitchFamily="18" charset="0"/>
                <a:cs typeface="Times New Roman" panose="02020603050405020304" pitchFamily="18" charset="0"/>
              </a:rPr>
              <a:t>NTL LibGuides: </a:t>
            </a:r>
            <a:r>
              <a:rPr lang="en-US" sz="1200" dirty="0">
                <a:latin typeface="Times New Roman" panose="02020603050405020304" pitchFamily="18" charset="0"/>
                <a:cs typeface="Times New Roman" panose="02020603050405020304" pitchFamily="18" charset="0"/>
                <a:hlinkClick r:id="rId5"/>
              </a:rPr>
              <a:t>https://transportation.libguides.com/</a:t>
            </a:r>
            <a:endParaRPr lang="en-US" sz="1200" dirty="0">
              <a:latin typeface="Times New Roman" panose="02020603050405020304" pitchFamily="18" charset="0"/>
              <a:cs typeface="Times New Roman" panose="02020603050405020304" pitchFamily="18" charset="0"/>
            </a:endParaRPr>
          </a:p>
          <a:p>
            <a:pPr marL="0" indent="0">
              <a:lnSpc>
                <a:spcPct val="100000"/>
              </a:lnSpc>
              <a:spcBef>
                <a:spcPts val="600"/>
              </a:spcBef>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a:p>
            <a:pPr marL="0" indent="0">
              <a:lnSpc>
                <a:spcPct val="100000"/>
              </a:lnSpc>
              <a:spcBef>
                <a:spcPts val="600"/>
              </a:spcBef>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dirty="0"/>
          </a:p>
        </p:txBody>
      </p:sp>
    </p:spTree>
    <p:extLst>
      <p:ext uri="{BB962C8B-B14F-4D97-AF65-F5344CB8AC3E}">
        <p14:creationId xmlns:p14="http://schemas.microsoft.com/office/powerpoint/2010/main" val="124074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My Roles</a:t>
            </a:r>
          </a:p>
          <a:p>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Times New Roman" panose="02020603050405020304" pitchFamily="18" charset="0"/>
                <a:cs typeface="Times New Roman" panose="02020603050405020304" pitchFamily="18" charset="0"/>
              </a:rPr>
              <a:t>[Speaker Script]: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Times New Roman" panose="02020603050405020304" pitchFamily="18" charset="0"/>
                <a:cs typeface="Times New Roman" panose="02020603050405020304" pitchFamily="18" charset="0"/>
              </a:rPr>
              <a:t>I perform two main duties at the U.S. Department of Transportation, both related to data.</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As mentioned, I am the Data Curator at the National Transportation Library. So what does that mean? It means that I:</a:t>
            </a: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Collect, Catalog, Manage, and Share U.S. DOT-created or -funded statistical and research datasets;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b="1" dirty="0">
                <a:latin typeface="Times New Roman" panose="02020603050405020304" pitchFamily="18" charset="0"/>
                <a:cs typeface="Times New Roman" panose="02020603050405020304" pitchFamily="18" charset="0"/>
              </a:rPr>
              <a:t>Secondly, I help DOT implement our Public Access Policy </a:t>
            </a:r>
            <a:r>
              <a:rPr lang="en-US" sz="1200" b="1" dirty="0">
                <a:latin typeface="Times New Roman" panose="02020603050405020304" pitchFamily="18" charset="0"/>
                <a:cs typeface="Times New Roman" panose="02020603050405020304" pitchFamily="18" charset="0"/>
                <a:hlinkClick r:id="rId3"/>
              </a:rPr>
              <a:t>https://doi.org/10.21949/1503647</a:t>
            </a:r>
            <a:r>
              <a:rPr lang="en-US" sz="1200" b="1" dirty="0">
                <a:latin typeface="Times New Roman" panose="02020603050405020304" pitchFamily="18" charset="0"/>
                <a:cs typeface="Times New Roman" panose="02020603050405020304" pitchFamily="18" charset="0"/>
              </a:rPr>
              <a:t>, that says, in part, that all non-sensitive research data generated by DOT or its paid researchers, must be made available to the general public for their use.</a:t>
            </a:r>
          </a:p>
          <a:p>
            <a:pPr marL="0" indent="0">
              <a:buFont typeface="Arial" panose="020B0604020202020204" pitchFamily="34" charset="0"/>
              <a:buNone/>
            </a:pPr>
            <a:endParaRPr lang="en-US" sz="1200" b="1"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b="1" dirty="0">
                <a:latin typeface="Times New Roman" panose="02020603050405020304" pitchFamily="18" charset="0"/>
                <a:cs typeface="Times New Roman" panose="02020603050405020304" pitchFamily="18" charset="0"/>
              </a:rPr>
              <a:t>Those caveats aside, let us talk about data retention.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Times New Roman" panose="02020603050405020304" pitchFamily="18" charset="0"/>
                <a:cs typeface="Times New Roman" panose="02020603050405020304" pitchFamily="18" charset="0"/>
              </a:rPr>
              <a:t>[Next Slide]</a:t>
            </a:r>
          </a:p>
          <a:p>
            <a:pPr marL="0" indent="0">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Times New Roman" panose="02020603050405020304" pitchFamily="18" charset="0"/>
                <a:cs typeface="Times New Roman" panose="02020603050405020304" pitchFamily="18" charset="0"/>
              </a:rPr>
              <a:t>[Extended Slide Text not read]</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Times New Roman" panose="02020603050405020304" pitchFamily="18" charset="0"/>
                <a:cs typeface="Times New Roman" panose="02020603050405020304" pitchFamily="18" charset="0"/>
              </a:rPr>
              <a:t>I perform two main duties at the U.S. Department of Transportation, both related to data.</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As mentioned, I am the Data Curator at the National Transportation Library. So what does that mean? It means that I:</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Collect, Catalog, Manage, and Share U.S. DOT-created or -funded statistical and research datasets;</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Especially those from the Bureau of Transportation Statistics (BTS) and the University Transportation Centers (UTC) Program;</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 our Repository &amp; Open Science Access Portal (ROSA P) https://rosap.ntl.bts.gov/ </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Secondly, I help DOT implement our Public Access Policy, that says, in part, that all non-sensitive research data generated by DOT or its paid researchers, must be made available to the general public for their use. This means that I:</a:t>
            </a:r>
          </a:p>
          <a:p>
            <a:pPr marL="171450" indent="-171450">
              <a:lnSpc>
                <a:spcPct val="100000"/>
              </a:lnSpc>
              <a:spcBef>
                <a:spcPts val="60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Lead implementation of DOT Public Access efforts  </a:t>
            </a:r>
            <a:r>
              <a:rPr lang="en-US" sz="1200" dirty="0">
                <a:latin typeface="Times New Roman" panose="02020603050405020304" pitchFamily="18" charset="0"/>
                <a:cs typeface="Times New Roman" panose="02020603050405020304" pitchFamily="18" charset="0"/>
                <a:hlinkClick r:id="rId3"/>
              </a:rPr>
              <a:t>https://doi.org/10.21949/1503647</a:t>
            </a:r>
            <a:r>
              <a:rPr lang="en-US" sz="1200" dirty="0">
                <a:latin typeface="Times New Roman" panose="02020603050405020304" pitchFamily="18" charset="0"/>
                <a:cs typeface="Times New Roman" panose="02020603050405020304" pitchFamily="18" charset="0"/>
              </a:rPr>
              <a:t>;</a:t>
            </a:r>
          </a:p>
          <a:p>
            <a:pPr marL="171450" indent="-171450">
              <a:lnSpc>
                <a:spcPct val="100000"/>
              </a:lnSpc>
              <a:spcBef>
                <a:spcPts val="60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Train DOT employees and contracted researchers on data management best practices; and,</a:t>
            </a:r>
          </a:p>
          <a:p>
            <a:pPr marL="171450" indent="-171450">
              <a:lnSpc>
                <a:spcPct val="100000"/>
              </a:lnSpc>
              <a:spcBef>
                <a:spcPts val="60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Work on federal, national, and international open science and research data sharing bodies.</a:t>
            </a:r>
          </a:p>
          <a:p>
            <a:pPr marL="171450" indent="-171450">
              <a:lnSpc>
                <a:spcPct val="100000"/>
              </a:lnSpc>
              <a:spcBef>
                <a:spcPts val="600"/>
              </a:spcBef>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0" indent="0">
              <a:lnSpc>
                <a:spcPct val="100000"/>
              </a:lnSpc>
              <a:spcBef>
                <a:spcPts val="600"/>
              </a:spcBef>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My degree is a Masters of Library and Information Science (MLIS), with a Certificate of Study focused on Data Curation, from the University of Illinois at Urbana-Champaign.</a:t>
            </a:r>
          </a:p>
          <a:p>
            <a:pPr marL="0" indent="0">
              <a:lnSpc>
                <a:spcPct val="100000"/>
              </a:lnSpc>
              <a:spcBef>
                <a:spcPts val="600"/>
              </a:spcBef>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And in the life I lead before becoming a data curator, I was, among many other things, an over the road truck driver, and have 1.5 millions miles, and the back ache to prove it.</a:t>
            </a:r>
          </a:p>
          <a:p>
            <a:pPr marL="0" indent="0">
              <a:lnSpc>
                <a:spcPct val="100000"/>
              </a:lnSpc>
              <a:spcBef>
                <a:spcPts val="600"/>
              </a:spcBef>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a:p>
            <a:pPr marL="0" indent="0">
              <a:lnSpc>
                <a:spcPct val="100000"/>
              </a:lnSpc>
              <a:spcBef>
                <a:spcPts val="600"/>
              </a:spcBef>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[Next slide]</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dirty="0"/>
          </a:p>
        </p:txBody>
      </p:sp>
    </p:spTree>
    <p:extLst>
      <p:ext uri="{BB962C8B-B14F-4D97-AF65-F5344CB8AC3E}">
        <p14:creationId xmlns:p14="http://schemas.microsoft.com/office/powerpoint/2010/main" val="2965486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Data Retention</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dirty="0"/>
          </a:p>
        </p:txBody>
      </p:sp>
    </p:spTree>
    <p:extLst>
      <p:ext uri="{BB962C8B-B14F-4D97-AF65-F5344CB8AC3E}">
        <p14:creationId xmlns:p14="http://schemas.microsoft.com/office/powerpoint/2010/main" val="206505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The Question:</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[Speaker Script]</a:t>
            </a:r>
          </a:p>
          <a:p>
            <a:r>
              <a:rPr lang="en-US" sz="1200" b="1" dirty="0">
                <a:latin typeface="Times New Roman" panose="02020603050405020304" pitchFamily="18" charset="0"/>
                <a:cs typeface="Times New Roman" panose="02020603050405020304" pitchFamily="18" charset="0"/>
              </a:rPr>
              <a:t>I was asked today to try to answer the following question: “How long should we plan to retain our data?”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dirty="0"/>
          </a:p>
        </p:txBody>
      </p:sp>
    </p:spTree>
    <p:extLst>
      <p:ext uri="{BB962C8B-B14F-4D97-AF65-F5344CB8AC3E}">
        <p14:creationId xmlns:p14="http://schemas.microsoft.com/office/powerpoint/2010/main" val="346866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The Short Answer:</a:t>
            </a:r>
          </a:p>
          <a:p>
            <a:endParaRPr lang="en-US" sz="1200" dirty="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[Speaker Script]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It depends.</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I know that answer is not sufficient. So let us go deeper.</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dirty="0"/>
          </a:p>
        </p:txBody>
      </p:sp>
    </p:spTree>
    <p:extLst>
      <p:ext uri="{BB962C8B-B14F-4D97-AF65-F5344CB8AC3E}">
        <p14:creationId xmlns:p14="http://schemas.microsoft.com/office/powerpoint/2010/main" val="24069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Slide Title: The Longer Answer: </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[Speaker Script]</a:t>
            </a:r>
          </a:p>
          <a:p>
            <a:r>
              <a:rPr lang="en-US" sz="1200" b="1" dirty="0">
                <a:latin typeface="Times New Roman" panose="02020603050405020304" pitchFamily="18" charset="0"/>
                <a:cs typeface="Times New Roman" panose="02020603050405020304" pitchFamily="18" charset="0"/>
              </a:rPr>
              <a:t>The period of time to retain any dataset is a case-by-case business decision. There is no “one-answer-fits-all-cases” solution.</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Data retention depends on a number of factors, which include, but are not limited to:</a:t>
            </a:r>
          </a:p>
          <a:p>
            <a:pPr marL="342900" indent="-342900">
              <a:lnSpc>
                <a:spcPct val="100000"/>
              </a:lnSpc>
              <a:spcBef>
                <a:spcPts val="600"/>
              </a:spcBef>
              <a:buFont typeface="+mj-lt"/>
              <a:buAutoNum type="arabicPeriod"/>
            </a:pPr>
            <a:r>
              <a:rPr lang="en-US" sz="1200" b="1" dirty="0">
                <a:latin typeface="Times New Roman" panose="02020603050405020304" pitchFamily="18" charset="0"/>
                <a:cs typeface="Times New Roman" panose="02020603050405020304" pitchFamily="18" charset="0"/>
              </a:rPr>
              <a:t>Laws, Policies, Contracts, Funder Agreements, and Licenses</a:t>
            </a:r>
          </a:p>
          <a:p>
            <a:pPr marL="342900" indent="-342900">
              <a:lnSpc>
                <a:spcPct val="100000"/>
              </a:lnSpc>
              <a:spcBef>
                <a:spcPts val="600"/>
              </a:spcBef>
              <a:buFont typeface="+mj-lt"/>
              <a:buAutoNum type="arabicPeriod"/>
            </a:pPr>
            <a:r>
              <a:rPr lang="en-US" sz="1200" b="1" dirty="0">
                <a:latin typeface="Times New Roman" panose="02020603050405020304" pitchFamily="18" charset="0"/>
                <a:cs typeface="Times New Roman" panose="02020603050405020304" pitchFamily="18" charset="0"/>
              </a:rPr>
              <a:t>Organizational and/or Repository Resources and Infrastructure </a:t>
            </a:r>
          </a:p>
          <a:p>
            <a:pPr marL="342900" indent="-342900">
              <a:lnSpc>
                <a:spcPct val="100000"/>
              </a:lnSpc>
              <a:spcBef>
                <a:spcPts val="600"/>
              </a:spcBef>
              <a:buFont typeface="+mj-lt"/>
              <a:buAutoNum type="arabicPeriod"/>
            </a:pPr>
            <a:r>
              <a:rPr lang="en-US" sz="1200" b="1" dirty="0">
                <a:latin typeface="Times New Roman" panose="02020603050405020304" pitchFamily="18" charset="0"/>
                <a:cs typeface="Times New Roman" panose="02020603050405020304" pitchFamily="18" charset="0"/>
              </a:rPr>
              <a:t>Characteristics of Data Collection</a:t>
            </a:r>
          </a:p>
          <a:p>
            <a:pPr marL="342900" indent="-342900">
              <a:lnSpc>
                <a:spcPct val="100000"/>
              </a:lnSpc>
              <a:spcBef>
                <a:spcPts val="600"/>
              </a:spcBef>
              <a:buFont typeface="+mj-lt"/>
              <a:buAutoNum type="arabicPeriod"/>
            </a:pPr>
            <a:r>
              <a:rPr lang="en-US" sz="1200" b="1" dirty="0">
                <a:latin typeface="Times New Roman" panose="02020603050405020304" pitchFamily="18" charset="0"/>
                <a:cs typeface="Times New Roman" panose="02020603050405020304" pitchFamily="18" charset="0"/>
              </a:rPr>
              <a:t>Potential Data Uses and Reuses</a:t>
            </a:r>
          </a:p>
          <a:p>
            <a:pPr marL="342900" indent="-342900">
              <a:lnSpc>
                <a:spcPct val="100000"/>
              </a:lnSpc>
              <a:spcBef>
                <a:spcPts val="600"/>
              </a:spcBef>
              <a:buFont typeface="+mj-lt"/>
              <a:buAutoNum type="arabicPeriod"/>
            </a:pPr>
            <a:r>
              <a:rPr lang="en-US" sz="1200" b="1" dirty="0">
                <a:latin typeface="Times New Roman" panose="02020603050405020304" pitchFamily="18" charset="0"/>
                <a:cs typeface="Times New Roman" panose="02020603050405020304" pitchFamily="18" charset="0"/>
              </a:rPr>
              <a:t>Data Management and Preservation Planning</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So, with that quick preview, let us go a little deeper into each of these factors.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dirty="0"/>
          </a:p>
        </p:txBody>
      </p:sp>
    </p:spTree>
    <p:extLst>
      <p:ext uri="{BB962C8B-B14F-4D97-AF65-F5344CB8AC3E}">
        <p14:creationId xmlns:p14="http://schemas.microsoft.com/office/powerpoint/2010/main" val="1721471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734610" y="2266018"/>
            <a:ext cx="4494440" cy="945971"/>
          </a:xfrm>
          <a:noFill/>
        </p:spPr>
        <p:txBody>
          <a:bodyPr vert="horz" lIns="180000" tIns="180000" rIns="252000" bIns="180000" rtlCol="0" anchor="t">
            <a:noAutofit/>
          </a:bodyPr>
          <a:lstStyle>
            <a:lvl1pPr algn="l">
              <a:defRPr lang="en-ZA" sz="3000" b="1" spc="-225" dirty="0">
                <a:solidFill>
                  <a:schemeClr val="bg1"/>
                </a:solidFill>
              </a:defRPr>
            </a:lvl1pPr>
          </a:lstStyle>
          <a:p>
            <a:pPr lvl="0" algn="r"/>
            <a:r>
              <a:rPr lang="en-US" noProof="0" dirty="0"/>
              <a:t>Click to edit presentation title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 Layout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4572000" y="1264945"/>
            <a:ext cx="4572000" cy="3489390"/>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81588" y="1271786"/>
            <a:ext cx="3856500" cy="2249570"/>
          </a:xfrm>
        </p:spPr>
        <p:txBody>
          <a:bodyPr anchor="t"/>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0"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1"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spc="0" baseline="0">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135010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43650" y="2098766"/>
            <a:ext cx="2800350" cy="760263"/>
          </a:xfrm>
          <a:solidFill>
            <a:schemeClr val="bg1"/>
          </a:solidFill>
        </p:spPr>
        <p:txBody>
          <a:bodyPr vert="horz" lIns="180000" tIns="180000" rIns="252000" bIns="180000" rtlCol="0" anchor="t">
            <a:noAutofit/>
          </a:bodyPr>
          <a:lstStyle>
            <a:lvl1pPr algn="r">
              <a:defRPr lang="en-ZA" sz="3600" b="1" spc="0" baseline="0" dirty="0"/>
            </a:lvl1pPr>
          </a:lstStyle>
          <a:p>
            <a:pPr lvl="0" algn="r"/>
            <a:r>
              <a:rPr lang="en-US" noProof="0" dirty="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6343654" y="2968279"/>
            <a:ext cx="2182757" cy="237600"/>
          </a:xfrm>
          <a:solidFill>
            <a:schemeClr val="tx1">
              <a:lumMod val="75000"/>
              <a:lumOff val="25000"/>
            </a:schemeClr>
          </a:solidFill>
        </p:spPr>
        <p:txBody>
          <a:bodyPr rIns="72000" anchor="ctr"/>
          <a:lstStyle>
            <a:lvl1pPr marL="0" indent="0" algn="r">
              <a:buNone/>
              <a:defRPr sz="14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6343654" y="3230042"/>
            <a:ext cx="2182757" cy="237600"/>
          </a:xfrm>
          <a:solidFill>
            <a:schemeClr val="tx1">
              <a:lumMod val="75000"/>
              <a:lumOff val="25000"/>
            </a:schemeClr>
          </a:solidFill>
        </p:spPr>
        <p:txBody>
          <a:bodyPr rIns="72000" anchor="ctr"/>
          <a:lstStyle>
            <a:lvl1pPr marL="0" indent="0" algn="r">
              <a:buNone/>
              <a:defRPr sz="1200" baseline="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6343654" y="3491804"/>
            <a:ext cx="2182757" cy="237600"/>
          </a:xfrm>
          <a:solidFill>
            <a:schemeClr val="tx1">
              <a:lumMod val="75000"/>
              <a:lumOff val="25000"/>
            </a:schemeClr>
          </a:solidFill>
        </p:spPr>
        <p:txBody>
          <a:bodyPr rIns="72000" anchor="ctr"/>
          <a:lstStyle>
            <a:lvl1pPr marL="0" indent="0" algn="r">
              <a:buNone/>
              <a:defRPr sz="12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6343654" y="3753567"/>
            <a:ext cx="2182757" cy="237600"/>
          </a:xfrm>
          <a:solidFill>
            <a:schemeClr val="tx1">
              <a:lumMod val="75000"/>
              <a:lumOff val="25000"/>
            </a:schemeClr>
          </a:solidFill>
        </p:spPr>
        <p:txBody>
          <a:bodyPr rIns="72000" anchor="ctr"/>
          <a:lstStyle>
            <a:lvl1pPr marL="0" indent="0" algn="r">
              <a:buNone/>
              <a:defRPr sz="12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Company Website</a:t>
            </a:r>
          </a:p>
        </p:txBody>
      </p:sp>
    </p:spTree>
    <p:extLst>
      <p:ext uri="{BB962C8B-B14F-4D97-AF65-F5344CB8AC3E}">
        <p14:creationId xmlns:p14="http://schemas.microsoft.com/office/powerpoint/2010/main" val="2049663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mage Layout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181865"/>
            <a:ext cx="4572000" cy="3566116"/>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878000" y="1181868"/>
            <a:ext cx="4104000" cy="1821263"/>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0"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solidFill>
                  <a:srgbClr val="083A64"/>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1"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384389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with Sub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4724916" y="1467557"/>
            <a:ext cx="4006788" cy="317588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1" name="Text Placeholder 4">
            <a:extLst>
              <a:ext uri="{FF2B5EF4-FFF2-40B4-BE49-F238E27FC236}">
                <a16:creationId xmlns:a16="http://schemas.microsoft.com/office/drawing/2014/main" id="{7867C73D-EE16-41D1-B7CE-A35C765E3B8D}"/>
              </a:ext>
            </a:extLst>
          </p:cNvPr>
          <p:cNvSpPr>
            <a:spLocks noGrp="1"/>
          </p:cNvSpPr>
          <p:nvPr>
            <p:ph type="body" sz="quarter" idx="34"/>
          </p:nvPr>
        </p:nvSpPr>
        <p:spPr>
          <a:xfrm>
            <a:off x="532920" y="1467557"/>
            <a:ext cx="4006788" cy="3175882"/>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a:ln>
            <a:noFill/>
          </a:ln>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2" name="Footer Placeholder 3">
            <a:extLst>
              <a:ext uri="{FF2B5EF4-FFF2-40B4-BE49-F238E27FC236}">
                <a16:creationId xmlns:a16="http://schemas.microsoft.com/office/drawing/2014/main" id="{E8FE0EB3-0FF4-4285-B9D3-90A5751B7BBF}"/>
              </a:ext>
            </a:extLst>
          </p:cNvPr>
          <p:cNvSpPr txBox="1">
            <a:spLocks/>
          </p:cNvSpPr>
          <p:nvPr userDrawn="1"/>
        </p:nvSpPr>
        <p:spPr>
          <a:xfrm>
            <a:off x="463192" y="4829867"/>
            <a:ext cx="4248000" cy="221297"/>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Add a footer</a:t>
            </a:r>
          </a:p>
        </p:txBody>
      </p:sp>
      <p:sp>
        <p:nvSpPr>
          <p:cNvPr id="13"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891552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02502" y="1490134"/>
            <a:ext cx="1902554" cy="3243617"/>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4"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solidFill>
                  <a:srgbClr val="083A64"/>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6" name="Footer Placeholder 3">
            <a:extLst>
              <a:ext uri="{FF2B5EF4-FFF2-40B4-BE49-F238E27FC236}">
                <a16:creationId xmlns:a16="http://schemas.microsoft.com/office/drawing/2014/main" id="{E8FE0EB3-0FF4-4285-B9D3-90A5751B7BBF}"/>
              </a:ext>
            </a:extLst>
          </p:cNvPr>
          <p:cNvSpPr>
            <a:spLocks noGrp="1"/>
          </p:cNvSpPr>
          <p:nvPr>
            <p:ph type="ftr" sz="quarter" idx="34"/>
          </p:nvPr>
        </p:nvSpPr>
        <p:spPr>
          <a:xfrm>
            <a:off x="463192" y="4829867"/>
            <a:ext cx="4248000" cy="221297"/>
          </a:xfrm>
        </p:spPr>
        <p:txBody>
          <a:bodyPr/>
          <a:lstStyle/>
          <a:p>
            <a:r>
              <a:rPr lang="en-US" noProof="0" dirty="0"/>
              <a:t>Add a footer</a:t>
            </a:r>
          </a:p>
        </p:txBody>
      </p:sp>
      <p:sp>
        <p:nvSpPr>
          <p:cNvPr id="17"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083A64"/>
                </a:solidFill>
              </a:defRPr>
            </a:lvl1pPr>
          </a:lstStyle>
          <a:p>
            <a:r>
              <a:rPr lang="en-US" noProof="0" dirty="0"/>
              <a:t>Click to edit page title</a:t>
            </a:r>
          </a:p>
        </p:txBody>
      </p:sp>
      <p:sp>
        <p:nvSpPr>
          <p:cNvPr id="18" name="Content Placeholder 2">
            <a:extLst>
              <a:ext uri="{FF2B5EF4-FFF2-40B4-BE49-F238E27FC236}">
                <a16:creationId xmlns:a16="http://schemas.microsoft.com/office/drawing/2014/main" id="{B1948E38-8FB0-4E51-A01C-C88794372E50}"/>
              </a:ext>
            </a:extLst>
          </p:cNvPr>
          <p:cNvSpPr>
            <a:spLocks noGrp="1"/>
          </p:cNvSpPr>
          <p:nvPr>
            <p:ph idx="35"/>
          </p:nvPr>
        </p:nvSpPr>
        <p:spPr>
          <a:xfrm>
            <a:off x="2592880" y="1490134"/>
            <a:ext cx="1902554" cy="3243617"/>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Content Placeholder 2">
            <a:extLst>
              <a:ext uri="{FF2B5EF4-FFF2-40B4-BE49-F238E27FC236}">
                <a16:creationId xmlns:a16="http://schemas.microsoft.com/office/drawing/2014/main" id="{B1948E38-8FB0-4E51-A01C-C88794372E50}"/>
              </a:ext>
            </a:extLst>
          </p:cNvPr>
          <p:cNvSpPr>
            <a:spLocks noGrp="1"/>
          </p:cNvSpPr>
          <p:nvPr>
            <p:ph idx="36"/>
          </p:nvPr>
        </p:nvSpPr>
        <p:spPr>
          <a:xfrm>
            <a:off x="4694500" y="1490134"/>
            <a:ext cx="1902554" cy="3243617"/>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 name="Content Placeholder 2">
            <a:extLst>
              <a:ext uri="{FF2B5EF4-FFF2-40B4-BE49-F238E27FC236}">
                <a16:creationId xmlns:a16="http://schemas.microsoft.com/office/drawing/2014/main" id="{B1948E38-8FB0-4E51-A01C-C88794372E50}"/>
              </a:ext>
            </a:extLst>
          </p:cNvPr>
          <p:cNvSpPr>
            <a:spLocks noGrp="1"/>
          </p:cNvSpPr>
          <p:nvPr>
            <p:ph idx="37"/>
          </p:nvPr>
        </p:nvSpPr>
        <p:spPr>
          <a:xfrm>
            <a:off x="6818595" y="1490134"/>
            <a:ext cx="1902554" cy="3243617"/>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4774248" y="1260548"/>
            <a:ext cx="4095086" cy="33672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81588" y="1260548"/>
            <a:ext cx="4086086" cy="3367264"/>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1"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393135"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2"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3"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61555331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3512590" y="1562251"/>
            <a:ext cx="5228388" cy="2839490"/>
          </a:xfrm>
        </p:spPr>
        <p:txBody>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92827" y="1543052"/>
            <a:ext cx="27016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dirty="0"/>
              <a:t>Click to edit Master text styles</a:t>
            </a:r>
          </a:p>
        </p:txBody>
      </p:sp>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0" name="Footer Placeholder 3">
            <a:extLst>
              <a:ext uri="{FF2B5EF4-FFF2-40B4-BE49-F238E27FC236}">
                <a16:creationId xmlns:a16="http://schemas.microsoft.com/office/drawing/2014/main" id="{E8FE0EB3-0FF4-4285-B9D3-90A5751B7BBF}"/>
              </a:ext>
            </a:extLst>
          </p:cNvPr>
          <p:cNvSpPr txBox="1">
            <a:spLocks/>
          </p:cNvSpPr>
          <p:nvPr userDrawn="1"/>
        </p:nvSpPr>
        <p:spPr>
          <a:xfrm>
            <a:off x="463192" y="4829867"/>
            <a:ext cx="4248000" cy="221297"/>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Add a footer</a:t>
            </a:r>
          </a:p>
        </p:txBody>
      </p:sp>
      <p:sp>
        <p:nvSpPr>
          <p:cNvPr id="11"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102C4B"/>
                </a:solidFill>
              </a:defRPr>
            </a:lvl1pPr>
          </a:lstStyle>
          <a:p>
            <a:r>
              <a:rPr lang="en-US" noProof="0" dirty="0"/>
              <a:t>Click to edit page title</a:t>
            </a:r>
          </a:p>
        </p:txBody>
      </p:sp>
    </p:spTree>
    <p:extLst>
      <p:ext uri="{BB962C8B-B14F-4D97-AF65-F5344CB8AC3E}">
        <p14:creationId xmlns:p14="http://schemas.microsoft.com/office/powerpoint/2010/main" val="80143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3423026" y="1551063"/>
            <a:ext cx="5720973" cy="2866087"/>
          </a:xfrm>
        </p:spPr>
        <p:txBody>
          <a:bodyPr/>
          <a:lstStyle>
            <a:lvl1pPr marL="0" indent="0">
              <a:buNone/>
              <a:defRPr sz="1800">
                <a:solidFill>
                  <a:srgbClr val="083A64"/>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Drag picture to placeholder or click icon to add</a:t>
            </a:r>
          </a:p>
        </p:txBody>
      </p:sp>
      <p:sp>
        <p:nvSpPr>
          <p:cNvPr id="8"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1"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47871" y="1543052"/>
            <a:ext cx="27016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9"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2" name="Footer Placeholder 3">
            <a:extLst>
              <a:ext uri="{FF2B5EF4-FFF2-40B4-BE49-F238E27FC236}">
                <a16:creationId xmlns:a16="http://schemas.microsoft.com/office/drawing/2014/main" id="{E8FE0EB3-0FF4-4285-B9D3-90A5751B7BBF}"/>
              </a:ext>
            </a:extLst>
          </p:cNvPr>
          <p:cNvSpPr txBox="1">
            <a:spLocks/>
          </p:cNvSpPr>
          <p:nvPr userDrawn="1"/>
        </p:nvSpPr>
        <p:spPr>
          <a:xfrm>
            <a:off x="463192" y="4829867"/>
            <a:ext cx="4248000" cy="221297"/>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Add a footer</a:t>
            </a:r>
          </a:p>
        </p:txBody>
      </p:sp>
      <p:sp>
        <p:nvSpPr>
          <p:cNvPr id="13"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2040633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9"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0"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1"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150585527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248281" y="1525193"/>
            <a:ext cx="6647447" cy="2093119"/>
          </a:xfrm>
        </p:spPr>
        <p:txBody>
          <a:bodyPr anchor="ctr"/>
          <a:lstStyle>
            <a:lvl1pPr marL="0" indent="0" algn="ctr">
              <a:buNone/>
              <a:defRPr sz="4500"/>
            </a:lvl1pPr>
            <a:lvl2pPr marL="200025" indent="0">
              <a:buNone/>
              <a:defRPr/>
            </a:lvl2pPr>
          </a:lstStyle>
          <a:p>
            <a:pPr lvl="0"/>
            <a:r>
              <a:rPr lang="en-US" noProof="0" dirty="0"/>
              <a:t>Click to edit Master text styles</a:t>
            </a:r>
          </a:p>
        </p:txBody>
      </p:sp>
      <p:sp>
        <p:nvSpPr>
          <p:cNvPr id="7"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287724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376818" y="2115422"/>
            <a:ext cx="4467225" cy="1031652"/>
          </a:xfrm>
          <a:noFill/>
        </p:spPr>
        <p:txBody>
          <a:bodyPr vert="horz" lIns="180000" tIns="180000" rIns="252000" bIns="180000" rtlCol="0" anchor="t">
            <a:noAutofit/>
          </a:bodyPr>
          <a:lstStyle>
            <a:lvl1pPr algn="r">
              <a:defRPr lang="en-ZA" sz="3200" b="1" spc="0" baseline="0" dirty="0">
                <a:solidFill>
                  <a:schemeClr val="bg1"/>
                </a:solidFill>
              </a:defRPr>
            </a:lvl1pPr>
          </a:lstStyle>
          <a:p>
            <a:pPr lvl="0" algn="r"/>
            <a:r>
              <a:rPr lang="en-US" noProof="0" dirty="0"/>
              <a:t>Click to edit section divider</a:t>
            </a:r>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4"/>
          </p:nvPr>
        </p:nvSpPr>
        <p:spPr>
          <a:xfrm>
            <a:off x="8820000" y="4778513"/>
            <a:ext cx="324000" cy="324000"/>
          </a:xfrm>
          <a:prstGeom prst="rect">
            <a:avLst/>
          </a:prstGeom>
          <a:noFill/>
        </p:spPr>
        <p:txBody>
          <a:bodyPr/>
          <a:lstStyle>
            <a:lvl1pPr>
              <a:defRPr sz="900">
                <a:solidFill>
                  <a:schemeClr val="accent1">
                    <a:lumMod val="75000"/>
                  </a:schemeClr>
                </a:solidFill>
              </a:defRPr>
            </a:lvl1pPr>
          </a:lstStyle>
          <a:p>
            <a:fld id="{19B51A1E-902D-48AF-9020-955120F399B6}" type="slidenum">
              <a:rPr lang="en-US" smtClean="0"/>
              <a:pPr/>
              <a:t>‹#›</a:t>
            </a:fld>
            <a:endParaRPr lang="en-US" dirty="0"/>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8"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9"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3900433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2762528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27625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2762528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a:solidFill>
                  <a:srgbClr val="102C4B"/>
                </a:solidFill>
              </a:defRPr>
            </a:lvl1pPr>
          </a:lstStyle>
          <a:p>
            <a:r>
              <a:rPr lang="en-US" noProof="0" dirty="0"/>
              <a:t>Click to edit page title</a:t>
            </a:r>
          </a:p>
        </p:txBody>
      </p:sp>
    </p:spTree>
    <p:extLst>
      <p:ext uri="{BB962C8B-B14F-4D97-AF65-F5344CB8AC3E}">
        <p14:creationId xmlns:p14="http://schemas.microsoft.com/office/powerpoint/2010/main" val="2762528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43650" y="2098766"/>
            <a:ext cx="2800350" cy="760263"/>
          </a:xfrm>
          <a:prstGeom prst="rect">
            <a:avLst/>
          </a:prstGeo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dirty="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6343654" y="2968279"/>
            <a:ext cx="2182757" cy="2376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6343654" y="3230042"/>
            <a:ext cx="2182757" cy="2376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6343654" y="3491804"/>
            <a:ext cx="2182757" cy="2376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6343654" y="3753567"/>
            <a:ext cx="2182757" cy="2376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Company Website</a:t>
            </a:r>
          </a:p>
        </p:txBody>
      </p:sp>
    </p:spTree>
    <p:extLst>
      <p:ext uri="{BB962C8B-B14F-4D97-AF65-F5344CB8AC3E}">
        <p14:creationId xmlns:p14="http://schemas.microsoft.com/office/powerpoint/2010/main" val="2049663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Only">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1" name="Title 4">
            <a:extLst>
              <a:ext uri="{FF2B5EF4-FFF2-40B4-BE49-F238E27FC236}">
                <a16:creationId xmlns:a16="http://schemas.microsoft.com/office/drawing/2014/main" id="{7F8E7C83-06D7-4C5B-85B7-0E5713B4FAB3}"/>
              </a:ext>
            </a:extLst>
          </p:cNvPr>
          <p:cNvSpPr>
            <a:spLocks noGrp="1"/>
          </p:cNvSpPr>
          <p:nvPr>
            <p:ph type="title"/>
          </p:nvPr>
        </p:nvSpPr>
        <p:spPr>
          <a:xfrm>
            <a:off x="766645" y="360742"/>
            <a:ext cx="7191174" cy="337307"/>
          </a:xfrm>
          <a:prstGeom prst="rect">
            <a:avLst/>
          </a:prstGeom>
        </p:spPr>
        <p:txBody>
          <a:bodyPr/>
          <a:lstStyle>
            <a:lvl1pPr>
              <a:defRPr>
                <a:solidFill>
                  <a:srgbClr val="F0FFD0"/>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406257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rge Pho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a:xfrm>
            <a:off x="575582" y="360742"/>
            <a:ext cx="7202462" cy="337307"/>
          </a:xfrm>
        </p:spPr>
        <p:txBody>
          <a:bodyPr/>
          <a:lstStyle>
            <a:lvl1pPr>
              <a:defRPr spc="0" baseline="0">
                <a:solidFill>
                  <a:schemeClr val="bg1"/>
                </a:solidFill>
              </a:defRPr>
            </a:lvl1pPr>
          </a:lstStyle>
          <a:p>
            <a:r>
              <a:rPr lang="en-US" noProof="0" dirty="0"/>
              <a:t>Click to edit Master title style</a:t>
            </a:r>
          </a:p>
        </p:txBody>
      </p:sp>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bg1"/>
                </a:solidFill>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198778464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sz="1400">
                <a:solidFill>
                  <a:srgbClr val="083A64"/>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59114" y="1240243"/>
            <a:ext cx="8104694" cy="3509438"/>
          </a:xfrm>
        </p:spPr>
        <p:txBody>
          <a:bodyPr/>
          <a:lstStyle>
            <a:lvl1pPr>
              <a:defRPr sz="1400" baseline="0">
                <a:solidFill>
                  <a:srgbClr val="083A64"/>
                </a:solidFill>
              </a:defRPr>
            </a:lvl1pPr>
            <a:lvl2pPr>
              <a:defRPr baseline="0">
                <a:solidFill>
                  <a:srgbClr val="083A64"/>
                </a:solidFill>
              </a:defRPr>
            </a:lvl2pPr>
            <a:lvl3pPr>
              <a:defRPr sz="1000" baseline="0">
                <a:solidFill>
                  <a:srgbClr val="083A64"/>
                </a:solidFill>
              </a:defRPr>
            </a:lvl3pPr>
            <a:lvl4pPr>
              <a:defRPr sz="1000" baseline="0">
                <a:solidFill>
                  <a:srgbClr val="083A64"/>
                </a:solidFill>
              </a:defRPr>
            </a:lvl4pPr>
            <a:lvl5pPr>
              <a:defRPr sz="1000" baseline="0">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8" name="Slide Number Placeholder 4">
            <a:extLst>
              <a:ext uri="{FF2B5EF4-FFF2-40B4-BE49-F238E27FC236}">
                <a16:creationId xmlns:a16="http://schemas.microsoft.com/office/drawing/2014/main" id="{C8DE0AAD-6FBD-416B-A91A-21F2B737919E}"/>
              </a:ext>
            </a:extLst>
          </p:cNvPr>
          <p:cNvSpPr>
            <a:spLocks noGrp="1"/>
          </p:cNvSpPr>
          <p:nvPr>
            <p:ph type="sldNum" sz="quarter" idx="4"/>
          </p:nvPr>
        </p:nvSpPr>
        <p:spPr>
          <a:xfrm>
            <a:off x="8820000" y="4778513"/>
            <a:ext cx="324000" cy="324000"/>
          </a:xfrm>
          <a:prstGeom prst="rect">
            <a:avLst/>
          </a:prstGeom>
          <a:noFill/>
        </p:spPr>
        <p:txBody>
          <a:bodyPr/>
          <a:lstStyle>
            <a:lvl1pPr>
              <a:defRPr sz="900">
                <a:solidFill>
                  <a:schemeClr val="accent1">
                    <a:lumMod val="75000"/>
                  </a:schemeClr>
                </a:solidFill>
              </a:defRPr>
            </a:lvl1pPr>
          </a:lstStyle>
          <a:p>
            <a:fld id="{19B51A1E-902D-48AF-9020-955120F399B6}" type="slidenum">
              <a:rPr lang="en-US" smtClean="0"/>
              <a:pPr/>
              <a:t>‹#›</a:t>
            </a:fld>
            <a:endParaRPr lang="en-US" dirty="0"/>
          </a:p>
        </p:txBody>
      </p:sp>
      <p:sp>
        <p:nvSpPr>
          <p:cNvPr id="9"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spc="0" baseline="0">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ictur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9144000" cy="5143501"/>
          </a:xfrm>
          <a:solidFill>
            <a:schemeClr val="bg1">
              <a:lumMod val="95000"/>
            </a:schemeClr>
          </a:solidFill>
        </p:spPr>
        <p:txBody>
          <a:bodyPr tIns="1584000" anchor="t"/>
          <a:lstStyle>
            <a:lvl1pPr marL="0" indent="0" algn="ctr">
              <a:buNone/>
              <a:defRPr sz="24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229163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sz="1400" baseline="0">
                <a:solidFill>
                  <a:srgbClr val="083A64"/>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spc="0" baseline="0">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276252876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81031" y="1461344"/>
            <a:ext cx="4104000" cy="270000"/>
          </a:xfrm>
        </p:spPr>
        <p:txBody>
          <a:bodyPr anchor="t"/>
          <a:lstStyle>
            <a:lvl1pPr marL="0" indent="0">
              <a:buNone/>
              <a:defRPr sz="1800" b="1" baseline="0">
                <a:solidFill>
                  <a:srgbClr val="083A6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dirty="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81031" y="1841857"/>
            <a:ext cx="4104000" cy="2532722"/>
          </a:xfrm>
        </p:spPr>
        <p:txBody>
          <a:bodyPr/>
          <a:lstStyle>
            <a:lvl1pPr>
              <a:defRPr sz="1400">
                <a:solidFill>
                  <a:srgbClr val="083A64"/>
                </a:solidFill>
              </a:defRPr>
            </a:lvl1pPr>
            <a:lvl2pPr>
              <a:defRPr>
                <a:solidFill>
                  <a:srgbClr val="083A64"/>
                </a:solidFill>
              </a:defRPr>
            </a:lvl2pPr>
            <a:lvl3pPr>
              <a:defRPr sz="1000">
                <a:solidFill>
                  <a:srgbClr val="083A64"/>
                </a:solidFill>
              </a:defRPr>
            </a:lvl3pPr>
            <a:lvl4pPr>
              <a:defRPr sz="1000">
                <a:solidFill>
                  <a:srgbClr val="083A64"/>
                </a:solidFill>
              </a:defRPr>
            </a:lvl4pPr>
            <a:lvl5pPr>
              <a:defRPr sz="1000">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4994421" y="1461739"/>
            <a:ext cx="3827874" cy="280392"/>
          </a:xfrm>
        </p:spPr>
        <p:txBody>
          <a:bodyPr/>
          <a:lstStyle>
            <a:lvl1pPr marL="0" indent="0">
              <a:buNone/>
              <a:defRPr sz="1800" b="1">
                <a:solidFill>
                  <a:srgbClr val="083A64"/>
                </a:solidFill>
              </a:defRPr>
            </a:lvl1pPr>
          </a:lstStyle>
          <a:p>
            <a:pPr lvl="0"/>
            <a:r>
              <a:rPr lang="en-US" noProof="0" dirty="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4994337" y="1839740"/>
            <a:ext cx="3839198" cy="2534277"/>
          </a:xfrm>
        </p:spPr>
        <p:txBody>
          <a:bodyPr/>
          <a:lstStyle>
            <a:lvl1pPr>
              <a:defRPr sz="1400">
                <a:solidFill>
                  <a:srgbClr val="083A64"/>
                </a:solidFill>
              </a:defRPr>
            </a:lvl1pPr>
            <a:lvl2pPr>
              <a:defRPr>
                <a:solidFill>
                  <a:srgbClr val="083A64"/>
                </a:solidFill>
              </a:defRPr>
            </a:lvl2pPr>
            <a:lvl3pPr>
              <a:defRPr sz="1000">
                <a:solidFill>
                  <a:srgbClr val="083A64"/>
                </a:solidFill>
              </a:defRPr>
            </a:lvl3pPr>
            <a:lvl4pPr>
              <a:defRPr sz="1000">
                <a:solidFill>
                  <a:srgbClr val="083A64"/>
                </a:solidFill>
              </a:defRPr>
            </a:lvl4pPr>
            <a:lvl5pPr>
              <a:defRPr sz="10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3"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sz="1400" baseline="0">
                <a:solidFill>
                  <a:srgbClr val="083A64"/>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4" name="Footer Placeholder 3">
            <a:extLst>
              <a:ext uri="{FF2B5EF4-FFF2-40B4-BE49-F238E27FC236}">
                <a16:creationId xmlns:a16="http://schemas.microsoft.com/office/drawing/2014/main" id="{E8FE0EB3-0FF4-4285-B9D3-90A5751B7BBF}"/>
              </a:ext>
            </a:extLst>
          </p:cNvPr>
          <p:cNvSpPr>
            <a:spLocks noGrp="1"/>
          </p:cNvSpPr>
          <p:nvPr>
            <p:ph type="ftr" sz="quarter" idx="34"/>
          </p:nvPr>
        </p:nvSpPr>
        <p:spPr>
          <a:xfrm>
            <a:off x="463192" y="4829867"/>
            <a:ext cx="4248000" cy="221297"/>
          </a:xfrm>
        </p:spPr>
        <p:txBody>
          <a:bodyPr/>
          <a:lstStyle/>
          <a:p>
            <a:r>
              <a:rPr lang="en-US" noProof="0" dirty="0"/>
              <a:t>Add a footer</a:t>
            </a:r>
          </a:p>
        </p:txBody>
      </p:sp>
      <p:sp>
        <p:nvSpPr>
          <p:cNvPr id="15"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spc="0" baseline="0">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25099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63191" y="1588266"/>
            <a:ext cx="2583224" cy="3054779"/>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328857" y="1588264"/>
            <a:ext cx="2485253" cy="3054780"/>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6096552" y="1588264"/>
            <a:ext cx="2620061" cy="3054780"/>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3"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4" name="Footer Placeholder 3">
            <a:extLst>
              <a:ext uri="{FF2B5EF4-FFF2-40B4-BE49-F238E27FC236}">
                <a16:creationId xmlns:a16="http://schemas.microsoft.com/office/drawing/2014/main" id="{E8FE0EB3-0FF4-4285-B9D3-90A5751B7BBF}"/>
              </a:ext>
            </a:extLst>
          </p:cNvPr>
          <p:cNvSpPr txBox="1">
            <a:spLocks/>
          </p:cNvSpPr>
          <p:nvPr userDrawn="1"/>
        </p:nvSpPr>
        <p:spPr>
          <a:xfrm>
            <a:off x="463192" y="4829867"/>
            <a:ext cx="4248000" cy="221297"/>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Add a footer</a:t>
            </a:r>
          </a:p>
        </p:txBody>
      </p:sp>
      <p:sp>
        <p:nvSpPr>
          <p:cNvPr id="15"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56543" y="360740"/>
            <a:ext cx="7174461" cy="324000"/>
          </a:xfrm>
        </p:spPr>
        <p:txBody>
          <a:bodyPr/>
          <a:lstStyle>
            <a:lvl1pPr>
              <a:defRPr spc="0" baseline="0">
                <a:solidFill>
                  <a:srgbClr val="083A64"/>
                </a:solidFill>
              </a:defRPr>
            </a:lvl1pPr>
          </a:lstStyle>
          <a:p>
            <a:r>
              <a:rPr lang="en-US" noProof="0" dirty="0"/>
              <a:t>Click to edit page title</a:t>
            </a:r>
          </a:p>
        </p:txBody>
      </p:sp>
    </p:spTree>
    <p:extLst>
      <p:ext uri="{BB962C8B-B14F-4D97-AF65-F5344CB8AC3E}">
        <p14:creationId xmlns:p14="http://schemas.microsoft.com/office/powerpoint/2010/main" val="265438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hart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Add a footer</a:t>
            </a:r>
          </a:p>
        </p:txBody>
      </p:sp>
      <p:sp>
        <p:nvSpPr>
          <p:cNvPr id="4" name="Slide Number Placeholder 3"/>
          <p:cNvSpPr>
            <a:spLocks noGrp="1"/>
          </p:cNvSpPr>
          <p:nvPr>
            <p:ph type="sldNum" sz="quarter" idx="11"/>
          </p:nvPr>
        </p:nvSpPr>
        <p:spPr/>
        <p:txBody>
          <a:bodyPr/>
          <a:lstStyle/>
          <a:p>
            <a:fld id="{19B51A1E-902D-48AF-9020-955120F399B6}" type="slidenum">
              <a:rPr lang="en-US" smtClean="0"/>
              <a:pPr/>
              <a:t>‹#›</a:t>
            </a:fld>
            <a:endParaRPr lang="en-US" dirty="0"/>
          </a:p>
        </p:txBody>
      </p:sp>
      <p:sp>
        <p:nvSpPr>
          <p:cNvPr id="5"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63191" y="1475866"/>
            <a:ext cx="2583224" cy="3054779"/>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ontent Placeholder 2">
            <a:extLst>
              <a:ext uri="{FF2B5EF4-FFF2-40B4-BE49-F238E27FC236}">
                <a16:creationId xmlns:a16="http://schemas.microsoft.com/office/drawing/2014/main" id="{B1948E38-8FB0-4E51-A01C-C88794372E50}"/>
              </a:ext>
            </a:extLst>
          </p:cNvPr>
          <p:cNvSpPr>
            <a:spLocks noGrp="1"/>
          </p:cNvSpPr>
          <p:nvPr>
            <p:ph idx="12"/>
          </p:nvPr>
        </p:nvSpPr>
        <p:spPr>
          <a:xfrm>
            <a:off x="3340269" y="1475866"/>
            <a:ext cx="2583224" cy="3054779"/>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2">
            <a:extLst>
              <a:ext uri="{FF2B5EF4-FFF2-40B4-BE49-F238E27FC236}">
                <a16:creationId xmlns:a16="http://schemas.microsoft.com/office/drawing/2014/main" id="{B1948E38-8FB0-4E51-A01C-C88794372E50}"/>
              </a:ext>
            </a:extLst>
          </p:cNvPr>
          <p:cNvSpPr>
            <a:spLocks noGrp="1"/>
          </p:cNvSpPr>
          <p:nvPr>
            <p:ph idx="13"/>
          </p:nvPr>
        </p:nvSpPr>
        <p:spPr>
          <a:xfrm>
            <a:off x="6217350" y="1475866"/>
            <a:ext cx="2583224" cy="3054779"/>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86402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575586" y="360742"/>
            <a:ext cx="7179047" cy="337307"/>
          </a:xfrm>
          <a:prstGeom prst="rect">
            <a:avLst/>
          </a:prstGeom>
        </p:spPr>
        <p:txBody>
          <a:bodyPr vert="horz" lIns="0" tIns="0" rIns="0" bIns="0" rtlCol="0" anchor="ctr">
            <a:noAutofit/>
          </a:bodyPr>
          <a:lstStyle/>
          <a:p>
            <a:r>
              <a:rPr lang="en-US" noProof="0" dirty="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575586" y="1134001"/>
            <a:ext cx="7776483" cy="3509438"/>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575582" y="4829867"/>
            <a:ext cx="4248000" cy="221297"/>
          </a:xfrm>
          <a:prstGeom prst="rect">
            <a:avLst/>
          </a:prstGeom>
          <a:noFill/>
        </p:spPr>
        <p:txBody>
          <a:bodyPr vert="horz" lIns="0" tIns="0" rIns="0" bIns="0" rtlCol="0" anchor="ctr"/>
          <a:lstStyle>
            <a:lvl1pPr algn="l">
              <a:defRPr sz="900">
                <a:solidFill>
                  <a:schemeClr val="accent3">
                    <a:lumMod val="50000"/>
                  </a:schemeClr>
                </a:solidFill>
              </a:defRPr>
            </a:lvl1pPr>
          </a:lstStyle>
          <a:p>
            <a:r>
              <a:rPr lang="en-US" dirty="0"/>
              <a:t>Add a footer</a:t>
            </a:r>
          </a:p>
        </p:txBody>
      </p:sp>
      <p:sp>
        <p:nvSpPr>
          <p:cNvPr id="7" name="Slide Number Placeholder 4">
            <a:extLst>
              <a:ext uri="{FF2B5EF4-FFF2-40B4-BE49-F238E27FC236}">
                <a16:creationId xmlns:a16="http://schemas.microsoft.com/office/drawing/2014/main" id="{C8DE0AAD-6FBD-416B-A91A-21F2B737919E}"/>
              </a:ext>
            </a:extLst>
          </p:cNvPr>
          <p:cNvSpPr>
            <a:spLocks noGrp="1"/>
          </p:cNvSpPr>
          <p:nvPr>
            <p:ph type="sldNum" sz="quarter" idx="4"/>
          </p:nvPr>
        </p:nvSpPr>
        <p:spPr>
          <a:xfrm>
            <a:off x="8820000" y="4778513"/>
            <a:ext cx="324000" cy="324000"/>
          </a:xfrm>
          <a:prstGeom prst="rect">
            <a:avLst/>
          </a:prstGeom>
          <a:noFill/>
        </p:spPr>
        <p:txBody>
          <a:bodyPr/>
          <a:lstStyle>
            <a:lvl1pPr>
              <a:defRPr sz="900">
                <a:solidFill>
                  <a:schemeClr val="accent1">
                    <a:lumMod val="75000"/>
                  </a:schemeClr>
                </a:solidFill>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85" r:id="rId5"/>
    <p:sldLayoutId id="2147483762" r:id="rId6"/>
    <p:sldLayoutId id="2147483763" r:id="rId7"/>
    <p:sldLayoutId id="2147483764" r:id="rId8"/>
    <p:sldLayoutId id="2147483786" r:id="rId9"/>
    <p:sldLayoutId id="2147483765" r:id="rId10"/>
    <p:sldLayoutId id="2147483766" r:id="rId11"/>
    <p:sldLayoutId id="2147483767" r:id="rId12"/>
    <p:sldLayoutId id="2147483768" r:id="rId13"/>
    <p:sldLayoutId id="2147483769" r:id="rId14"/>
    <p:sldLayoutId id="2147483770" r:id="rId15"/>
    <p:sldLayoutId id="2147483772" r:id="rId16"/>
    <p:sldLayoutId id="2147483773" r:id="rId17"/>
    <p:sldLayoutId id="2147483774" r:id="rId18"/>
    <p:sldLayoutId id="2147483776" r:id="rId19"/>
    <p:sldLayoutId id="2147483777" r:id="rId20"/>
    <p:sldLayoutId id="2147483778" r:id="rId21"/>
    <p:sldLayoutId id="2147483779" r:id="rId22"/>
    <p:sldLayoutId id="2147483780" r:id="rId23"/>
    <p:sldLayoutId id="2147483784" r:id="rId24"/>
    <p:sldLayoutId id="2147483664" r:id="rId25"/>
    <p:sldLayoutId id="2147483787" r:id="rId26"/>
  </p:sldLayoutIdLst>
  <p:hf hdr="0" dt="0"/>
  <p:txStyles>
    <p:titleStyle>
      <a:lvl1pPr algn="l" defTabSz="685800" rtl="0" eaLnBrk="1" latinLnBrk="0" hangingPunct="1">
        <a:lnSpc>
          <a:spcPct val="90000"/>
        </a:lnSpc>
        <a:spcBef>
          <a:spcPct val="0"/>
        </a:spcBef>
        <a:buNone/>
        <a:defRPr sz="2400" b="1" kern="1200" spc="-113">
          <a:solidFill>
            <a:schemeClr val="accent1"/>
          </a:solidFill>
          <a:latin typeface="+mj-lt"/>
          <a:ea typeface="+mj-ea"/>
          <a:cs typeface="+mj-cs"/>
        </a:defRPr>
      </a:lvl1pPr>
    </p:titleStyle>
    <p:body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orcid.org/0000-0002-0543-426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rchives.gov/files/about/records-schedule/nara-records-schedule-list.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sharing.nih.gov/data-management-and-sharing-policy/planning-and-budgeting-DMS/writing-a-data-management-and-sharing-plan#after" TargetMode="External"/><Relationship Id="rId4" Type="http://schemas.openxmlformats.org/officeDocument/2006/relationships/hyperlink" Target="https://octo.dc.gov/publication/data-and-records-retention-polic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osap.ntl.bts.gov/view/dot/62310"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sa.gov/feature/not-unsolved-mysteries-the-lost-apollo-11-tapes"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rosap.ntl.bts.gov/view/dot/62266"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21949/1521118"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transportation.libguides.com/researchdatamanagement"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s://doi.org/10.21949/152056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transportation.libguides.com/researchdatamanagement" TargetMode="External"/><Relationship Id="rId7" Type="http://schemas.openxmlformats.org/officeDocument/2006/relationships/hyperlink" Target="https://rosap.ntl.bts.gov/collection_pa_dmp"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rosap.ntl.bts.gov/collection_par" TargetMode="External"/><Relationship Id="rId5" Type="http://schemas.openxmlformats.org/officeDocument/2006/relationships/hyperlink" Target="https://rosap.ntl.bts.gov/view/dot/62310" TargetMode="External"/><Relationship Id="rId4" Type="http://schemas.openxmlformats.org/officeDocument/2006/relationships/hyperlink" Target="https://doi.org/10.21949/152056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ntl.bts.gov/ntl"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transportation.libguides.com/" TargetMode="External"/><Relationship Id="rId4" Type="http://schemas.openxmlformats.org/officeDocument/2006/relationships/hyperlink" Target="https://rosap.ntl.bts.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tl.bts.gov/ntl"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hyperlink" Target="https://transportation.libguides.com/" TargetMode="External"/><Relationship Id="rId4" Type="http://schemas.openxmlformats.org/officeDocument/2006/relationships/hyperlink" Target="https://rosap.ntl.bt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doi.org/10.21949/1503647" TargetMode="External"/><Relationship Id="rId5" Type="http://schemas.openxmlformats.org/officeDocument/2006/relationships/image" Target="../media/image9.PNG"/><Relationship Id="rId4" Type="http://schemas.openxmlformats.org/officeDocument/2006/relationships/hyperlink" Target="https://rosap.ntl.bts.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4158738" y="2108512"/>
            <a:ext cx="4768174" cy="1411204"/>
          </a:xfrm>
        </p:spPr>
        <p:txBody>
          <a:bodyPr rIns="182880" anchor="ctr" anchorCtr="0"/>
          <a:lstStyle/>
          <a:p>
            <a:r>
              <a:rPr lang="en-US" spc="0" dirty="0"/>
              <a:t>Considerations on </a:t>
            </a:r>
            <a:br>
              <a:rPr lang="en-US" spc="0" dirty="0"/>
            </a:br>
            <a:r>
              <a:rPr lang="en-US" spc="0" dirty="0"/>
              <a:t>Data Retention</a:t>
            </a:r>
            <a:br>
              <a:rPr lang="en-US" spc="0" dirty="0"/>
            </a:br>
            <a:r>
              <a:rPr lang="en-US" sz="1200" spc="0" dirty="0"/>
              <a:t>https://doi.org/10.21949/1526875</a:t>
            </a:r>
          </a:p>
        </p:txBody>
      </p:sp>
      <p:sp>
        <p:nvSpPr>
          <p:cNvPr id="4" name="Title 2">
            <a:extLst>
              <a:ext uri="{FF2B5EF4-FFF2-40B4-BE49-F238E27FC236}">
                <a16:creationId xmlns:a16="http://schemas.microsoft.com/office/drawing/2014/main" id="{200B3D2B-613A-41BE-987D-E6A1324B456D}"/>
              </a:ext>
            </a:extLst>
          </p:cNvPr>
          <p:cNvSpPr txBox="1">
            <a:spLocks/>
          </p:cNvSpPr>
          <p:nvPr/>
        </p:nvSpPr>
        <p:spPr>
          <a:xfrm>
            <a:off x="4156869" y="3809888"/>
            <a:ext cx="4768173" cy="552562"/>
          </a:xfrm>
          <a:prstGeom prst="rect">
            <a:avLst/>
          </a:prstGeom>
          <a:solidFill>
            <a:schemeClr val="bg1"/>
          </a:solidFill>
        </p:spPr>
        <p:txBody>
          <a:bodyPr vert="horz" lIns="180000" tIns="180000" rIns="182880" bIns="180000" rtlCol="0" anchor="ctr" anchorCtr="0">
            <a:noAutofit/>
          </a:bodyPr>
          <a:lstStyle>
            <a:lvl1pPr algn="l" defTabSz="685800" rtl="0" eaLnBrk="1" latinLnBrk="0" hangingPunct="1">
              <a:lnSpc>
                <a:spcPct val="90000"/>
              </a:lnSpc>
              <a:spcBef>
                <a:spcPct val="0"/>
              </a:spcBef>
              <a:buNone/>
              <a:defRPr lang="en-ZA" sz="3000" b="1" kern="1200" spc="-225" dirty="0">
                <a:solidFill>
                  <a:schemeClr val="bg1"/>
                </a:solidFill>
                <a:latin typeface="+mj-lt"/>
                <a:ea typeface="+mj-ea"/>
                <a:cs typeface="+mj-cs"/>
              </a:defRPr>
            </a:lvl1pPr>
          </a:lstStyle>
          <a:p>
            <a:r>
              <a:rPr lang="en-US" sz="1200" spc="0" dirty="0">
                <a:solidFill>
                  <a:srgbClr val="0070C0"/>
                </a:solidFill>
                <a:latin typeface="+mn-lt"/>
              </a:rPr>
              <a:t>Leighton Christiansen </a:t>
            </a:r>
            <a:r>
              <a:rPr lang="en-US" sz="1200" spc="0" dirty="0">
                <a:solidFill>
                  <a:srgbClr val="0070C0"/>
                </a:solidFill>
                <a:latin typeface="+mn-lt"/>
                <a:hlinkClick r:id="rId3">
                  <a:extLst>
                    <a:ext uri="{A12FA001-AC4F-418D-AE19-62706E023703}">
                      <ahyp:hlinkClr xmlns:ahyp="http://schemas.microsoft.com/office/drawing/2018/hyperlinkcolor" val="tx"/>
                    </a:ext>
                  </a:extLst>
                </a:hlinkClick>
              </a:rPr>
              <a:t>https://orcid.org/0000-0002-0543-4268</a:t>
            </a:r>
            <a:endParaRPr lang="en-US" sz="1200" spc="0" dirty="0">
              <a:solidFill>
                <a:srgbClr val="0070C0"/>
              </a:solidFill>
              <a:latin typeface="+mn-lt"/>
            </a:endParaRPr>
          </a:p>
          <a:p>
            <a:r>
              <a:rPr lang="en-US" sz="1200" spc="0" dirty="0">
                <a:solidFill>
                  <a:srgbClr val="0070C0"/>
                </a:solidFill>
                <a:latin typeface="+mn-lt"/>
              </a:rPr>
              <a:t>Data Curator, National Transportation Library (NTL), </a:t>
            </a:r>
          </a:p>
          <a:p>
            <a:r>
              <a:rPr lang="en-US" sz="1200" spc="0" dirty="0">
                <a:solidFill>
                  <a:srgbClr val="0070C0"/>
                </a:solidFill>
                <a:latin typeface="+mn-lt"/>
              </a:rPr>
              <a:t>leighton.christiansen@dot.gov</a:t>
            </a:r>
          </a:p>
        </p:txBody>
      </p:sp>
      <p:sp>
        <p:nvSpPr>
          <p:cNvPr id="6" name="Event Info">
            <a:extLst>
              <a:ext uri="{FF2B5EF4-FFF2-40B4-BE49-F238E27FC236}">
                <a16:creationId xmlns:a16="http://schemas.microsoft.com/office/drawing/2014/main" id="{1ACF9CE6-9920-4104-9D79-8679C3619692}"/>
              </a:ext>
            </a:extLst>
          </p:cNvPr>
          <p:cNvSpPr txBox="1">
            <a:spLocks/>
          </p:cNvSpPr>
          <p:nvPr/>
        </p:nvSpPr>
        <p:spPr>
          <a:xfrm>
            <a:off x="4156414" y="4438650"/>
            <a:ext cx="4768173" cy="552562"/>
          </a:xfrm>
          <a:prstGeom prst="rect">
            <a:avLst/>
          </a:prstGeom>
          <a:noFill/>
          <a:ln>
            <a:noFill/>
          </a:ln>
        </p:spPr>
        <p:txBody>
          <a:bodyPr spcFirstLastPara="1" wrap="square" lIns="182880" tIns="182880" rIns="182880" bIns="18288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L="914400" marR="0" lvl="1"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pPr marL="0" indent="0"/>
            <a:r>
              <a:rPr lang="en-US" sz="1000" dirty="0">
                <a:latin typeface="+mn-lt"/>
                <a:ea typeface="Roboto" panose="020B0604020202020204" charset="0"/>
              </a:rPr>
              <a:t>Presented to: Open Mobility Foundation’s Privacy, Security, and Transparency Committee, on 2022-08-17</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 Laws, Policies, Agreements &amp; Licenses</a:t>
            </a:r>
          </a:p>
        </p:txBody>
      </p:sp>
      <p:sp>
        <p:nvSpPr>
          <p:cNvPr id="9" name="Text Placeholder 8"/>
          <p:cNvSpPr>
            <a:spLocks noGrp="1"/>
          </p:cNvSpPr>
          <p:nvPr>
            <p:ph type="body" sz="quarter" idx="32"/>
          </p:nvPr>
        </p:nvSpPr>
        <p:spPr>
          <a:xfrm>
            <a:off x="468086" y="868212"/>
            <a:ext cx="8229599" cy="1123874"/>
          </a:xfrm>
        </p:spPr>
        <p:txBody>
          <a:bodyPr/>
          <a:lstStyle/>
          <a:p>
            <a:r>
              <a:rPr lang="en-US" sz="2400" b="1" dirty="0"/>
              <a:t>Your data may already be subject to a retention period.</a:t>
            </a:r>
          </a:p>
          <a:p>
            <a:r>
              <a:rPr lang="en-US" sz="2400" dirty="0"/>
              <a:t>Data retention periods may be written into legal or organizational documents. Do you know yours? They are not always easy to find.</a:t>
            </a:r>
          </a:p>
          <a:p>
            <a:pPr marL="285750" indent="-285750">
              <a:buFont typeface="Arial" panose="020B0604020202020204" pitchFamily="34" charset="0"/>
              <a:buChar char="•"/>
            </a:pPr>
            <a:endParaRPr lang="en-US" sz="1800" dirty="0"/>
          </a:p>
          <a:p>
            <a:endParaRPr lang="en-US" sz="1800" dirty="0"/>
          </a:p>
        </p:txBody>
      </p:sp>
      <p:sp>
        <p:nvSpPr>
          <p:cNvPr id="5" name="Text Placeholder 8">
            <a:extLst>
              <a:ext uri="{FF2B5EF4-FFF2-40B4-BE49-F238E27FC236}">
                <a16:creationId xmlns:a16="http://schemas.microsoft.com/office/drawing/2014/main" id="{B93A9274-2B0B-41F5-BC93-FD5029632849}"/>
              </a:ext>
            </a:extLst>
          </p:cNvPr>
          <p:cNvSpPr txBox="1">
            <a:spLocks/>
          </p:cNvSpPr>
          <p:nvPr/>
        </p:nvSpPr>
        <p:spPr>
          <a:xfrm>
            <a:off x="468080" y="2065630"/>
            <a:ext cx="8218720" cy="2441047"/>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mj-lt"/>
              <a:buAutoNum type="arabicPeriod"/>
            </a:pPr>
            <a:r>
              <a:rPr lang="en-US" sz="1800" b="1" dirty="0"/>
              <a:t>Federal Law: </a:t>
            </a:r>
            <a:r>
              <a:rPr lang="en-US" sz="1800" dirty="0"/>
              <a:t>National Archives and Records Administration “NARA Record Schedule” </a:t>
            </a:r>
            <a:r>
              <a:rPr lang="en-US" sz="1800" dirty="0">
                <a:hlinkClick r:id="rId3"/>
              </a:rPr>
              <a:t>https://www.archives.gov/files/about/records-schedule/nara-records-schedule-list.pdf</a:t>
            </a:r>
            <a:r>
              <a:rPr lang="en-US" sz="1800" dirty="0"/>
              <a:t> is 328 pages long! Retention varies by type of record.</a:t>
            </a:r>
          </a:p>
          <a:p>
            <a:pPr marL="342900" indent="-342900">
              <a:buFont typeface="+mj-lt"/>
              <a:buAutoNum type="arabicPeriod"/>
            </a:pPr>
            <a:r>
              <a:rPr lang="en-US" sz="1800" b="1" dirty="0"/>
              <a:t>City Law: </a:t>
            </a:r>
            <a:r>
              <a:rPr lang="en-US" sz="1800" dirty="0"/>
              <a:t>DC “Data and Records Retention Policy” </a:t>
            </a:r>
            <a:r>
              <a:rPr lang="en-US" sz="1800" dirty="0">
                <a:hlinkClick r:id="rId4"/>
              </a:rPr>
              <a:t>https://octo.dc.gov/publication/data-and-records-retention-policy</a:t>
            </a:r>
            <a:r>
              <a:rPr lang="en-US" sz="1800" dirty="0"/>
              <a:t> : “...agenc[ies] must create a Records Retention Schedule (“Schedule”) which has been approved by the District’s Office of Public Records…”</a:t>
            </a:r>
          </a:p>
          <a:p>
            <a:pPr marL="342900" indent="-342900">
              <a:buFont typeface="+mj-lt"/>
              <a:buAutoNum type="arabicPeriod"/>
            </a:pPr>
            <a:r>
              <a:rPr lang="en-US" sz="1800" b="1" dirty="0"/>
              <a:t>Funder Agreements: </a:t>
            </a:r>
            <a:r>
              <a:rPr lang="en-US" sz="1800" dirty="0"/>
              <a:t>National Institutes of Health (NIH) “Data Management &amp; Sharing Plan” </a:t>
            </a:r>
            <a:r>
              <a:rPr lang="en-US" sz="1800" dirty="0">
                <a:hlinkClick r:id="rId5"/>
              </a:rPr>
              <a:t>https://sharing.nih.gov/data-management-and-sharing-policy/planning-and-budgeting-DMS/writing-a-data-management-and-sharing-plan#after</a:t>
            </a:r>
            <a:r>
              <a:rPr lang="en-US" sz="1800" dirty="0"/>
              <a:t> : “… make … data available for </a:t>
            </a:r>
            <a:r>
              <a:rPr lang="en-US" sz="1800" b="1" dirty="0"/>
              <a:t>as long as … useful </a:t>
            </a:r>
            <a:r>
              <a:rPr lang="en-US" sz="1800" dirty="0"/>
              <a:t>for the larger research community….”</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10</a:t>
            </a:fld>
            <a:endParaRPr lang="en-US" dirty="0"/>
          </a:p>
        </p:txBody>
      </p:sp>
    </p:spTree>
    <p:extLst>
      <p:ext uri="{BB962C8B-B14F-4D97-AF65-F5344CB8AC3E}">
        <p14:creationId xmlns:p14="http://schemas.microsoft.com/office/powerpoint/2010/main" val="83457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  Organizational and/or Repository Resources </a:t>
            </a:r>
          </a:p>
        </p:txBody>
      </p:sp>
      <p:sp>
        <p:nvSpPr>
          <p:cNvPr id="9" name="Text Placeholder 8"/>
          <p:cNvSpPr>
            <a:spLocks noGrp="1"/>
          </p:cNvSpPr>
          <p:nvPr>
            <p:ph type="body" sz="quarter" idx="32"/>
          </p:nvPr>
        </p:nvSpPr>
        <p:spPr>
          <a:xfrm>
            <a:off x="468086" y="868212"/>
            <a:ext cx="8229599" cy="797302"/>
          </a:xfrm>
        </p:spPr>
        <p:txBody>
          <a:bodyPr/>
          <a:lstStyle/>
          <a:p>
            <a:r>
              <a:rPr lang="en-US" sz="2400" dirty="0"/>
              <a:t>Data retention can depend your </a:t>
            </a:r>
            <a:r>
              <a:rPr lang="en-US" sz="2400" b="1" dirty="0"/>
              <a:t>organization’s resources and infrastructure</a:t>
            </a:r>
            <a:r>
              <a:rPr lang="en-US" sz="2400" dirty="0"/>
              <a:t>. Or that of the </a:t>
            </a:r>
            <a:r>
              <a:rPr lang="en-US" sz="2400" b="1" dirty="0"/>
              <a:t>repository</a:t>
            </a:r>
            <a:r>
              <a:rPr lang="en-US" sz="2400" dirty="0"/>
              <a:t> where you keep data.</a:t>
            </a:r>
            <a:endParaRPr lang="en-US" sz="1800" dirty="0"/>
          </a:p>
          <a:p>
            <a:endParaRPr lang="en-US" sz="1800" dirty="0"/>
          </a:p>
        </p:txBody>
      </p:sp>
      <p:sp>
        <p:nvSpPr>
          <p:cNvPr id="5" name="Text Placeholder 8">
            <a:extLst>
              <a:ext uri="{FF2B5EF4-FFF2-40B4-BE49-F238E27FC236}">
                <a16:creationId xmlns:a16="http://schemas.microsoft.com/office/drawing/2014/main" id="{B93A9274-2B0B-41F5-BC93-FD5029632849}"/>
              </a:ext>
            </a:extLst>
          </p:cNvPr>
          <p:cNvSpPr txBox="1">
            <a:spLocks/>
          </p:cNvSpPr>
          <p:nvPr/>
        </p:nvSpPr>
        <p:spPr>
          <a:xfrm>
            <a:off x="457196" y="1880574"/>
            <a:ext cx="4489557" cy="2046849"/>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spcBef>
                <a:spcPts val="600"/>
              </a:spcBef>
            </a:pPr>
            <a:r>
              <a:rPr lang="en-US" sz="1800" b="1" dirty="0">
                <a:latin typeface="Times New Roman" panose="02020603050405020304" pitchFamily="18" charset="0"/>
                <a:cs typeface="Times New Roman" panose="02020603050405020304" pitchFamily="18" charset="0"/>
              </a:rPr>
              <a:t>Does your organization or repository have</a:t>
            </a:r>
            <a:r>
              <a:rPr lang="en-US" sz="1800" b="1" dirty="0"/>
              <a:t>: </a:t>
            </a:r>
          </a:p>
          <a:p>
            <a:pPr marL="182880" indent="-182880">
              <a:lnSpc>
                <a:spcPct val="100000"/>
              </a:lnSpc>
              <a:spcBef>
                <a:spcPts val="600"/>
              </a:spcBef>
              <a:buFont typeface="+mj-lt"/>
              <a:buAutoNum type="arabicPeriod"/>
            </a:pPr>
            <a:r>
              <a:rPr lang="en-US" sz="1800" b="1" dirty="0"/>
              <a:t>Secure funding to retain and preserve data?</a:t>
            </a:r>
          </a:p>
          <a:p>
            <a:pPr marL="182880" indent="-182880">
              <a:lnSpc>
                <a:spcPct val="100000"/>
              </a:lnSpc>
              <a:spcBef>
                <a:spcPts val="600"/>
              </a:spcBef>
              <a:buFont typeface="+mj-lt"/>
              <a:buAutoNum type="arabicPeriod"/>
            </a:pPr>
            <a:r>
              <a:rPr lang="en-US" sz="1800" dirty="0"/>
              <a:t>Data curation staff to backup and migrate data?</a:t>
            </a:r>
          </a:p>
          <a:p>
            <a:pPr marL="182880" indent="-182880">
              <a:lnSpc>
                <a:spcPct val="100000"/>
              </a:lnSpc>
              <a:spcBef>
                <a:spcPts val="600"/>
              </a:spcBef>
              <a:buFont typeface="+mj-lt"/>
              <a:buAutoNum type="arabicPeriod"/>
            </a:pPr>
            <a:r>
              <a:rPr lang="en-US" sz="1800" dirty="0"/>
              <a:t>Robust Organizational Data Governance?</a:t>
            </a:r>
          </a:p>
          <a:p>
            <a:pPr marL="182880" indent="-182880">
              <a:lnSpc>
                <a:spcPct val="100000"/>
              </a:lnSpc>
              <a:spcBef>
                <a:spcPts val="600"/>
              </a:spcBef>
              <a:buFont typeface="+mj-lt"/>
              <a:buAutoNum type="arabicPeriod"/>
            </a:pPr>
            <a:r>
              <a:rPr lang="en-US" sz="1800" b="1" dirty="0"/>
              <a:t> A good Backup Strategy?</a:t>
            </a:r>
          </a:p>
        </p:txBody>
      </p:sp>
      <p:sp>
        <p:nvSpPr>
          <p:cNvPr id="7" name="Text Placeholder 8">
            <a:extLst>
              <a:ext uri="{FF2B5EF4-FFF2-40B4-BE49-F238E27FC236}">
                <a16:creationId xmlns:a16="http://schemas.microsoft.com/office/drawing/2014/main" id="{BA69816E-345E-458E-A8D5-19FC61F72AFD}"/>
              </a:ext>
            </a:extLst>
          </p:cNvPr>
          <p:cNvSpPr txBox="1">
            <a:spLocks/>
          </p:cNvSpPr>
          <p:nvPr/>
        </p:nvSpPr>
        <p:spPr>
          <a:xfrm>
            <a:off x="5309726" y="1978546"/>
            <a:ext cx="3309254" cy="1787909"/>
          </a:xfrm>
          <a:prstGeom prst="rect">
            <a:avLst/>
          </a:prstGeom>
          <a:ln>
            <a:solidFill>
              <a:schemeClr val="accent1"/>
            </a:solidFill>
          </a:ln>
        </p:spPr>
        <p:txBody>
          <a:bodyPr vert="horz" lIns="9144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spcBef>
                <a:spcPts val="600"/>
              </a:spcBef>
            </a:pPr>
            <a:r>
              <a:rPr lang="en-US" sz="1800" b="1" dirty="0"/>
              <a:t>Backup Best Practice:</a:t>
            </a:r>
          </a:p>
          <a:p>
            <a:pPr algn="ctr">
              <a:lnSpc>
                <a:spcPct val="100000"/>
              </a:lnSpc>
              <a:spcBef>
                <a:spcPts val="600"/>
              </a:spcBef>
            </a:pPr>
            <a:r>
              <a:rPr lang="en-US" sz="1800" b="1" dirty="0"/>
              <a:t>3-2-1 Backup Strategy</a:t>
            </a:r>
          </a:p>
          <a:p>
            <a:pPr>
              <a:lnSpc>
                <a:spcPct val="100000"/>
              </a:lnSpc>
              <a:spcBef>
                <a:spcPts val="600"/>
              </a:spcBef>
            </a:pPr>
            <a:r>
              <a:rPr lang="en-US" sz="1800" dirty="0"/>
              <a:t>3 Copies of the Data</a:t>
            </a:r>
          </a:p>
          <a:p>
            <a:pPr>
              <a:lnSpc>
                <a:spcPct val="100000"/>
              </a:lnSpc>
              <a:spcBef>
                <a:spcPts val="600"/>
              </a:spcBef>
            </a:pPr>
            <a:r>
              <a:rPr lang="en-US" sz="1800" dirty="0"/>
              <a:t>2 Different Geographical Regions</a:t>
            </a:r>
          </a:p>
          <a:p>
            <a:pPr>
              <a:lnSpc>
                <a:spcPct val="100000"/>
              </a:lnSpc>
              <a:spcBef>
                <a:spcPts val="600"/>
              </a:spcBef>
            </a:pPr>
            <a:r>
              <a:rPr lang="en-US" sz="1800" dirty="0"/>
              <a:t>1 Other Type Storage Media</a:t>
            </a:r>
          </a:p>
        </p:txBody>
      </p:sp>
      <p:sp>
        <p:nvSpPr>
          <p:cNvPr id="8" name="Text Placeholder 8">
            <a:extLst>
              <a:ext uri="{FF2B5EF4-FFF2-40B4-BE49-F238E27FC236}">
                <a16:creationId xmlns:a16="http://schemas.microsoft.com/office/drawing/2014/main" id="{AB4FB683-EC72-4935-AEF8-2B537914819C}"/>
              </a:ext>
            </a:extLst>
          </p:cNvPr>
          <p:cNvSpPr txBox="1">
            <a:spLocks/>
          </p:cNvSpPr>
          <p:nvPr/>
        </p:nvSpPr>
        <p:spPr>
          <a:xfrm>
            <a:off x="457200" y="4158343"/>
            <a:ext cx="8229600" cy="674907"/>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r>
              <a:rPr lang="en-US" sz="1400" b="1" dirty="0"/>
              <a:t>Desirable Characteristics of Data Repositories for Federally Funded Research. </a:t>
            </a:r>
            <a:r>
              <a:rPr lang="en-US" sz="1400" dirty="0"/>
              <a:t>National Science and Technology Council (NSTC) Subcommittee on Open Science (SOS), 2022. </a:t>
            </a:r>
            <a:r>
              <a:rPr lang="en-US" sz="1400" dirty="0">
                <a:hlinkClick r:id="rId3"/>
              </a:rPr>
              <a:t>https://rosap.ntl.bts.gov/view/dot/62310</a:t>
            </a:r>
            <a:r>
              <a:rPr lang="en-US" sz="1400" dirty="0"/>
              <a:t> </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11</a:t>
            </a:fld>
            <a:endParaRPr lang="en-US" dirty="0"/>
          </a:p>
        </p:txBody>
      </p:sp>
    </p:spTree>
    <p:extLst>
      <p:ext uri="{BB962C8B-B14F-4D97-AF65-F5344CB8AC3E}">
        <p14:creationId xmlns:p14="http://schemas.microsoft.com/office/powerpoint/2010/main" val="3212489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3. Characteristics of Data Collection</a:t>
            </a:r>
          </a:p>
        </p:txBody>
      </p:sp>
      <p:sp>
        <p:nvSpPr>
          <p:cNvPr id="9" name="Text Placeholder 8"/>
          <p:cNvSpPr>
            <a:spLocks noGrp="1"/>
          </p:cNvSpPr>
          <p:nvPr>
            <p:ph type="body" sz="quarter" idx="32"/>
          </p:nvPr>
        </p:nvSpPr>
        <p:spPr>
          <a:xfrm>
            <a:off x="468086" y="868212"/>
            <a:ext cx="8229599" cy="731988"/>
          </a:xfrm>
        </p:spPr>
        <p:txBody>
          <a:bodyPr/>
          <a:lstStyle/>
          <a:p>
            <a:r>
              <a:rPr lang="en-US" sz="2400" dirty="0"/>
              <a:t>Data retention can also depend on characteristics of the </a:t>
            </a:r>
            <a:r>
              <a:rPr lang="en-US" sz="2400" b="1" dirty="0"/>
              <a:t>data collection activity. </a:t>
            </a:r>
            <a:r>
              <a:rPr lang="en-US" sz="2400" dirty="0"/>
              <a:t>Is the data collection activity, or the data:</a:t>
            </a:r>
          </a:p>
          <a:p>
            <a:pPr marL="285750" indent="-285750">
              <a:buFont typeface="Arial" panose="020B0604020202020204" pitchFamily="34" charset="0"/>
              <a:buChar char="•"/>
            </a:pPr>
            <a:endParaRPr lang="en-US" sz="1800" dirty="0"/>
          </a:p>
          <a:p>
            <a:endParaRPr lang="en-US" sz="1800" dirty="0"/>
          </a:p>
        </p:txBody>
      </p:sp>
      <p:sp>
        <p:nvSpPr>
          <p:cNvPr id="5" name="Text Placeholder 8">
            <a:extLst>
              <a:ext uri="{FF2B5EF4-FFF2-40B4-BE49-F238E27FC236}">
                <a16:creationId xmlns:a16="http://schemas.microsoft.com/office/drawing/2014/main" id="{B93A9274-2B0B-41F5-BC93-FD5029632849}"/>
              </a:ext>
            </a:extLst>
          </p:cNvPr>
          <p:cNvSpPr txBox="1">
            <a:spLocks/>
          </p:cNvSpPr>
          <p:nvPr/>
        </p:nvSpPr>
        <p:spPr>
          <a:xfrm>
            <a:off x="468086" y="1608425"/>
            <a:ext cx="4114800" cy="1178313"/>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indent="-182880">
              <a:lnSpc>
                <a:spcPct val="100000"/>
              </a:lnSpc>
              <a:spcBef>
                <a:spcPts val="600"/>
              </a:spcBef>
              <a:buFont typeface="+mj-lt"/>
              <a:buAutoNum type="arabicPeriod"/>
            </a:pPr>
            <a:r>
              <a:rPr lang="en-US" sz="1400" dirty="0"/>
              <a:t>Subject to Laws and Policies?</a:t>
            </a:r>
          </a:p>
          <a:p>
            <a:pPr marL="182880" indent="-182880">
              <a:lnSpc>
                <a:spcPct val="100000"/>
              </a:lnSpc>
              <a:spcBef>
                <a:spcPts val="600"/>
              </a:spcBef>
              <a:buFont typeface="+mj-lt"/>
              <a:buAutoNum type="arabicPeriod"/>
            </a:pPr>
            <a:r>
              <a:rPr lang="en-US" sz="1400" dirty="0"/>
              <a:t>Used as Basis for Laws or Policies?</a:t>
            </a:r>
          </a:p>
          <a:p>
            <a:pPr marL="182880" indent="-182880">
              <a:lnSpc>
                <a:spcPct val="100000"/>
              </a:lnSpc>
              <a:spcBef>
                <a:spcPts val="600"/>
              </a:spcBef>
              <a:buFont typeface="+mj-lt"/>
              <a:buAutoNum type="arabicPeriod"/>
            </a:pPr>
            <a:r>
              <a:rPr lang="en-US" sz="1400" b="1" dirty="0"/>
              <a:t>Unique or Rare Natural or Cultural Phenomenon?</a:t>
            </a:r>
          </a:p>
          <a:p>
            <a:pPr marL="182880" indent="-182880">
              <a:lnSpc>
                <a:spcPct val="100000"/>
              </a:lnSpc>
              <a:spcBef>
                <a:spcPts val="600"/>
              </a:spcBef>
              <a:buFont typeface="+mj-lt"/>
              <a:buAutoNum type="arabicPeriod"/>
            </a:pPr>
            <a:r>
              <a:rPr lang="en-US" sz="1400" b="1" dirty="0"/>
              <a:t>Costly to Create or Re-Create?</a:t>
            </a:r>
          </a:p>
        </p:txBody>
      </p:sp>
      <p:sp>
        <p:nvSpPr>
          <p:cNvPr id="7" name="Text Placeholder 8">
            <a:extLst>
              <a:ext uri="{FF2B5EF4-FFF2-40B4-BE49-F238E27FC236}">
                <a16:creationId xmlns:a16="http://schemas.microsoft.com/office/drawing/2014/main" id="{D02F6F9F-C42A-4EA0-8596-3C33A8D550E1}"/>
              </a:ext>
            </a:extLst>
          </p:cNvPr>
          <p:cNvSpPr txBox="1">
            <a:spLocks/>
          </p:cNvSpPr>
          <p:nvPr/>
        </p:nvSpPr>
        <p:spPr>
          <a:xfrm>
            <a:off x="4582881" y="1608426"/>
            <a:ext cx="4114800" cy="113477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indent="-182880">
              <a:lnSpc>
                <a:spcPct val="100000"/>
              </a:lnSpc>
              <a:spcBef>
                <a:spcPts val="600"/>
              </a:spcBef>
              <a:buFont typeface="+mj-lt"/>
              <a:buAutoNum type="arabicPeriod" startAt="5"/>
            </a:pPr>
            <a:r>
              <a:rPr lang="en-US" sz="1400" b="1" dirty="0"/>
              <a:t>Important to Discipline, Entity, Heritage, Society, or Business Needs?</a:t>
            </a:r>
          </a:p>
          <a:p>
            <a:pPr marL="182880" indent="-182880">
              <a:lnSpc>
                <a:spcPct val="100000"/>
              </a:lnSpc>
              <a:spcBef>
                <a:spcPts val="600"/>
              </a:spcBef>
              <a:buFont typeface="+mj-lt"/>
              <a:buAutoNum type="arabicPeriod" startAt="5"/>
            </a:pPr>
            <a:r>
              <a:rPr lang="en-US" sz="1400" dirty="0"/>
              <a:t>From a long time ago? (Is the data out of date?)</a:t>
            </a:r>
          </a:p>
          <a:p>
            <a:pPr marL="182880" indent="-182880">
              <a:lnSpc>
                <a:spcPct val="100000"/>
              </a:lnSpc>
              <a:spcBef>
                <a:spcPts val="600"/>
              </a:spcBef>
              <a:buFont typeface="+mj-lt"/>
              <a:buAutoNum type="arabicPeriod" startAt="5"/>
            </a:pPr>
            <a:r>
              <a:rPr lang="en-US" sz="1400" dirty="0"/>
              <a:t>Bound by Data Use and Re-use Licenses and Agreements?</a:t>
            </a:r>
          </a:p>
        </p:txBody>
      </p:sp>
      <p:sp>
        <p:nvSpPr>
          <p:cNvPr id="8" name="Text Placeholder 8">
            <a:extLst>
              <a:ext uri="{FF2B5EF4-FFF2-40B4-BE49-F238E27FC236}">
                <a16:creationId xmlns:a16="http://schemas.microsoft.com/office/drawing/2014/main" id="{EBE3048B-7B74-4315-A5FD-9343C483ED66}"/>
              </a:ext>
            </a:extLst>
          </p:cNvPr>
          <p:cNvSpPr txBox="1">
            <a:spLocks/>
          </p:cNvSpPr>
          <p:nvPr/>
        </p:nvSpPr>
        <p:spPr>
          <a:xfrm>
            <a:off x="457200" y="2990910"/>
            <a:ext cx="6052457" cy="207095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b="1" dirty="0"/>
              <a:t>“Lost” Apollo 11 Moon Landing Video Data</a:t>
            </a:r>
          </a:p>
          <a:p>
            <a:r>
              <a:rPr lang="en-US" sz="1400" dirty="0"/>
              <a:t>In 2006, NASA, prepping for an Apollo 11 anniversary, discovered they could not locate original 1969 Apollo 11 video recordings.</a:t>
            </a:r>
          </a:p>
          <a:p>
            <a:r>
              <a:rPr lang="en-US" sz="1400" dirty="0"/>
              <a:t>After months searching, NASA “determined that they had most likely been erased and used again, which was standard practice at the time.” However, no data was actually lost, because all footage had been transferred from original tapes and backed up elsewhere. </a:t>
            </a:r>
            <a:r>
              <a:rPr lang="en-US" sz="1400" dirty="0">
                <a:hlinkClick r:id="rId3"/>
              </a:rPr>
              <a:t>https://www.nasa.gov/feature/not-unsolved-mysteries-the-lost-apollo-11-tapes</a:t>
            </a:r>
            <a:r>
              <a:rPr lang="en-US" sz="1400" dirty="0"/>
              <a:t>  </a:t>
            </a:r>
          </a:p>
          <a:p>
            <a:r>
              <a:rPr lang="en-US" sz="1400" dirty="0"/>
              <a:t>There may not have been a written data retention plan for the tapes.</a:t>
            </a:r>
          </a:p>
        </p:txBody>
      </p:sp>
      <p:sp>
        <p:nvSpPr>
          <p:cNvPr id="10" name="Text Placeholder 8">
            <a:extLst>
              <a:ext uri="{FF2B5EF4-FFF2-40B4-BE49-F238E27FC236}">
                <a16:creationId xmlns:a16="http://schemas.microsoft.com/office/drawing/2014/main" id="{363499D3-4806-492E-9602-3041CF3F6B25}"/>
              </a:ext>
            </a:extLst>
          </p:cNvPr>
          <p:cNvSpPr txBox="1">
            <a:spLocks/>
          </p:cNvSpPr>
          <p:nvPr/>
        </p:nvSpPr>
        <p:spPr>
          <a:xfrm>
            <a:off x="6640286" y="3175974"/>
            <a:ext cx="2057400" cy="1689948"/>
          </a:xfrm>
          <a:prstGeom prst="rect">
            <a:avLst/>
          </a:prstGeom>
          <a:ln w="25400">
            <a:solidFill>
              <a:schemeClr val="accent1"/>
            </a:solidFill>
          </a:ln>
        </p:spPr>
        <p:txBody>
          <a:bodyPr vert="horz" lIns="91440" tIns="0" rIns="0" bIns="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b="1" dirty="0"/>
              <a:t>Data Collection Characteristics</a:t>
            </a:r>
          </a:p>
          <a:p>
            <a:pPr marL="91440" indent="-91440">
              <a:lnSpc>
                <a:spcPct val="100000"/>
              </a:lnSpc>
              <a:spcBef>
                <a:spcPts val="600"/>
              </a:spcBef>
              <a:buFont typeface="Arial" panose="020B0604020202020204" pitchFamily="34" charset="0"/>
              <a:buChar char="•"/>
            </a:pPr>
            <a:r>
              <a:rPr lang="en-US" sz="1400" dirty="0"/>
              <a:t>Uniqueness or Rarity</a:t>
            </a:r>
          </a:p>
          <a:p>
            <a:pPr marL="91440" indent="-91440">
              <a:lnSpc>
                <a:spcPct val="100000"/>
              </a:lnSpc>
              <a:spcBef>
                <a:spcPts val="600"/>
              </a:spcBef>
              <a:buFont typeface="Arial" panose="020B0604020202020204" pitchFamily="34" charset="0"/>
              <a:buChar char="•"/>
            </a:pPr>
            <a:r>
              <a:rPr lang="en-US" sz="1400" dirty="0"/>
              <a:t>Costly to Create</a:t>
            </a:r>
          </a:p>
          <a:p>
            <a:pPr marL="91440" indent="-91440">
              <a:lnSpc>
                <a:spcPct val="100000"/>
              </a:lnSpc>
              <a:spcBef>
                <a:spcPts val="600"/>
              </a:spcBef>
              <a:buFont typeface="Arial" panose="020B0604020202020204" pitchFamily="34" charset="0"/>
              <a:buChar char="•"/>
            </a:pPr>
            <a:r>
              <a:rPr lang="en-US" sz="1400" dirty="0"/>
              <a:t>Important to Discipline and Society</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12</a:t>
            </a:fld>
            <a:endParaRPr lang="en-US" dirty="0"/>
          </a:p>
        </p:txBody>
      </p:sp>
    </p:spTree>
    <p:extLst>
      <p:ext uri="{BB962C8B-B14F-4D97-AF65-F5344CB8AC3E}">
        <p14:creationId xmlns:p14="http://schemas.microsoft.com/office/powerpoint/2010/main" val="345186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 Potential Data Uses and Reuses</a:t>
            </a:r>
          </a:p>
        </p:txBody>
      </p:sp>
      <p:sp>
        <p:nvSpPr>
          <p:cNvPr id="9" name="Text Placeholder 8"/>
          <p:cNvSpPr>
            <a:spLocks noGrp="1"/>
          </p:cNvSpPr>
          <p:nvPr>
            <p:ph type="body" sz="quarter" idx="32"/>
          </p:nvPr>
        </p:nvSpPr>
        <p:spPr>
          <a:xfrm>
            <a:off x="468086" y="868212"/>
            <a:ext cx="8229599" cy="459845"/>
          </a:xfrm>
        </p:spPr>
        <p:txBody>
          <a:bodyPr/>
          <a:lstStyle/>
          <a:p>
            <a:r>
              <a:rPr lang="en-US" sz="2400" dirty="0"/>
              <a:t>Data retention can depend on </a:t>
            </a:r>
            <a:r>
              <a:rPr lang="en-US" sz="2400" b="1" dirty="0"/>
              <a:t>potential data uses and reuses</a:t>
            </a:r>
            <a:r>
              <a:rPr lang="en-US" sz="2400" dirty="0"/>
              <a:t>.</a:t>
            </a:r>
            <a:endParaRPr lang="en-US" sz="1800" dirty="0"/>
          </a:p>
        </p:txBody>
      </p:sp>
      <p:sp>
        <p:nvSpPr>
          <p:cNvPr id="5" name="Text Placeholder 8">
            <a:extLst>
              <a:ext uri="{FF2B5EF4-FFF2-40B4-BE49-F238E27FC236}">
                <a16:creationId xmlns:a16="http://schemas.microsoft.com/office/drawing/2014/main" id="{B93A9274-2B0B-41F5-BC93-FD5029632849}"/>
              </a:ext>
            </a:extLst>
          </p:cNvPr>
          <p:cNvSpPr txBox="1">
            <a:spLocks/>
          </p:cNvSpPr>
          <p:nvPr/>
        </p:nvSpPr>
        <p:spPr>
          <a:xfrm>
            <a:off x="468082" y="1292748"/>
            <a:ext cx="8218718" cy="2615223"/>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spcBef>
                <a:spcPts val="600"/>
              </a:spcBef>
            </a:pPr>
            <a:r>
              <a:rPr lang="en-US" sz="1800" b="1" dirty="0"/>
              <a:t>Considerations:</a:t>
            </a:r>
          </a:p>
          <a:p>
            <a:pPr marL="342900" indent="-342900">
              <a:lnSpc>
                <a:spcPct val="100000"/>
              </a:lnSpc>
              <a:spcBef>
                <a:spcPts val="600"/>
              </a:spcBef>
              <a:buFont typeface="+mj-lt"/>
              <a:buAutoNum type="arabicPeriod"/>
            </a:pPr>
            <a:r>
              <a:rPr lang="en-US" sz="1800" dirty="0"/>
              <a:t>Data collected for 1 purpose may be useful in other settings.</a:t>
            </a:r>
          </a:p>
          <a:p>
            <a:pPr marL="342900" indent="-342900">
              <a:lnSpc>
                <a:spcPct val="100000"/>
              </a:lnSpc>
              <a:spcBef>
                <a:spcPts val="600"/>
              </a:spcBef>
              <a:buFont typeface="+mj-lt"/>
              <a:buAutoNum type="arabicPeriod"/>
            </a:pPr>
            <a:r>
              <a:rPr lang="en-US" sz="1800" b="1" dirty="0"/>
              <a:t>Data can be combined with other datasets to reveal new knowledge</a:t>
            </a:r>
            <a:r>
              <a:rPr lang="en-US" sz="1800" dirty="0"/>
              <a:t>.</a:t>
            </a:r>
          </a:p>
          <a:p>
            <a:pPr marL="342900" indent="-342900">
              <a:lnSpc>
                <a:spcPct val="100000"/>
              </a:lnSpc>
              <a:spcBef>
                <a:spcPts val="600"/>
              </a:spcBef>
              <a:buFont typeface="+mj-lt"/>
              <a:buAutoNum type="arabicPeriod"/>
            </a:pPr>
            <a:r>
              <a:rPr lang="en-US" sz="1800" dirty="0"/>
              <a:t>Transportation data may hold information related to economics, climate, health, population groups, etc. </a:t>
            </a:r>
          </a:p>
          <a:p>
            <a:pPr marL="342900" indent="-342900">
              <a:lnSpc>
                <a:spcPct val="100000"/>
              </a:lnSpc>
              <a:spcBef>
                <a:spcPts val="600"/>
              </a:spcBef>
              <a:buFont typeface="+mj-lt"/>
              <a:buAutoNum type="arabicPeriod"/>
            </a:pPr>
            <a:r>
              <a:rPr lang="en-US" sz="1800" dirty="0"/>
              <a:t>Data may be re-used in innovative ways or to create new tools and applications.</a:t>
            </a:r>
          </a:p>
          <a:p>
            <a:pPr marL="342900" indent="-342900">
              <a:lnSpc>
                <a:spcPct val="100000"/>
              </a:lnSpc>
              <a:spcBef>
                <a:spcPts val="600"/>
              </a:spcBef>
              <a:buFont typeface="+mj-lt"/>
              <a:buAutoNum type="arabicPeriod"/>
            </a:pPr>
            <a:r>
              <a:rPr lang="en-US" sz="1800" b="1" dirty="0"/>
              <a:t>You may not be best person to determine reuse. It may take fresh eyes to see other uses.</a:t>
            </a:r>
          </a:p>
        </p:txBody>
      </p:sp>
      <p:sp>
        <p:nvSpPr>
          <p:cNvPr id="7" name="Text Placeholder 8">
            <a:extLst>
              <a:ext uri="{FF2B5EF4-FFF2-40B4-BE49-F238E27FC236}">
                <a16:creationId xmlns:a16="http://schemas.microsoft.com/office/drawing/2014/main" id="{944FE2CC-6648-40EC-BA6B-6E969C860D44}"/>
              </a:ext>
            </a:extLst>
          </p:cNvPr>
          <p:cNvSpPr txBox="1">
            <a:spLocks/>
          </p:cNvSpPr>
          <p:nvPr/>
        </p:nvSpPr>
        <p:spPr>
          <a:xfrm>
            <a:off x="457200" y="3927082"/>
            <a:ext cx="8229600" cy="927939"/>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spcBef>
                <a:spcPts val="600"/>
              </a:spcBef>
            </a:pPr>
            <a:r>
              <a:rPr lang="en-US" sz="1400" b="1" dirty="0"/>
              <a:t>Transportation Research Data Re-Use Example:</a:t>
            </a:r>
            <a:endParaRPr lang="en-US" sz="1400" dirty="0"/>
          </a:p>
          <a:p>
            <a:pPr>
              <a:lnSpc>
                <a:spcPct val="100000"/>
              </a:lnSpc>
              <a:spcBef>
                <a:spcPts val="600"/>
              </a:spcBef>
            </a:pPr>
            <a:r>
              <a:rPr lang="en-US" sz="1200" dirty="0"/>
              <a:t>Tewari, Sanjay. </a:t>
            </a:r>
            <a:r>
              <a:rPr lang="en-US" sz="1200" b="1" dirty="0"/>
              <a:t>Combined Effect of Sea-Level Rise and Coastal Land Subsidence – Identification of Critical Transportation Infrastructure At-Risk in Coastal SPTC Region: Part I - Louisiana.</a:t>
            </a:r>
            <a:r>
              <a:rPr lang="en-US" sz="1200" dirty="0"/>
              <a:t> Louisiana Tech University, Ruston; Southern Plains Transportation Center; Office of the Assistant Secretary for Research and Technology, 2019. </a:t>
            </a:r>
            <a:r>
              <a:rPr lang="en-US" sz="1200" dirty="0">
                <a:hlinkClick r:id="rId3"/>
              </a:rPr>
              <a:t>https://rosap.ntl.bts.gov/view/dot/62266</a:t>
            </a:r>
            <a:endParaRPr lang="en-US" sz="1200" dirty="0"/>
          </a:p>
          <a:p>
            <a:pPr>
              <a:lnSpc>
                <a:spcPct val="100000"/>
              </a:lnSpc>
              <a:spcBef>
                <a:spcPts val="600"/>
              </a:spcBef>
            </a:pPr>
            <a:endParaRPr lang="en-US" sz="1800"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13</a:t>
            </a:fld>
            <a:endParaRPr lang="en-US" dirty="0"/>
          </a:p>
        </p:txBody>
      </p:sp>
    </p:spTree>
    <p:extLst>
      <p:ext uri="{BB962C8B-B14F-4D97-AF65-F5344CB8AC3E}">
        <p14:creationId xmlns:p14="http://schemas.microsoft.com/office/powerpoint/2010/main" val="2650596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5. Data Management and Preservation Planning</a:t>
            </a:r>
          </a:p>
        </p:txBody>
      </p:sp>
      <p:sp>
        <p:nvSpPr>
          <p:cNvPr id="9" name="Text Placeholder 8"/>
          <p:cNvSpPr>
            <a:spLocks noGrp="1"/>
          </p:cNvSpPr>
          <p:nvPr>
            <p:ph type="body" sz="quarter" idx="32"/>
          </p:nvPr>
        </p:nvSpPr>
        <p:spPr>
          <a:xfrm>
            <a:off x="468086" y="868212"/>
            <a:ext cx="8229599" cy="742874"/>
          </a:xfrm>
        </p:spPr>
        <p:txBody>
          <a:bodyPr/>
          <a:lstStyle/>
          <a:p>
            <a:r>
              <a:rPr lang="en-US" sz="2400" dirty="0"/>
              <a:t>Data retention policies impact </a:t>
            </a:r>
            <a:r>
              <a:rPr lang="en-US" sz="2400" b="1" dirty="0"/>
              <a:t>data management and data preservation planning</a:t>
            </a:r>
            <a:r>
              <a:rPr lang="en-US" sz="2400" dirty="0"/>
              <a:t>.</a:t>
            </a:r>
            <a:endParaRPr lang="en-US" sz="1800" dirty="0"/>
          </a:p>
        </p:txBody>
      </p:sp>
      <p:sp>
        <p:nvSpPr>
          <p:cNvPr id="5" name="Text Placeholder 8">
            <a:extLst>
              <a:ext uri="{FF2B5EF4-FFF2-40B4-BE49-F238E27FC236}">
                <a16:creationId xmlns:a16="http://schemas.microsoft.com/office/drawing/2014/main" id="{B93A9274-2B0B-41F5-BC93-FD5029632849}"/>
              </a:ext>
            </a:extLst>
          </p:cNvPr>
          <p:cNvSpPr txBox="1">
            <a:spLocks/>
          </p:cNvSpPr>
          <p:nvPr/>
        </p:nvSpPr>
        <p:spPr>
          <a:xfrm>
            <a:off x="468085" y="1826142"/>
            <a:ext cx="3385458" cy="2734972"/>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indent="-182880">
              <a:lnSpc>
                <a:spcPct val="100000"/>
              </a:lnSpc>
              <a:spcBef>
                <a:spcPts val="600"/>
              </a:spcBef>
              <a:buFont typeface="+mj-lt"/>
              <a:buAutoNum type="arabicPeriod"/>
            </a:pPr>
            <a:r>
              <a:rPr lang="en-US" sz="1800" dirty="0"/>
              <a:t>Organizational data retention policy and/or records retention schedules should guide retention decisions for individual datasets.</a:t>
            </a:r>
          </a:p>
          <a:p>
            <a:pPr marL="182880" indent="-182880">
              <a:lnSpc>
                <a:spcPct val="100000"/>
              </a:lnSpc>
              <a:spcBef>
                <a:spcPts val="600"/>
              </a:spcBef>
              <a:buFont typeface="+mj-lt"/>
              <a:buAutoNum type="arabicPeriod"/>
            </a:pPr>
            <a:r>
              <a:rPr lang="en-US" sz="1800" b="1" dirty="0"/>
              <a:t>Record retention period in DMP.</a:t>
            </a:r>
          </a:p>
          <a:p>
            <a:pPr marL="182880" indent="-182880">
              <a:lnSpc>
                <a:spcPct val="100000"/>
              </a:lnSpc>
              <a:spcBef>
                <a:spcPts val="600"/>
              </a:spcBef>
              <a:buFont typeface="+mj-lt"/>
              <a:buAutoNum type="arabicPeriod"/>
            </a:pPr>
            <a:r>
              <a:rPr lang="en-US" sz="1800" dirty="0"/>
              <a:t>Make sure current team and future team members know the retention period.</a:t>
            </a:r>
          </a:p>
          <a:p>
            <a:pPr marL="182880" indent="-182880">
              <a:lnSpc>
                <a:spcPct val="100000"/>
              </a:lnSpc>
              <a:spcBef>
                <a:spcPts val="600"/>
              </a:spcBef>
              <a:buFont typeface="+mj-lt"/>
              <a:buAutoNum type="arabicPeriod"/>
            </a:pPr>
            <a:endParaRPr lang="en-US" sz="1800" dirty="0"/>
          </a:p>
        </p:txBody>
      </p:sp>
      <p:sp>
        <p:nvSpPr>
          <p:cNvPr id="7" name="Text Placeholder 8">
            <a:extLst>
              <a:ext uri="{FF2B5EF4-FFF2-40B4-BE49-F238E27FC236}">
                <a16:creationId xmlns:a16="http://schemas.microsoft.com/office/drawing/2014/main" id="{E3E72628-EA95-4B2D-BEAC-E017E09F7A31}"/>
              </a:ext>
            </a:extLst>
          </p:cNvPr>
          <p:cNvSpPr txBox="1">
            <a:spLocks/>
          </p:cNvSpPr>
          <p:nvPr/>
        </p:nvSpPr>
        <p:spPr>
          <a:xfrm>
            <a:off x="4114798" y="1619309"/>
            <a:ext cx="4571997" cy="2898262"/>
          </a:xfrm>
          <a:prstGeom prst="rect">
            <a:avLst/>
          </a:prstGeom>
          <a:ln>
            <a:solidFill>
              <a:schemeClr val="accent1"/>
            </a:solidFill>
          </a:ln>
        </p:spPr>
        <p:txBody>
          <a:bodyPr vert="horz" lIns="91440" tIns="91440" rIns="91440" bIns="9144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r>
              <a:rPr lang="en-US" sz="1800" dirty="0"/>
              <a:t>U.S. Department of Transportation, Bureau of Transportation Statistics. (1997). </a:t>
            </a:r>
            <a:r>
              <a:rPr lang="en-US" sz="1800" b="1" dirty="0"/>
              <a:t>Vehicle Inventory and Use Survey (VIUS) 1997 [datasets]</a:t>
            </a:r>
            <a:r>
              <a:rPr lang="en-US" sz="1800" dirty="0"/>
              <a:t>. </a:t>
            </a:r>
            <a:r>
              <a:rPr lang="en-US" sz="1800" dirty="0">
                <a:hlinkClick r:id="rId3"/>
              </a:rPr>
              <a:t>https://doi.org/10.21949/1521118</a:t>
            </a:r>
            <a:endParaRPr lang="en-US" sz="1800" dirty="0"/>
          </a:p>
          <a:p>
            <a:pPr marL="182880">
              <a:lnSpc>
                <a:spcPct val="100000"/>
              </a:lnSpc>
              <a:spcBef>
                <a:spcPts val="600"/>
              </a:spcBef>
            </a:pPr>
            <a:r>
              <a:rPr lang="en-US" sz="1800" b="1" dirty="0"/>
              <a:t>5. Archiving and Preservation Plans:</a:t>
            </a:r>
          </a:p>
          <a:p>
            <a:pPr marL="182880">
              <a:lnSpc>
                <a:spcPct val="100000"/>
              </a:lnSpc>
              <a:spcBef>
                <a:spcPts val="600"/>
              </a:spcBef>
            </a:pPr>
            <a:r>
              <a:rPr lang="en-US" sz="1800" dirty="0"/>
              <a:t>The dataset will be archived in the National Transportation Library Repository and Open Science Access Portal (ROSA P). </a:t>
            </a:r>
          </a:p>
          <a:p>
            <a:pPr marL="182880">
              <a:lnSpc>
                <a:spcPct val="100000"/>
              </a:lnSpc>
              <a:spcBef>
                <a:spcPts val="600"/>
              </a:spcBef>
            </a:pPr>
            <a:r>
              <a:rPr lang="en-US" sz="1800" dirty="0"/>
              <a:t>The dataset will be </a:t>
            </a:r>
            <a:r>
              <a:rPr lang="en-US" sz="1800" dirty="0">
                <a:highlight>
                  <a:srgbClr val="FFFF00"/>
                </a:highlight>
              </a:rPr>
              <a:t>retained in perpetuity</a:t>
            </a:r>
            <a:r>
              <a:rPr lang="en-US" sz="1800" dirty="0"/>
              <a:t>.</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14</a:t>
            </a:fld>
            <a:endParaRPr lang="en-US" dirty="0"/>
          </a:p>
        </p:txBody>
      </p:sp>
    </p:spTree>
    <p:extLst>
      <p:ext uri="{BB962C8B-B14F-4D97-AF65-F5344CB8AC3E}">
        <p14:creationId xmlns:p14="http://schemas.microsoft.com/office/powerpoint/2010/main" val="218779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More on DMPs</a:t>
            </a:r>
          </a:p>
        </p:txBody>
      </p:sp>
      <p:sp>
        <p:nvSpPr>
          <p:cNvPr id="9" name="Text Placeholder 8"/>
          <p:cNvSpPr>
            <a:spLocks noGrp="1"/>
          </p:cNvSpPr>
          <p:nvPr>
            <p:ph type="body" sz="quarter" idx="32"/>
          </p:nvPr>
        </p:nvSpPr>
        <p:spPr>
          <a:xfrm>
            <a:off x="468086" y="868212"/>
            <a:ext cx="4365171" cy="3311902"/>
          </a:xfrm>
        </p:spPr>
        <p:txBody>
          <a:bodyPr/>
          <a:lstStyle/>
          <a:p>
            <a:pPr marL="342900" indent="-342900">
              <a:buFont typeface="+mj-lt"/>
              <a:buAutoNum type="arabicPeriod"/>
            </a:pPr>
            <a:r>
              <a:rPr lang="en-US" sz="1600" dirty="0"/>
              <a:t>A Data Management Plan or DMP describes the deliberate planning, creation, storage, access, and preservation of data produced from a given investigation.</a:t>
            </a:r>
          </a:p>
          <a:p>
            <a:pPr marL="342900" indent="-342900">
              <a:buFont typeface="+mj-lt"/>
              <a:buAutoNum type="arabicPeriod"/>
            </a:pPr>
            <a:r>
              <a:rPr lang="en-US" sz="1600" dirty="0"/>
              <a:t>​A DMP should be created during the project planning phase. A DMP is designed to help you think through all of your data externalizes and dependencies, as well as plan for access, storage, sharing, and preservation.</a:t>
            </a:r>
          </a:p>
          <a:p>
            <a:pPr marL="342900" indent="-342900">
              <a:buFont typeface="+mj-lt"/>
              <a:buAutoNum type="arabicPeriod"/>
            </a:pPr>
            <a:r>
              <a:rPr lang="en-US" sz="1600" dirty="0"/>
              <a:t>Although initially created during the planning phase, a DMP should be thought of as a living document and reviewed as frequently as necessary, and, updated to capture every project change that is made.</a:t>
            </a:r>
          </a:p>
        </p:txBody>
      </p:sp>
      <p:sp>
        <p:nvSpPr>
          <p:cNvPr id="7" name="Text Placeholder 8">
            <a:extLst>
              <a:ext uri="{FF2B5EF4-FFF2-40B4-BE49-F238E27FC236}">
                <a16:creationId xmlns:a16="http://schemas.microsoft.com/office/drawing/2014/main" id="{80A49DFB-7CDE-4114-AF9E-83C3D66565E7}"/>
              </a:ext>
            </a:extLst>
          </p:cNvPr>
          <p:cNvSpPr txBox="1">
            <a:spLocks/>
          </p:cNvSpPr>
          <p:nvPr/>
        </p:nvSpPr>
        <p:spPr>
          <a:xfrm>
            <a:off x="5312224" y="868193"/>
            <a:ext cx="3374575" cy="2756749"/>
          </a:xfrm>
          <a:prstGeom prst="rect">
            <a:avLst/>
          </a:prstGeom>
          <a:ln>
            <a:solidFill>
              <a:schemeClr val="accent1"/>
            </a:solidFill>
          </a:ln>
        </p:spPr>
        <p:txBody>
          <a:bodyPr vert="horz" lIns="91440" tIns="91440" rIns="91440" bIns="9144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spcBef>
                <a:spcPts val="600"/>
              </a:spcBef>
            </a:pPr>
            <a:r>
              <a:rPr lang="en-US" sz="1600" b="1" dirty="0"/>
              <a:t>DMPs should capture:</a:t>
            </a:r>
          </a:p>
          <a:p>
            <a:pPr marL="285750" indent="-285750">
              <a:lnSpc>
                <a:spcPct val="100000"/>
              </a:lnSpc>
              <a:spcBef>
                <a:spcPts val="600"/>
              </a:spcBef>
              <a:buFont typeface="Arial" panose="020B0604020202020204" pitchFamily="34" charset="0"/>
              <a:buChar char="•"/>
            </a:pPr>
            <a:r>
              <a:rPr lang="en-US" sz="1600" dirty="0"/>
              <a:t>Project Title &amp; Information</a:t>
            </a:r>
          </a:p>
          <a:p>
            <a:pPr marL="285750" indent="-285750">
              <a:lnSpc>
                <a:spcPct val="100000"/>
              </a:lnSpc>
              <a:spcBef>
                <a:spcPts val="600"/>
              </a:spcBef>
              <a:buFont typeface="Arial" panose="020B0604020202020204" pitchFamily="34" charset="0"/>
              <a:buChar char="•"/>
            </a:pPr>
            <a:r>
              <a:rPr lang="en-US" sz="1600" dirty="0"/>
              <a:t>Data Description</a:t>
            </a:r>
          </a:p>
          <a:p>
            <a:pPr marL="285750" indent="-285750">
              <a:lnSpc>
                <a:spcPct val="100000"/>
              </a:lnSpc>
              <a:spcBef>
                <a:spcPts val="600"/>
              </a:spcBef>
              <a:buFont typeface="Arial" panose="020B0604020202020204" pitchFamily="34" charset="0"/>
              <a:buChar char="•"/>
            </a:pPr>
            <a:r>
              <a:rPr lang="en-US" sz="1600" dirty="0"/>
              <a:t>Roles &amp; Responsibilities</a:t>
            </a:r>
          </a:p>
          <a:p>
            <a:pPr marL="285750" indent="-285750">
              <a:lnSpc>
                <a:spcPct val="100000"/>
              </a:lnSpc>
              <a:spcBef>
                <a:spcPts val="600"/>
              </a:spcBef>
              <a:buFont typeface="Arial" panose="020B0604020202020204" pitchFamily="34" charset="0"/>
              <a:buChar char="•"/>
            </a:pPr>
            <a:r>
              <a:rPr lang="en-US" sz="1600" dirty="0"/>
              <a:t>Access &amp; Sharing Policies</a:t>
            </a:r>
          </a:p>
          <a:p>
            <a:pPr marL="285750" indent="-285750">
              <a:lnSpc>
                <a:spcPct val="100000"/>
              </a:lnSpc>
              <a:spcBef>
                <a:spcPts val="600"/>
              </a:spcBef>
              <a:buFont typeface="Arial" panose="020B0604020202020204" pitchFamily="34" charset="0"/>
              <a:buChar char="•"/>
            </a:pPr>
            <a:r>
              <a:rPr lang="en-US" sz="1600" b="1" dirty="0"/>
              <a:t>Privacy</a:t>
            </a:r>
            <a:r>
              <a:rPr lang="en-US" sz="1600" dirty="0"/>
              <a:t> </a:t>
            </a:r>
            <a:r>
              <a:rPr lang="en-US" sz="1600" b="1" dirty="0"/>
              <a:t>&amp; Sensitive Data Policies</a:t>
            </a:r>
          </a:p>
          <a:p>
            <a:pPr marL="285750" indent="-285750">
              <a:lnSpc>
                <a:spcPct val="100000"/>
              </a:lnSpc>
              <a:spcBef>
                <a:spcPts val="600"/>
              </a:spcBef>
              <a:buFont typeface="Arial" panose="020B0604020202020204" pitchFamily="34" charset="0"/>
              <a:buChar char="•"/>
            </a:pPr>
            <a:r>
              <a:rPr lang="en-US" sz="1600" b="1" dirty="0"/>
              <a:t>Retention &amp; Preservation Plans</a:t>
            </a:r>
          </a:p>
          <a:p>
            <a:pPr marL="285750" indent="-285750">
              <a:lnSpc>
                <a:spcPct val="100000"/>
              </a:lnSpc>
              <a:spcBef>
                <a:spcPts val="600"/>
              </a:spcBef>
              <a:buFont typeface="Arial" panose="020B0604020202020204" pitchFamily="34" charset="0"/>
              <a:buChar char="•"/>
            </a:pPr>
            <a:r>
              <a:rPr lang="en-US" sz="1600" dirty="0"/>
              <a:t>Applicable Laws &amp; Policies</a:t>
            </a:r>
          </a:p>
        </p:txBody>
      </p:sp>
      <p:sp>
        <p:nvSpPr>
          <p:cNvPr id="8" name="Text Placeholder 8">
            <a:extLst>
              <a:ext uri="{FF2B5EF4-FFF2-40B4-BE49-F238E27FC236}">
                <a16:creationId xmlns:a16="http://schemas.microsoft.com/office/drawing/2014/main" id="{696C086A-70E7-4250-92A2-FF22C5F27CD3}"/>
              </a:ext>
            </a:extLst>
          </p:cNvPr>
          <p:cNvSpPr txBox="1">
            <a:spLocks/>
          </p:cNvSpPr>
          <p:nvPr/>
        </p:nvSpPr>
        <p:spPr>
          <a:xfrm>
            <a:off x="457200" y="4384290"/>
            <a:ext cx="4114800" cy="594360"/>
          </a:xfrm>
          <a:prstGeom prst="rect">
            <a:avLst/>
          </a:prstGeom>
          <a:ln>
            <a:solidFill>
              <a:schemeClr val="accent1"/>
            </a:solidFill>
          </a:ln>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spcBef>
                <a:spcPts val="0"/>
              </a:spcBef>
            </a:pPr>
            <a:r>
              <a:rPr lang="en-US" sz="1200" dirty="0"/>
              <a:t>National Transportation Library</a:t>
            </a:r>
          </a:p>
          <a:p>
            <a:pPr algn="ctr">
              <a:lnSpc>
                <a:spcPct val="100000"/>
              </a:lnSpc>
              <a:spcBef>
                <a:spcPts val="0"/>
              </a:spcBef>
            </a:pPr>
            <a:r>
              <a:rPr lang="en-US" sz="1200" b="1" dirty="0"/>
              <a:t>Research Data Management LibGuide </a:t>
            </a:r>
            <a:r>
              <a:rPr lang="en-US" sz="1200" dirty="0">
                <a:hlinkClick r:id="rId3"/>
              </a:rPr>
              <a:t>https://transportation.libguides.com/researchdatamanagement</a:t>
            </a:r>
            <a:endParaRPr lang="en-US" sz="1200" dirty="0"/>
          </a:p>
        </p:txBody>
      </p:sp>
      <p:sp>
        <p:nvSpPr>
          <p:cNvPr id="10" name="Text Placeholder 8">
            <a:extLst>
              <a:ext uri="{FF2B5EF4-FFF2-40B4-BE49-F238E27FC236}">
                <a16:creationId xmlns:a16="http://schemas.microsoft.com/office/drawing/2014/main" id="{AFDE0886-3970-4C71-AC6C-30AE8C6B94FC}"/>
              </a:ext>
            </a:extLst>
          </p:cNvPr>
          <p:cNvSpPr txBox="1">
            <a:spLocks/>
          </p:cNvSpPr>
          <p:nvPr/>
        </p:nvSpPr>
        <p:spPr>
          <a:xfrm>
            <a:off x="4572000" y="4384290"/>
            <a:ext cx="4114800" cy="590484"/>
          </a:xfrm>
          <a:prstGeom prst="rect">
            <a:avLst/>
          </a:prstGeom>
          <a:ln>
            <a:solidFill>
              <a:schemeClr val="accent1"/>
            </a:solidFill>
          </a:ln>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spcBef>
                <a:spcPts val="0"/>
              </a:spcBef>
            </a:pPr>
            <a:r>
              <a:rPr lang="en-US" sz="1200" dirty="0"/>
              <a:t>United States. Department of Transportation</a:t>
            </a:r>
          </a:p>
          <a:p>
            <a:pPr algn="ctr">
              <a:lnSpc>
                <a:spcPct val="100000"/>
              </a:lnSpc>
              <a:spcBef>
                <a:spcPts val="0"/>
              </a:spcBef>
            </a:pPr>
            <a:r>
              <a:rPr lang="en-US" sz="1200" b="1" dirty="0"/>
              <a:t>Creating Data Management Plans (DMPs)</a:t>
            </a:r>
            <a:r>
              <a:rPr lang="en-US" sz="1200" dirty="0"/>
              <a:t> </a:t>
            </a:r>
            <a:r>
              <a:rPr lang="en-US" sz="1200" dirty="0">
                <a:hlinkClick r:id="rId4"/>
              </a:rPr>
              <a:t>https://doi.org/10.21949/1520562</a:t>
            </a:r>
            <a:endParaRPr lang="en-US" sz="1200"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15</a:t>
            </a:fld>
            <a:endParaRPr lang="en-US" dirty="0"/>
          </a:p>
        </p:txBody>
      </p:sp>
    </p:spTree>
    <p:extLst>
      <p:ext uri="{BB962C8B-B14F-4D97-AF65-F5344CB8AC3E}">
        <p14:creationId xmlns:p14="http://schemas.microsoft.com/office/powerpoint/2010/main" val="340993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can we make Data Retention easier?</a:t>
            </a:r>
          </a:p>
        </p:txBody>
      </p:sp>
      <p:sp>
        <p:nvSpPr>
          <p:cNvPr id="9" name="Text Placeholder 8"/>
          <p:cNvSpPr>
            <a:spLocks noGrp="1"/>
          </p:cNvSpPr>
          <p:nvPr>
            <p:ph type="body" sz="quarter" idx="32"/>
          </p:nvPr>
        </p:nvSpPr>
        <p:spPr>
          <a:xfrm>
            <a:off x="468086" y="868212"/>
            <a:ext cx="8229599" cy="427188"/>
          </a:xfrm>
        </p:spPr>
        <p:txBody>
          <a:bodyPr/>
          <a:lstStyle/>
          <a:p>
            <a:r>
              <a:rPr lang="en-US" sz="2400" dirty="0"/>
              <a:t>Plan for Data Retention throughout the Data Lifecycle.</a:t>
            </a:r>
          </a:p>
          <a:p>
            <a:endParaRPr lang="en-US" sz="1800" dirty="0"/>
          </a:p>
        </p:txBody>
      </p:sp>
      <p:sp>
        <p:nvSpPr>
          <p:cNvPr id="8" name="Rectangle 7">
            <a:extLst>
              <a:ext uri="{FF2B5EF4-FFF2-40B4-BE49-F238E27FC236}">
                <a16:creationId xmlns:a16="http://schemas.microsoft.com/office/drawing/2014/main" id="{62CF45B9-6027-4CD4-AE07-5481C3299179}"/>
              </a:ext>
              <a:ext uri="{C183D7F6-B498-43B3-948B-1728B52AA6E4}">
                <adec:decorative xmlns:adec="http://schemas.microsoft.com/office/drawing/2017/decorative" val="1"/>
              </a:ext>
            </a:extLst>
          </p:cNvPr>
          <p:cNvSpPr/>
          <p:nvPr/>
        </p:nvSpPr>
        <p:spPr>
          <a:xfrm>
            <a:off x="1415148" y="1338942"/>
            <a:ext cx="1371600" cy="685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A3532E3-262A-4CC2-A442-3235AEC395A4}"/>
              </a:ext>
              <a:ext uri="{C183D7F6-B498-43B3-948B-1728B52AA6E4}">
                <adec:decorative xmlns:adec="http://schemas.microsoft.com/office/drawing/2017/decorative" val="1"/>
              </a:ext>
            </a:extLst>
          </p:cNvPr>
          <p:cNvSpPr/>
          <p:nvPr/>
        </p:nvSpPr>
        <p:spPr>
          <a:xfrm>
            <a:off x="2340433" y="2253345"/>
            <a:ext cx="1371600" cy="68580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57A5643-1BBD-4395-BF6B-AF991E9652BF}"/>
              </a:ext>
              <a:ext uri="{C183D7F6-B498-43B3-948B-1728B52AA6E4}">
                <adec:decorative xmlns:adec="http://schemas.microsoft.com/office/drawing/2017/decorative" val="1"/>
              </a:ext>
            </a:extLst>
          </p:cNvPr>
          <p:cNvSpPr/>
          <p:nvPr/>
        </p:nvSpPr>
        <p:spPr>
          <a:xfrm>
            <a:off x="2351318" y="3320152"/>
            <a:ext cx="1371600" cy="68580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0CF4BDA-315E-4133-8AAE-DB7827B35ABA}"/>
              </a:ext>
              <a:ext uri="{C183D7F6-B498-43B3-948B-1728B52AA6E4}">
                <adec:decorative xmlns:adec="http://schemas.microsoft.com/office/drawing/2017/decorative" val="1"/>
              </a:ext>
            </a:extLst>
          </p:cNvPr>
          <p:cNvSpPr/>
          <p:nvPr/>
        </p:nvSpPr>
        <p:spPr>
          <a:xfrm>
            <a:off x="1404262" y="4245432"/>
            <a:ext cx="1371600" cy="685801"/>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7E13840-AB6A-4D2E-867A-63A03160D4DD}"/>
              </a:ext>
              <a:ext uri="{C183D7F6-B498-43B3-948B-1728B52AA6E4}">
                <adec:decorative xmlns:adec="http://schemas.microsoft.com/office/drawing/2017/decorative" val="1"/>
              </a:ext>
            </a:extLst>
          </p:cNvPr>
          <p:cNvSpPr/>
          <p:nvPr/>
        </p:nvSpPr>
        <p:spPr>
          <a:xfrm>
            <a:off x="446318" y="3309269"/>
            <a:ext cx="1371600" cy="685801"/>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69043F8-F096-4F03-9ED6-11DCCD37CC82}"/>
              </a:ext>
              <a:ext uri="{C183D7F6-B498-43B3-948B-1728B52AA6E4}">
                <adec:decorative xmlns:adec="http://schemas.microsoft.com/office/drawing/2017/decorative" val="1"/>
              </a:ext>
            </a:extLst>
          </p:cNvPr>
          <p:cNvSpPr/>
          <p:nvPr/>
        </p:nvSpPr>
        <p:spPr>
          <a:xfrm>
            <a:off x="435433" y="2242462"/>
            <a:ext cx="1371600" cy="685800"/>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a:extLst>
              <a:ext uri="{FF2B5EF4-FFF2-40B4-BE49-F238E27FC236}">
                <a16:creationId xmlns:a16="http://schemas.microsoft.com/office/drawing/2014/main" id="{6C585731-5E86-453B-A2E8-5AF3418FE490}"/>
              </a:ext>
            </a:extLst>
          </p:cNvPr>
          <p:cNvSpPr txBox="1">
            <a:spLocks/>
          </p:cNvSpPr>
          <p:nvPr/>
        </p:nvSpPr>
        <p:spPr>
          <a:xfrm>
            <a:off x="1415145" y="1328053"/>
            <a:ext cx="1360714" cy="707570"/>
          </a:xfrm>
          <a:prstGeom prst="rect">
            <a:avLst/>
          </a:prstGeom>
        </p:spPr>
        <p:txBody>
          <a:bodyPr vert="horz" lIns="0" tIns="0" rIns="0" bIns="0" rtlCol="0" anchor="ctr" anchorCtr="1">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Planning</a:t>
            </a:r>
          </a:p>
        </p:txBody>
      </p:sp>
      <p:sp>
        <p:nvSpPr>
          <p:cNvPr id="16" name="Text Placeholder 8">
            <a:extLst>
              <a:ext uri="{FF2B5EF4-FFF2-40B4-BE49-F238E27FC236}">
                <a16:creationId xmlns:a16="http://schemas.microsoft.com/office/drawing/2014/main" id="{821FE9E8-E432-49E7-9978-636E235C1C8D}"/>
              </a:ext>
            </a:extLst>
          </p:cNvPr>
          <p:cNvSpPr txBox="1">
            <a:spLocks/>
          </p:cNvSpPr>
          <p:nvPr/>
        </p:nvSpPr>
        <p:spPr>
          <a:xfrm>
            <a:off x="2351317" y="2253341"/>
            <a:ext cx="1360714" cy="707570"/>
          </a:xfrm>
          <a:prstGeom prst="rect">
            <a:avLst/>
          </a:prstGeom>
        </p:spPr>
        <p:txBody>
          <a:bodyPr vert="horz" lIns="0" tIns="0" rIns="0" bIns="0" rtlCol="0" anchor="ctr" anchorCtr="1">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Acquisition</a:t>
            </a:r>
          </a:p>
        </p:txBody>
      </p:sp>
      <p:sp>
        <p:nvSpPr>
          <p:cNvPr id="17" name="Text Placeholder 8">
            <a:extLst>
              <a:ext uri="{FF2B5EF4-FFF2-40B4-BE49-F238E27FC236}">
                <a16:creationId xmlns:a16="http://schemas.microsoft.com/office/drawing/2014/main" id="{0E71D59C-30DE-4ED8-9FBC-5A2C4285A162}"/>
              </a:ext>
            </a:extLst>
          </p:cNvPr>
          <p:cNvSpPr txBox="1">
            <a:spLocks/>
          </p:cNvSpPr>
          <p:nvPr/>
        </p:nvSpPr>
        <p:spPr>
          <a:xfrm>
            <a:off x="2351315" y="3298375"/>
            <a:ext cx="1360714" cy="707570"/>
          </a:xfrm>
          <a:prstGeom prst="rect">
            <a:avLst/>
          </a:prstGeom>
        </p:spPr>
        <p:txBody>
          <a:bodyPr vert="horz" lIns="0" tIns="0" rIns="0" bIns="0" rtlCol="0" anchor="ctr" anchorCtr="1">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Processing</a:t>
            </a:r>
          </a:p>
        </p:txBody>
      </p:sp>
      <p:sp>
        <p:nvSpPr>
          <p:cNvPr id="18" name="Text Placeholder 8">
            <a:extLst>
              <a:ext uri="{FF2B5EF4-FFF2-40B4-BE49-F238E27FC236}">
                <a16:creationId xmlns:a16="http://schemas.microsoft.com/office/drawing/2014/main" id="{A8601BC4-99EE-4CC6-9AA9-ED120D715433}"/>
              </a:ext>
            </a:extLst>
          </p:cNvPr>
          <p:cNvSpPr txBox="1">
            <a:spLocks/>
          </p:cNvSpPr>
          <p:nvPr/>
        </p:nvSpPr>
        <p:spPr>
          <a:xfrm>
            <a:off x="1393369" y="4245439"/>
            <a:ext cx="1360714" cy="707570"/>
          </a:xfrm>
          <a:prstGeom prst="rect">
            <a:avLst/>
          </a:prstGeom>
        </p:spPr>
        <p:txBody>
          <a:bodyPr vert="horz" lIns="0" tIns="0" rIns="0" bIns="0" rtlCol="0" anchor="ctr" anchorCtr="1">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Analysis</a:t>
            </a:r>
          </a:p>
        </p:txBody>
      </p:sp>
      <p:sp>
        <p:nvSpPr>
          <p:cNvPr id="19" name="Text Placeholder 8">
            <a:extLst>
              <a:ext uri="{FF2B5EF4-FFF2-40B4-BE49-F238E27FC236}">
                <a16:creationId xmlns:a16="http://schemas.microsoft.com/office/drawing/2014/main" id="{8ADB1326-94CC-48C7-863F-DDD18A74D4F7}"/>
              </a:ext>
            </a:extLst>
          </p:cNvPr>
          <p:cNvSpPr txBox="1">
            <a:spLocks/>
          </p:cNvSpPr>
          <p:nvPr/>
        </p:nvSpPr>
        <p:spPr>
          <a:xfrm>
            <a:off x="446314" y="3287487"/>
            <a:ext cx="1360714" cy="707570"/>
          </a:xfrm>
          <a:prstGeom prst="rect">
            <a:avLst/>
          </a:prstGeom>
        </p:spPr>
        <p:txBody>
          <a:bodyPr vert="horz" lIns="0" tIns="0" rIns="0" bIns="0" rtlCol="0" anchor="ctr" anchorCtr="1">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Publication &amp; Sharing</a:t>
            </a:r>
          </a:p>
        </p:txBody>
      </p:sp>
      <p:sp>
        <p:nvSpPr>
          <p:cNvPr id="20" name="Text Placeholder 8">
            <a:extLst>
              <a:ext uri="{FF2B5EF4-FFF2-40B4-BE49-F238E27FC236}">
                <a16:creationId xmlns:a16="http://schemas.microsoft.com/office/drawing/2014/main" id="{06BCBB6E-E73B-4B48-973F-6691D25AD20F}"/>
              </a:ext>
            </a:extLst>
          </p:cNvPr>
          <p:cNvSpPr txBox="1">
            <a:spLocks/>
          </p:cNvSpPr>
          <p:nvPr/>
        </p:nvSpPr>
        <p:spPr>
          <a:xfrm>
            <a:off x="446316" y="2231566"/>
            <a:ext cx="1360714" cy="707570"/>
          </a:xfrm>
          <a:prstGeom prst="rect">
            <a:avLst/>
          </a:prstGeom>
        </p:spPr>
        <p:txBody>
          <a:bodyPr vert="horz" lIns="0" tIns="0" rIns="0" bIns="0" rtlCol="0" anchor="ctr" anchorCtr="1">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Preservation &amp; Disposition</a:t>
            </a:r>
          </a:p>
        </p:txBody>
      </p:sp>
      <p:sp>
        <p:nvSpPr>
          <p:cNvPr id="5" name="Text Placeholder 8">
            <a:extLst>
              <a:ext uri="{FF2B5EF4-FFF2-40B4-BE49-F238E27FC236}">
                <a16:creationId xmlns:a16="http://schemas.microsoft.com/office/drawing/2014/main" id="{B93A9274-2B0B-41F5-BC93-FD5029632849}"/>
              </a:ext>
            </a:extLst>
          </p:cNvPr>
          <p:cNvSpPr txBox="1">
            <a:spLocks/>
          </p:cNvSpPr>
          <p:nvPr/>
        </p:nvSpPr>
        <p:spPr>
          <a:xfrm>
            <a:off x="4025741" y="1328057"/>
            <a:ext cx="4855029" cy="3701143"/>
          </a:xfrm>
          <a:prstGeom prst="rect">
            <a:avLst/>
          </a:prstGeom>
        </p:spPr>
        <p:txBody>
          <a:bodyPr vert="horz" lIns="0" tIns="0" rIns="0" bIns="0" rtlCol="0">
            <a:normAutofit fontScale="70000" lnSpcReduction="20000"/>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10000"/>
              </a:lnSpc>
              <a:spcBef>
                <a:spcPts val="0"/>
              </a:spcBef>
              <a:buFont typeface="+mj-lt"/>
              <a:buAutoNum type="arabicPeriod"/>
            </a:pPr>
            <a:r>
              <a:rPr lang="en-US" sz="1800" b="1" dirty="0"/>
              <a:t>Planning:</a:t>
            </a:r>
          </a:p>
          <a:p>
            <a:pPr marL="542925" lvl="1" indent="-342900">
              <a:lnSpc>
                <a:spcPct val="110000"/>
              </a:lnSpc>
              <a:spcBef>
                <a:spcPts val="0"/>
              </a:spcBef>
              <a:buFont typeface="+mj-lt"/>
              <a:buAutoNum type="arabicPeriod"/>
            </a:pPr>
            <a:r>
              <a:rPr lang="en-US" sz="1650" b="1" dirty="0"/>
              <a:t>Plan for Long-Term Retention</a:t>
            </a:r>
          </a:p>
          <a:p>
            <a:pPr marL="542925" lvl="1" indent="-342900">
              <a:lnSpc>
                <a:spcPct val="110000"/>
              </a:lnSpc>
              <a:spcBef>
                <a:spcPts val="0"/>
              </a:spcBef>
              <a:buFont typeface="+mj-lt"/>
              <a:buAutoNum type="arabicPeriod"/>
            </a:pPr>
            <a:r>
              <a:rPr lang="en-US" sz="1650" dirty="0"/>
              <a:t>Plan for Sharing</a:t>
            </a:r>
          </a:p>
          <a:p>
            <a:pPr marL="342900" indent="-342900">
              <a:lnSpc>
                <a:spcPct val="110000"/>
              </a:lnSpc>
              <a:spcBef>
                <a:spcPts val="0"/>
              </a:spcBef>
              <a:buFont typeface="+mj-lt"/>
              <a:buAutoNum type="arabicPeriod"/>
            </a:pPr>
            <a:r>
              <a:rPr lang="en-US" sz="1800" b="1" dirty="0"/>
              <a:t>Acquisition: </a:t>
            </a:r>
            <a:endParaRPr lang="en-US" sz="1800" dirty="0"/>
          </a:p>
          <a:p>
            <a:pPr marL="542925" lvl="1" indent="-342900">
              <a:lnSpc>
                <a:spcPct val="110000"/>
              </a:lnSpc>
              <a:spcBef>
                <a:spcPts val="0"/>
              </a:spcBef>
              <a:buFont typeface="+mj-lt"/>
              <a:buAutoNum type="arabicPeriod"/>
            </a:pPr>
            <a:r>
              <a:rPr lang="en-US" sz="1650" dirty="0"/>
              <a:t>Long-term retention-friendly data formats</a:t>
            </a:r>
          </a:p>
          <a:p>
            <a:pPr marL="542925" lvl="1" indent="-342900">
              <a:lnSpc>
                <a:spcPct val="110000"/>
              </a:lnSpc>
              <a:spcBef>
                <a:spcPts val="0"/>
              </a:spcBef>
              <a:buFont typeface="+mj-lt"/>
              <a:buAutoNum type="arabicPeriod"/>
            </a:pPr>
            <a:r>
              <a:rPr lang="en-US" sz="1650" dirty="0"/>
              <a:t>Document! Data dictionary; Methodology; </a:t>
            </a:r>
          </a:p>
          <a:p>
            <a:pPr marL="542925" lvl="1" indent="-342900">
              <a:lnSpc>
                <a:spcPct val="110000"/>
              </a:lnSpc>
              <a:spcBef>
                <a:spcPts val="0"/>
              </a:spcBef>
              <a:buFont typeface="+mj-lt"/>
              <a:buAutoNum type="arabicPeriod"/>
            </a:pPr>
            <a:r>
              <a:rPr lang="en-US" sz="1650" dirty="0"/>
              <a:t>Update DMP</a:t>
            </a:r>
          </a:p>
          <a:p>
            <a:pPr marL="342900" indent="-342900">
              <a:lnSpc>
                <a:spcPct val="110000"/>
              </a:lnSpc>
              <a:spcBef>
                <a:spcPts val="0"/>
              </a:spcBef>
              <a:buFont typeface="+mj-lt"/>
              <a:buAutoNum type="arabicPeriod"/>
            </a:pPr>
            <a:r>
              <a:rPr lang="en-US" sz="1800" b="1" dirty="0"/>
              <a:t>Processing: </a:t>
            </a:r>
          </a:p>
          <a:p>
            <a:pPr marL="542925" lvl="1" indent="-342900">
              <a:lnSpc>
                <a:spcPct val="110000"/>
              </a:lnSpc>
              <a:spcBef>
                <a:spcPts val="0"/>
              </a:spcBef>
              <a:buFont typeface="+mj-lt"/>
              <a:buAutoNum type="arabicPeriod"/>
            </a:pPr>
            <a:r>
              <a:rPr lang="en-US" sz="1650" dirty="0"/>
              <a:t>Document cleaning and modifications; </a:t>
            </a:r>
          </a:p>
          <a:p>
            <a:pPr marL="542925" lvl="1" indent="-342900">
              <a:lnSpc>
                <a:spcPct val="110000"/>
              </a:lnSpc>
              <a:spcBef>
                <a:spcPts val="0"/>
              </a:spcBef>
              <a:buFont typeface="+mj-lt"/>
              <a:buAutoNum type="arabicPeriod"/>
            </a:pPr>
            <a:r>
              <a:rPr lang="en-US" sz="1650" dirty="0"/>
              <a:t>Update DMP</a:t>
            </a:r>
          </a:p>
          <a:p>
            <a:pPr marL="342900" indent="-342900">
              <a:lnSpc>
                <a:spcPct val="110000"/>
              </a:lnSpc>
              <a:spcBef>
                <a:spcPts val="0"/>
              </a:spcBef>
              <a:buFont typeface="+mj-lt"/>
              <a:buAutoNum type="arabicPeriod"/>
            </a:pPr>
            <a:r>
              <a:rPr lang="en-US" sz="1800" b="1" dirty="0"/>
              <a:t>Analysis: </a:t>
            </a:r>
          </a:p>
          <a:p>
            <a:pPr marL="542925" lvl="1" indent="-342900">
              <a:lnSpc>
                <a:spcPct val="110000"/>
              </a:lnSpc>
              <a:spcBef>
                <a:spcPts val="0"/>
              </a:spcBef>
              <a:buFont typeface="+mj-lt"/>
              <a:buAutoNum type="arabicPeriod"/>
            </a:pPr>
            <a:r>
              <a:rPr lang="en-US" sz="1650" dirty="0"/>
              <a:t>Record &amp; publish analytical models and tools</a:t>
            </a:r>
          </a:p>
          <a:p>
            <a:pPr marL="342900" indent="-342900">
              <a:lnSpc>
                <a:spcPct val="110000"/>
              </a:lnSpc>
              <a:spcBef>
                <a:spcPts val="0"/>
              </a:spcBef>
              <a:buFont typeface="+mj-lt"/>
              <a:buAutoNum type="arabicPeriod"/>
            </a:pPr>
            <a:r>
              <a:rPr lang="en-US" sz="1800" b="1" dirty="0"/>
              <a:t>Publication &amp; Sharing: </a:t>
            </a:r>
          </a:p>
          <a:p>
            <a:pPr marL="542925" lvl="1" indent="-342900">
              <a:lnSpc>
                <a:spcPct val="110000"/>
              </a:lnSpc>
              <a:spcBef>
                <a:spcPts val="0"/>
              </a:spcBef>
              <a:buFont typeface="+mj-lt"/>
              <a:buAutoNum type="arabicPeriod"/>
            </a:pPr>
            <a:r>
              <a:rPr lang="en-US" sz="1650" dirty="0"/>
              <a:t>Choose well-run repository</a:t>
            </a:r>
          </a:p>
          <a:p>
            <a:pPr marL="542925" lvl="1" indent="-342900">
              <a:lnSpc>
                <a:spcPct val="110000"/>
              </a:lnSpc>
              <a:spcBef>
                <a:spcPts val="0"/>
              </a:spcBef>
              <a:buFont typeface="+mj-lt"/>
              <a:buAutoNum type="arabicPeriod"/>
            </a:pPr>
            <a:r>
              <a:rPr lang="en-US" sz="1650" dirty="0"/>
              <a:t>Use persistent identifiers for data</a:t>
            </a:r>
          </a:p>
          <a:p>
            <a:pPr marL="542925" lvl="1" indent="-342900">
              <a:lnSpc>
                <a:spcPct val="110000"/>
              </a:lnSpc>
              <a:spcBef>
                <a:spcPts val="0"/>
              </a:spcBef>
              <a:buFont typeface="+mj-lt"/>
              <a:buAutoNum type="arabicPeriod"/>
            </a:pPr>
            <a:r>
              <a:rPr lang="en-US" sz="1650" dirty="0"/>
              <a:t>Plan for sharing from the beginning: re-used data is data worth retaining</a:t>
            </a:r>
          </a:p>
          <a:p>
            <a:pPr marL="342900" indent="-342900">
              <a:lnSpc>
                <a:spcPct val="110000"/>
              </a:lnSpc>
              <a:spcBef>
                <a:spcPts val="0"/>
              </a:spcBef>
              <a:buFont typeface="+mj-lt"/>
              <a:buAutoNum type="arabicPeriod"/>
            </a:pPr>
            <a:r>
              <a:rPr lang="en-US" sz="1800" b="1" dirty="0"/>
              <a:t>Preservation &amp; Disposition:</a:t>
            </a:r>
          </a:p>
          <a:p>
            <a:pPr marL="542925" lvl="1" indent="-342900">
              <a:lnSpc>
                <a:spcPct val="110000"/>
              </a:lnSpc>
              <a:spcBef>
                <a:spcPts val="0"/>
              </a:spcBef>
              <a:buFont typeface="+mj-lt"/>
              <a:buAutoNum type="arabicPeriod"/>
            </a:pPr>
            <a:r>
              <a:rPr lang="en-US" sz="1650" dirty="0"/>
              <a:t>Preservation-friendly Data Formats</a:t>
            </a:r>
          </a:p>
          <a:p>
            <a:pPr marL="542925" lvl="1" indent="-342900">
              <a:lnSpc>
                <a:spcPct val="110000"/>
              </a:lnSpc>
              <a:spcBef>
                <a:spcPts val="0"/>
              </a:spcBef>
              <a:buFont typeface="+mj-lt"/>
              <a:buAutoNum type="arabicPeriod"/>
            </a:pPr>
            <a:r>
              <a:rPr lang="en-US" sz="1650" b="1" dirty="0"/>
              <a:t>Retain or Dispose based on Policy or Schedule</a:t>
            </a:r>
          </a:p>
          <a:p>
            <a:pPr marL="542925" lvl="1" indent="-342900">
              <a:lnSpc>
                <a:spcPct val="110000"/>
              </a:lnSpc>
              <a:spcBef>
                <a:spcPts val="0"/>
              </a:spcBef>
              <a:buFont typeface="+mj-lt"/>
              <a:buAutoNum type="arabicPeriod"/>
            </a:pPr>
            <a:r>
              <a:rPr lang="en-US" sz="1650" dirty="0"/>
              <a:t>“Automated” deletion should have a human in the review loop. </a:t>
            </a:r>
            <a:endParaRPr lang="en-US" sz="1800" dirty="0"/>
          </a:p>
          <a:p>
            <a:pPr>
              <a:lnSpc>
                <a:spcPct val="110000"/>
              </a:lnSpc>
              <a:spcBef>
                <a:spcPts val="0"/>
              </a:spcBef>
            </a:pPr>
            <a:endParaRPr lang="en-US" sz="1800" dirty="0"/>
          </a:p>
        </p:txBody>
      </p:sp>
      <p:cxnSp>
        <p:nvCxnSpPr>
          <p:cNvPr id="22" name="Straight Arrow Connector 21">
            <a:extLst>
              <a:ext uri="{FF2B5EF4-FFF2-40B4-BE49-F238E27FC236}">
                <a16:creationId xmlns:a16="http://schemas.microsoft.com/office/drawing/2014/main" id="{63C3381A-905E-4EFA-9F7F-B2B699CC073A}"/>
              </a:ext>
              <a:ext uri="{C183D7F6-B498-43B3-948B-1728B52AA6E4}">
                <adec:decorative xmlns:adec="http://schemas.microsoft.com/office/drawing/2017/decorative" val="1"/>
              </a:ext>
            </a:extLst>
          </p:cNvPr>
          <p:cNvCxnSpPr>
            <a:stCxn id="15" idx="3"/>
            <a:endCxn id="16" idx="0"/>
          </p:cNvCxnSpPr>
          <p:nvPr/>
        </p:nvCxnSpPr>
        <p:spPr>
          <a:xfrm>
            <a:off x="2775859" y="1681838"/>
            <a:ext cx="255815" cy="57150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DE102E6-D5EB-4B9A-9F7D-B08CF3638598}"/>
              </a:ext>
              <a:ext uri="{C183D7F6-B498-43B3-948B-1728B52AA6E4}">
                <adec:decorative xmlns:adec="http://schemas.microsoft.com/office/drawing/2017/decorative" val="1"/>
              </a:ext>
            </a:extLst>
          </p:cNvPr>
          <p:cNvCxnSpPr>
            <a:cxnSpLocks/>
            <a:stCxn id="16" idx="2"/>
            <a:endCxn id="17" idx="0"/>
          </p:cNvCxnSpPr>
          <p:nvPr/>
        </p:nvCxnSpPr>
        <p:spPr>
          <a:xfrm flipH="1">
            <a:off x="3031672" y="2960911"/>
            <a:ext cx="2" cy="33746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B316FE3-7B11-445F-8F0D-D4D240FEE106}"/>
              </a:ext>
              <a:ext uri="{C183D7F6-B498-43B3-948B-1728B52AA6E4}">
                <adec:decorative xmlns:adec="http://schemas.microsoft.com/office/drawing/2017/decorative" val="1"/>
              </a:ext>
            </a:extLst>
          </p:cNvPr>
          <p:cNvCxnSpPr>
            <a:cxnSpLocks/>
            <a:stCxn id="17" idx="2"/>
            <a:endCxn id="18" idx="3"/>
          </p:cNvCxnSpPr>
          <p:nvPr/>
        </p:nvCxnSpPr>
        <p:spPr>
          <a:xfrm flipH="1">
            <a:off x="2754083" y="4005945"/>
            <a:ext cx="277589" cy="59327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242F4A-A029-41EF-AAF0-92EB0448D071}"/>
              </a:ext>
              <a:ext uri="{C183D7F6-B498-43B3-948B-1728B52AA6E4}">
                <adec:decorative xmlns:adec="http://schemas.microsoft.com/office/drawing/2017/decorative" val="1"/>
              </a:ext>
            </a:extLst>
          </p:cNvPr>
          <p:cNvCxnSpPr>
            <a:cxnSpLocks/>
            <a:stCxn id="18" idx="1"/>
            <a:endCxn id="19" idx="2"/>
          </p:cNvCxnSpPr>
          <p:nvPr/>
        </p:nvCxnSpPr>
        <p:spPr>
          <a:xfrm flipH="1" flipV="1">
            <a:off x="1126671" y="3995057"/>
            <a:ext cx="266698" cy="60416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DD24B0-7F66-493F-84CD-7160917E1BBE}"/>
              </a:ext>
              <a:ext uri="{C183D7F6-B498-43B3-948B-1728B52AA6E4}">
                <adec:decorative xmlns:adec="http://schemas.microsoft.com/office/drawing/2017/decorative" val="1"/>
              </a:ext>
            </a:extLst>
          </p:cNvPr>
          <p:cNvCxnSpPr>
            <a:cxnSpLocks/>
          </p:cNvCxnSpPr>
          <p:nvPr/>
        </p:nvCxnSpPr>
        <p:spPr>
          <a:xfrm flipV="1">
            <a:off x="1115790" y="2950032"/>
            <a:ext cx="0" cy="35922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2F31771-56F4-47B9-98DB-EE4F3145CA4C}"/>
              </a:ext>
              <a:ext uri="{C183D7F6-B498-43B3-948B-1728B52AA6E4}">
                <adec:decorative xmlns:adec="http://schemas.microsoft.com/office/drawing/2017/decorative" val="1"/>
              </a:ext>
            </a:extLst>
          </p:cNvPr>
          <p:cNvCxnSpPr>
            <a:cxnSpLocks/>
            <a:stCxn id="13" idx="0"/>
            <a:endCxn id="15" idx="1"/>
          </p:cNvCxnSpPr>
          <p:nvPr/>
        </p:nvCxnSpPr>
        <p:spPr>
          <a:xfrm flipV="1">
            <a:off x="1121233" y="1681838"/>
            <a:ext cx="293912" cy="56062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16</a:t>
            </a:fld>
            <a:endParaRPr lang="en-US" dirty="0"/>
          </a:p>
        </p:txBody>
      </p:sp>
    </p:spTree>
    <p:extLst>
      <p:ext uri="{BB962C8B-B14F-4D97-AF65-F5344CB8AC3E}">
        <p14:creationId xmlns:p14="http://schemas.microsoft.com/office/powerpoint/2010/main" val="239395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 it Ever OK to Delete Data?</a:t>
            </a:r>
          </a:p>
        </p:txBody>
      </p:sp>
      <p:sp>
        <p:nvSpPr>
          <p:cNvPr id="9" name="Text Placeholder 8"/>
          <p:cNvSpPr>
            <a:spLocks noGrp="1"/>
          </p:cNvSpPr>
          <p:nvPr>
            <p:ph type="body" sz="quarter" idx="32"/>
          </p:nvPr>
        </p:nvSpPr>
        <p:spPr>
          <a:xfrm>
            <a:off x="457201" y="802896"/>
            <a:ext cx="8229600" cy="764647"/>
          </a:xfrm>
        </p:spPr>
        <p:txBody>
          <a:bodyPr/>
          <a:lstStyle/>
          <a:p>
            <a:pPr algn="ctr">
              <a:lnSpc>
                <a:spcPct val="100000"/>
              </a:lnSpc>
              <a:spcBef>
                <a:spcPts val="0"/>
              </a:spcBef>
            </a:pPr>
            <a:r>
              <a:rPr lang="en-US" sz="2400" dirty="0"/>
              <a:t>Yes. Not all data has to be kept. </a:t>
            </a:r>
          </a:p>
          <a:p>
            <a:pPr algn="ctr">
              <a:lnSpc>
                <a:spcPct val="100000"/>
              </a:lnSpc>
              <a:spcBef>
                <a:spcPts val="0"/>
              </a:spcBef>
            </a:pPr>
            <a:r>
              <a:rPr lang="en-US" sz="2400" dirty="0"/>
              <a:t>And data that you keep today does not have to be kept forever.</a:t>
            </a:r>
            <a:endParaRPr lang="en-US" sz="1800" dirty="0"/>
          </a:p>
        </p:txBody>
      </p:sp>
      <p:sp>
        <p:nvSpPr>
          <p:cNvPr id="5" name="Text Placeholder 8">
            <a:extLst>
              <a:ext uri="{FF2B5EF4-FFF2-40B4-BE49-F238E27FC236}">
                <a16:creationId xmlns:a16="http://schemas.microsoft.com/office/drawing/2014/main" id="{B93A9274-2B0B-41F5-BC93-FD5029632849}"/>
              </a:ext>
            </a:extLst>
          </p:cNvPr>
          <p:cNvSpPr txBox="1">
            <a:spLocks/>
          </p:cNvSpPr>
          <p:nvPr/>
        </p:nvSpPr>
        <p:spPr>
          <a:xfrm>
            <a:off x="446315" y="1717290"/>
            <a:ext cx="4005942" cy="342621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b="1" dirty="0"/>
              <a:t>Deletion Considerations:</a:t>
            </a:r>
          </a:p>
          <a:p>
            <a:pPr marL="182880" indent="-182880">
              <a:lnSpc>
                <a:spcPct val="100000"/>
              </a:lnSpc>
              <a:spcBef>
                <a:spcPts val="600"/>
              </a:spcBef>
              <a:buFont typeface="+mj-lt"/>
              <a:buAutoNum type="arabicPeriod"/>
            </a:pPr>
            <a:r>
              <a:rPr lang="en-US" sz="1800" dirty="0"/>
              <a:t>Is the data an official record or covered by specific law or policy?</a:t>
            </a:r>
          </a:p>
          <a:p>
            <a:pPr marL="182880" indent="-182880">
              <a:lnSpc>
                <a:spcPct val="100000"/>
              </a:lnSpc>
              <a:spcBef>
                <a:spcPts val="600"/>
              </a:spcBef>
              <a:buFont typeface="+mj-lt"/>
              <a:buAutoNum type="arabicPeriod"/>
            </a:pPr>
            <a:r>
              <a:rPr lang="en-US" sz="1800" dirty="0">
                <a:latin typeface="Times New Roman" panose="02020603050405020304" pitchFamily="18" charset="0"/>
                <a:cs typeface="Times New Roman" panose="02020603050405020304" pitchFamily="18" charset="0"/>
              </a:rPr>
              <a:t>How old is the data?</a:t>
            </a:r>
          </a:p>
          <a:p>
            <a:pPr marL="182880" indent="-182880">
              <a:lnSpc>
                <a:spcPct val="100000"/>
              </a:lnSpc>
              <a:spcBef>
                <a:spcPts val="600"/>
              </a:spcBef>
              <a:buFont typeface="+mj-lt"/>
              <a:buAutoNum type="arabicPeriod"/>
            </a:pPr>
            <a:r>
              <a:rPr lang="en-US" sz="1800" b="1" dirty="0">
                <a:latin typeface="Times New Roman" panose="02020603050405020304" pitchFamily="18" charset="0"/>
                <a:cs typeface="Times New Roman" panose="02020603050405020304" pitchFamily="18" charset="0"/>
              </a:rPr>
              <a:t>Is the data obsolete or superseded?</a:t>
            </a:r>
          </a:p>
          <a:p>
            <a:pPr marL="182880" indent="-182880">
              <a:lnSpc>
                <a:spcPct val="100000"/>
              </a:lnSpc>
              <a:spcBef>
                <a:spcPts val="600"/>
              </a:spcBef>
              <a:buFont typeface="+mj-lt"/>
              <a:buAutoNum type="arabicPeriod"/>
            </a:pPr>
            <a:r>
              <a:rPr lang="en-US" sz="1800" dirty="0">
                <a:latin typeface="Times New Roman" panose="02020603050405020304" pitchFamily="18" charset="0"/>
                <a:cs typeface="Times New Roman" panose="02020603050405020304" pitchFamily="18" charset="0"/>
              </a:rPr>
              <a:t>How large is the data? </a:t>
            </a:r>
          </a:p>
          <a:p>
            <a:pPr marL="182880" indent="-182880">
              <a:lnSpc>
                <a:spcPct val="100000"/>
              </a:lnSpc>
              <a:spcBef>
                <a:spcPts val="600"/>
              </a:spcBef>
              <a:buFont typeface="+mj-lt"/>
              <a:buAutoNum type="arabicPeriod"/>
            </a:pPr>
            <a:r>
              <a:rPr lang="en-US" sz="1800" dirty="0">
                <a:latin typeface="Times New Roman" panose="02020603050405020304" pitchFamily="18" charset="0"/>
                <a:cs typeface="Times New Roman" panose="02020603050405020304" pitchFamily="18" charset="0"/>
              </a:rPr>
              <a:t>Is limited access, cold storage an option?</a:t>
            </a:r>
          </a:p>
          <a:p>
            <a:pPr marL="182880" indent="-182880">
              <a:lnSpc>
                <a:spcPct val="100000"/>
              </a:lnSpc>
              <a:spcBef>
                <a:spcPts val="600"/>
              </a:spcBef>
              <a:buFont typeface="+mj-lt"/>
              <a:buAutoNum type="arabicPeriod"/>
            </a:pPr>
            <a:r>
              <a:rPr lang="en-US" sz="1800" dirty="0">
                <a:latin typeface="Times New Roman" panose="02020603050405020304" pitchFamily="18" charset="0"/>
                <a:cs typeface="Times New Roman" panose="02020603050405020304" pitchFamily="18" charset="0"/>
              </a:rPr>
              <a:t>Is there another agency willing to house the data?</a:t>
            </a:r>
          </a:p>
          <a:p>
            <a:pPr marL="182880" indent="-182880">
              <a:lnSpc>
                <a:spcPct val="100000"/>
              </a:lnSpc>
              <a:spcBef>
                <a:spcPts val="600"/>
              </a:spcBef>
              <a:buFont typeface="+mj-lt"/>
              <a:buAutoNum type="arabicPeriod"/>
            </a:pPr>
            <a:r>
              <a:rPr lang="en-US" sz="1800" b="1" dirty="0">
                <a:latin typeface="Times New Roman" panose="02020603050405020304" pitchFamily="18" charset="0"/>
                <a:cs typeface="Times New Roman" panose="02020603050405020304" pitchFamily="18" charset="0"/>
              </a:rPr>
              <a:t>Has the data ever been re-used?</a:t>
            </a:r>
          </a:p>
        </p:txBody>
      </p:sp>
      <p:sp>
        <p:nvSpPr>
          <p:cNvPr id="7" name="Text Placeholder 8">
            <a:extLst>
              <a:ext uri="{FF2B5EF4-FFF2-40B4-BE49-F238E27FC236}">
                <a16:creationId xmlns:a16="http://schemas.microsoft.com/office/drawing/2014/main" id="{F59D1F26-F6C7-4F75-A6ED-06BBCE3543DE}"/>
              </a:ext>
            </a:extLst>
          </p:cNvPr>
          <p:cNvSpPr txBox="1">
            <a:spLocks/>
          </p:cNvSpPr>
          <p:nvPr/>
        </p:nvSpPr>
        <p:spPr>
          <a:xfrm>
            <a:off x="4724400" y="1749950"/>
            <a:ext cx="3973286" cy="3393549"/>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indent="-182880" algn="ctr">
              <a:lnSpc>
                <a:spcPct val="100000"/>
              </a:lnSpc>
              <a:spcBef>
                <a:spcPts val="600"/>
              </a:spcBef>
            </a:pPr>
            <a:r>
              <a:rPr lang="en-US" sz="1800" b="1" dirty="0"/>
              <a:t>Preservation &amp; Disposition Actions:</a:t>
            </a:r>
          </a:p>
          <a:p>
            <a:pPr marL="182880" indent="-182880">
              <a:lnSpc>
                <a:spcPct val="100000"/>
              </a:lnSpc>
              <a:spcBef>
                <a:spcPts val="600"/>
              </a:spcBef>
              <a:buFont typeface="+mj-lt"/>
              <a:buAutoNum type="arabicPeriod"/>
            </a:pPr>
            <a:r>
              <a:rPr lang="en-US" sz="1800" b="1" dirty="0"/>
              <a:t>Periodically review data access, re-use, and citation statistics.</a:t>
            </a:r>
          </a:p>
          <a:p>
            <a:pPr marL="182880" indent="-182880">
              <a:lnSpc>
                <a:spcPct val="100000"/>
              </a:lnSpc>
              <a:spcBef>
                <a:spcPts val="600"/>
              </a:spcBef>
              <a:buFont typeface="+mj-lt"/>
              <a:buAutoNum type="arabicPeriod"/>
            </a:pPr>
            <a:r>
              <a:rPr lang="en-US" sz="1800" dirty="0"/>
              <a:t>Contact outside stakeholders and the community of interest.</a:t>
            </a:r>
          </a:p>
          <a:p>
            <a:pPr marL="182880" indent="-182880">
              <a:lnSpc>
                <a:spcPct val="100000"/>
              </a:lnSpc>
              <a:spcBef>
                <a:spcPts val="600"/>
              </a:spcBef>
              <a:buFont typeface="+mj-lt"/>
              <a:buAutoNum type="arabicPeriod"/>
            </a:pPr>
            <a:r>
              <a:rPr lang="en-US" sz="1800" dirty="0"/>
              <a:t>Document your review.</a:t>
            </a:r>
          </a:p>
          <a:p>
            <a:pPr marL="182880" indent="-182880">
              <a:lnSpc>
                <a:spcPct val="100000"/>
              </a:lnSpc>
              <a:spcBef>
                <a:spcPts val="600"/>
              </a:spcBef>
              <a:buFont typeface="+mj-lt"/>
              <a:buAutoNum type="arabicPeriod"/>
            </a:pPr>
            <a:r>
              <a:rPr lang="en-US" sz="1800" dirty="0"/>
              <a:t>Delete if appropriate.</a:t>
            </a:r>
          </a:p>
          <a:p>
            <a:pPr marL="182880" indent="-182880">
              <a:lnSpc>
                <a:spcPct val="100000"/>
              </a:lnSpc>
              <a:spcBef>
                <a:spcPts val="600"/>
              </a:spcBef>
              <a:buFont typeface="+mj-lt"/>
              <a:buAutoNum type="arabicPeriod"/>
            </a:pPr>
            <a:r>
              <a:rPr lang="en-US" sz="1800" dirty="0"/>
              <a:t>“</a:t>
            </a:r>
            <a:r>
              <a:rPr lang="en-US" sz="1800" b="1" dirty="0"/>
              <a:t>Tombstone” deleted data.</a:t>
            </a:r>
          </a:p>
          <a:p>
            <a:pPr marL="382905" lvl="1" indent="-182880">
              <a:lnSpc>
                <a:spcPct val="100000"/>
              </a:lnSpc>
              <a:spcBef>
                <a:spcPts val="600"/>
              </a:spcBef>
              <a:buFont typeface="+mj-lt"/>
              <a:buAutoNum type="arabicPeriod"/>
            </a:pPr>
            <a:r>
              <a:rPr lang="en-US" sz="1500" dirty="0"/>
              <a:t>Update the dataset landing page to let the public know that the data did exist and that it now no longer does.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17</a:t>
            </a:fld>
            <a:endParaRPr lang="en-US" dirty="0"/>
          </a:p>
        </p:txBody>
      </p:sp>
    </p:spTree>
    <p:extLst>
      <p:ext uri="{BB962C8B-B14F-4D97-AF65-F5344CB8AC3E}">
        <p14:creationId xmlns:p14="http://schemas.microsoft.com/office/powerpoint/2010/main" val="189356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 Review:</a:t>
            </a:r>
          </a:p>
        </p:txBody>
      </p:sp>
      <p:sp>
        <p:nvSpPr>
          <p:cNvPr id="9" name="Text Placeholder 8"/>
          <p:cNvSpPr>
            <a:spLocks noGrp="1"/>
          </p:cNvSpPr>
          <p:nvPr>
            <p:ph type="body" sz="quarter" idx="32"/>
          </p:nvPr>
        </p:nvSpPr>
        <p:spPr>
          <a:xfrm>
            <a:off x="419100" y="868212"/>
            <a:ext cx="8278585" cy="329217"/>
          </a:xfrm>
        </p:spPr>
        <p:txBody>
          <a:bodyPr/>
          <a:lstStyle/>
          <a:p>
            <a:pPr algn="ctr"/>
            <a:r>
              <a:rPr lang="en-US" sz="2400" dirty="0"/>
              <a:t>Data retention depends on </a:t>
            </a:r>
            <a:r>
              <a:rPr lang="en-US" sz="2400" b="1" dirty="0"/>
              <a:t>a number of factors</a:t>
            </a:r>
            <a:r>
              <a:rPr lang="en-US" sz="2400" dirty="0"/>
              <a:t>, such as:</a:t>
            </a:r>
          </a:p>
          <a:p>
            <a:pPr marL="285750" indent="-285750">
              <a:buFont typeface="Arial" panose="020B0604020202020204" pitchFamily="34" charset="0"/>
              <a:buChar char="•"/>
            </a:pPr>
            <a:endParaRPr lang="en-US" sz="1800" dirty="0"/>
          </a:p>
          <a:p>
            <a:endParaRPr lang="en-US" sz="1800" dirty="0"/>
          </a:p>
        </p:txBody>
      </p:sp>
      <p:sp>
        <p:nvSpPr>
          <p:cNvPr id="5" name="Text Placeholder 8">
            <a:extLst>
              <a:ext uri="{FF2B5EF4-FFF2-40B4-BE49-F238E27FC236}">
                <a16:creationId xmlns:a16="http://schemas.microsoft.com/office/drawing/2014/main" id="{B93A9274-2B0B-41F5-BC93-FD5029632849}"/>
              </a:ext>
            </a:extLst>
          </p:cNvPr>
          <p:cNvSpPr txBox="1">
            <a:spLocks/>
          </p:cNvSpPr>
          <p:nvPr/>
        </p:nvSpPr>
        <p:spPr>
          <a:xfrm>
            <a:off x="2514600" y="1281858"/>
            <a:ext cx="4114800" cy="2441047"/>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600"/>
              </a:spcBef>
              <a:buFont typeface="+mj-lt"/>
              <a:buAutoNum type="arabicPeriod"/>
            </a:pPr>
            <a:r>
              <a:rPr lang="en-US" sz="1800" dirty="0"/>
              <a:t>Laws, Policies, Contracts, Funder Agreements, and Licenses</a:t>
            </a:r>
          </a:p>
          <a:p>
            <a:pPr marL="342900" indent="-342900">
              <a:lnSpc>
                <a:spcPct val="100000"/>
              </a:lnSpc>
              <a:spcBef>
                <a:spcPts val="600"/>
              </a:spcBef>
              <a:buFont typeface="+mj-lt"/>
              <a:buAutoNum type="arabicPeriod"/>
            </a:pPr>
            <a:r>
              <a:rPr lang="en-US" sz="1800" dirty="0"/>
              <a:t>Organizational and/or Repository Resources and Infrastructure </a:t>
            </a:r>
          </a:p>
          <a:p>
            <a:pPr marL="342900" indent="-342900">
              <a:lnSpc>
                <a:spcPct val="100000"/>
              </a:lnSpc>
              <a:spcBef>
                <a:spcPts val="600"/>
              </a:spcBef>
              <a:buFont typeface="+mj-lt"/>
              <a:buAutoNum type="arabicPeriod"/>
            </a:pPr>
            <a:r>
              <a:rPr lang="en-US" sz="1800" dirty="0"/>
              <a:t>Characteristics of Data Collection</a:t>
            </a:r>
          </a:p>
          <a:p>
            <a:pPr marL="342900" indent="-342900">
              <a:lnSpc>
                <a:spcPct val="100000"/>
              </a:lnSpc>
              <a:spcBef>
                <a:spcPts val="600"/>
              </a:spcBef>
              <a:buFont typeface="+mj-lt"/>
              <a:buAutoNum type="arabicPeriod"/>
            </a:pPr>
            <a:r>
              <a:rPr lang="en-US" sz="1800" dirty="0"/>
              <a:t>Potential Data Uses and Reuses</a:t>
            </a:r>
          </a:p>
          <a:p>
            <a:pPr marL="342900" indent="-342900">
              <a:lnSpc>
                <a:spcPct val="100000"/>
              </a:lnSpc>
              <a:spcBef>
                <a:spcPts val="600"/>
              </a:spcBef>
              <a:buFont typeface="+mj-lt"/>
              <a:buAutoNum type="arabicPeriod"/>
            </a:pPr>
            <a:r>
              <a:rPr lang="en-US" sz="1800" dirty="0"/>
              <a:t>Data Management and Preservation Planning</a:t>
            </a:r>
          </a:p>
          <a:p>
            <a:pPr marL="285750" indent="-285750">
              <a:buFont typeface="Arial" panose="020B0604020202020204" pitchFamily="34" charset="0"/>
              <a:buChar char="•"/>
            </a:pPr>
            <a:endParaRPr lang="en-US" sz="1800" dirty="0"/>
          </a:p>
        </p:txBody>
      </p:sp>
      <p:sp>
        <p:nvSpPr>
          <p:cNvPr id="7" name="Text Placeholder 8">
            <a:extLst>
              <a:ext uri="{FF2B5EF4-FFF2-40B4-BE49-F238E27FC236}">
                <a16:creationId xmlns:a16="http://schemas.microsoft.com/office/drawing/2014/main" id="{9E4B7E65-E1FD-481E-92C9-A75D0DC75ED7}"/>
              </a:ext>
            </a:extLst>
          </p:cNvPr>
          <p:cNvSpPr txBox="1">
            <a:spLocks/>
          </p:cNvSpPr>
          <p:nvPr/>
        </p:nvSpPr>
        <p:spPr>
          <a:xfrm>
            <a:off x="429987" y="3905328"/>
            <a:ext cx="8256814" cy="840843"/>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400" dirty="0"/>
              <a:t>That said, robust data retention planning and implementation can have beneficial impacts on other data goals.</a:t>
            </a:r>
          </a:p>
          <a:p>
            <a:pPr marL="285750" indent="-285750">
              <a:buFont typeface="Arial" panose="020B0604020202020204" pitchFamily="34" charset="0"/>
              <a:buChar char="•"/>
            </a:pPr>
            <a:endParaRPr lang="en-US" sz="1800" dirty="0"/>
          </a:p>
          <a:p>
            <a:endParaRPr lang="en-US" sz="1800"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18</a:t>
            </a:fld>
            <a:endParaRPr lang="en-US" dirty="0"/>
          </a:p>
        </p:txBody>
      </p:sp>
    </p:spTree>
    <p:extLst>
      <p:ext uri="{BB962C8B-B14F-4D97-AF65-F5344CB8AC3E}">
        <p14:creationId xmlns:p14="http://schemas.microsoft.com/office/powerpoint/2010/main" val="96020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a:t>
            </a:r>
          </a:p>
        </p:txBody>
      </p:sp>
      <p:sp>
        <p:nvSpPr>
          <p:cNvPr id="5" name="Text Placeholder 8">
            <a:extLst>
              <a:ext uri="{FF2B5EF4-FFF2-40B4-BE49-F238E27FC236}">
                <a16:creationId xmlns:a16="http://schemas.microsoft.com/office/drawing/2014/main" id="{B93A9274-2B0B-41F5-BC93-FD5029632849}"/>
              </a:ext>
            </a:extLst>
          </p:cNvPr>
          <p:cNvSpPr txBox="1">
            <a:spLocks/>
          </p:cNvSpPr>
          <p:nvPr/>
        </p:nvSpPr>
        <p:spPr>
          <a:xfrm>
            <a:off x="512615" y="1281858"/>
            <a:ext cx="8132619" cy="319316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82300"/>
                </a:solidFill>
                <a:effectLst/>
                <a:uLnTx/>
                <a:uFillTx/>
                <a:latin typeface="Times New Roman" panose="02020603050405020304"/>
                <a:ea typeface="+mn-ea"/>
                <a:cs typeface="+mn-cs"/>
              </a:rPr>
              <a:t>Research Data Management LibGuide. </a:t>
            </a:r>
            <a:r>
              <a:rPr kumimoji="0" lang="en-US" sz="1400" b="0" i="0" u="none" strike="noStrike" kern="1200" cap="none" spc="0" normalizeH="0" baseline="0" noProof="0" dirty="0">
                <a:ln>
                  <a:noFill/>
                </a:ln>
                <a:solidFill>
                  <a:srgbClr val="182300"/>
                </a:solidFill>
                <a:effectLst/>
                <a:uLnTx/>
                <a:uFillTx/>
                <a:latin typeface="Times New Roman" panose="02020603050405020304"/>
                <a:ea typeface="+mn-ea"/>
                <a:cs typeface="+mn-cs"/>
              </a:rPr>
              <a:t>National Transportation Library. </a:t>
            </a:r>
            <a:r>
              <a:rPr kumimoji="0" lang="en-US" sz="1400" b="0" i="0" u="none" strike="noStrike" kern="1200" cap="none" spc="0" normalizeH="0" baseline="0" noProof="0" dirty="0">
                <a:ln>
                  <a:noFill/>
                </a:ln>
                <a:solidFill>
                  <a:srgbClr val="182300"/>
                </a:solidFill>
                <a:effectLst/>
                <a:uLnTx/>
                <a:uFillTx/>
                <a:latin typeface="Times New Roman" panose="02020603050405020304"/>
                <a:ea typeface="+mn-ea"/>
                <a:cs typeface="+mn-cs"/>
                <a:hlinkClick r:id="rId3"/>
              </a:rPr>
              <a:t>https://transportation.libguides.com/researchdatamanagement</a:t>
            </a:r>
            <a:endParaRPr kumimoji="0" lang="en-US" sz="1400" b="0" i="0" u="none" strike="noStrike" kern="1200" cap="none" spc="0" normalizeH="0" baseline="0" noProof="0" dirty="0">
              <a:ln>
                <a:noFill/>
              </a:ln>
              <a:solidFill>
                <a:srgbClr val="182300"/>
              </a:solidFill>
              <a:effectLst/>
              <a:uLnTx/>
              <a:uFillTx/>
              <a:latin typeface="Times New Roman" panose="02020603050405020304"/>
              <a:ea typeface="+mn-ea"/>
              <a:cs typeface="+mn-cs"/>
            </a:endParaRPr>
          </a:p>
          <a:p>
            <a:pPr marL="0" marR="0" lvl="0" indent="0" defTabSz="6858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182300"/>
                </a:solidFill>
                <a:effectLst/>
                <a:uLnTx/>
                <a:uFillTx/>
                <a:latin typeface="Times New Roman" panose="02020603050405020304"/>
                <a:ea typeface="+mn-ea"/>
                <a:cs typeface="+mn-cs"/>
              </a:rPr>
              <a:t>Creating Data Management Plans (DMPs). </a:t>
            </a:r>
            <a:r>
              <a:rPr kumimoji="0" lang="en-US" sz="1400" b="0" i="0" u="none" strike="noStrike" kern="1200" cap="none" spc="0" normalizeH="0" baseline="0" noProof="0" dirty="0">
                <a:ln>
                  <a:noFill/>
                </a:ln>
                <a:solidFill>
                  <a:srgbClr val="182300"/>
                </a:solidFill>
                <a:effectLst/>
                <a:uLnTx/>
                <a:uFillTx/>
                <a:latin typeface="Times New Roman" panose="02020603050405020304"/>
                <a:ea typeface="+mn-ea"/>
                <a:cs typeface="+mn-cs"/>
              </a:rPr>
              <a:t>United States. Department of Transportation. </a:t>
            </a:r>
            <a:r>
              <a:rPr kumimoji="0" lang="en-US" sz="1400" b="0" i="0" u="none" strike="noStrike" kern="1200" cap="none" spc="0" normalizeH="0" baseline="0" noProof="0" dirty="0">
                <a:ln>
                  <a:noFill/>
                </a:ln>
                <a:solidFill>
                  <a:srgbClr val="182300"/>
                </a:solidFill>
                <a:effectLst/>
                <a:uLnTx/>
                <a:uFillTx/>
                <a:latin typeface="Times New Roman" panose="02020603050405020304"/>
                <a:ea typeface="+mn-ea"/>
                <a:cs typeface="+mn-cs"/>
                <a:hlinkClick r:id="rId4"/>
              </a:rPr>
              <a:t>https://doi.org/10.21949/1520562</a:t>
            </a:r>
            <a:endParaRPr kumimoji="0" lang="en-US" sz="1400" b="0" i="0" u="none" strike="noStrike" kern="1200" cap="none" spc="0" normalizeH="0" baseline="0" noProof="0" dirty="0">
              <a:ln>
                <a:noFill/>
              </a:ln>
              <a:solidFill>
                <a:srgbClr val="182300"/>
              </a:solidFill>
              <a:effectLst/>
              <a:uLnTx/>
              <a:uFillTx/>
              <a:latin typeface="Times New Roman" panose="02020603050405020304"/>
              <a:ea typeface="+mn-ea"/>
              <a:cs typeface="+mn-cs"/>
            </a:endParaRP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182300"/>
                </a:solidFill>
                <a:effectLst/>
                <a:uLnTx/>
                <a:uFillTx/>
                <a:latin typeface="Times New Roman" panose="02020603050405020304"/>
                <a:ea typeface="+mn-ea"/>
                <a:cs typeface="+mn-cs"/>
              </a:rPr>
              <a:t>Desirable Characteristics of Data Repositories for Federally Funded Research. </a:t>
            </a:r>
            <a:r>
              <a:rPr kumimoji="0" lang="en-US" sz="1400" b="0" i="0" u="none" strike="noStrike" kern="1200" cap="none" spc="0" normalizeH="0" baseline="0" noProof="0" dirty="0">
                <a:ln>
                  <a:noFill/>
                </a:ln>
                <a:solidFill>
                  <a:srgbClr val="182300"/>
                </a:solidFill>
                <a:effectLst/>
                <a:uLnTx/>
                <a:uFillTx/>
                <a:latin typeface="Times New Roman" panose="02020603050405020304"/>
                <a:ea typeface="+mn-ea"/>
                <a:cs typeface="+mn-cs"/>
              </a:rPr>
              <a:t>National Science and Technology Council (NSTC) Subcommittee on Open Science (SOS), 2022. </a:t>
            </a:r>
            <a:r>
              <a:rPr kumimoji="0" lang="en-US" sz="1400" b="0" i="0" u="none" strike="noStrike" kern="1200" cap="none" spc="0" normalizeH="0" baseline="0" noProof="0" dirty="0">
                <a:ln>
                  <a:noFill/>
                </a:ln>
                <a:solidFill>
                  <a:srgbClr val="182300"/>
                </a:solidFill>
                <a:effectLst/>
                <a:uLnTx/>
                <a:uFillTx/>
                <a:latin typeface="Times New Roman" panose="02020603050405020304"/>
                <a:ea typeface="+mn-ea"/>
                <a:cs typeface="+mn-cs"/>
                <a:hlinkClick r:id="rId5"/>
              </a:rPr>
              <a:t>https://rosap.ntl.bts.gov/view/dot/62310</a:t>
            </a:r>
            <a:r>
              <a:rPr kumimoji="0" lang="en-US" sz="1400" b="0" i="0" u="none" strike="noStrike" kern="1200" cap="none" spc="0" normalizeH="0" baseline="0" noProof="0" dirty="0">
                <a:ln>
                  <a:noFill/>
                </a:ln>
                <a:solidFill>
                  <a:srgbClr val="182300"/>
                </a:solidFill>
                <a:effectLst/>
                <a:uLnTx/>
                <a:uFillTx/>
                <a:latin typeface="Times New Roman" panose="02020603050405020304"/>
                <a:ea typeface="+mn-ea"/>
                <a:cs typeface="+mn-cs"/>
              </a:rPr>
              <a:t> </a:t>
            </a:r>
          </a:p>
          <a:p>
            <a:pPr marL="0" marR="0" lvl="0" indent="0" algn="l" defTabSz="685800" rtl="0" eaLnBrk="1" fontAlgn="auto" latinLnBrk="0" hangingPunct="1">
              <a:lnSpc>
                <a:spcPct val="100000"/>
              </a:lnSpc>
              <a:spcBef>
                <a:spcPts val="600"/>
              </a:spcBef>
              <a:spcAft>
                <a:spcPts val="0"/>
              </a:spcAft>
              <a:buClrTx/>
              <a:buSzTx/>
              <a:buFontTx/>
              <a:buNone/>
              <a:tabLst/>
              <a:defRPr/>
            </a:pPr>
            <a:r>
              <a:rPr lang="en-US" sz="1400" b="1" dirty="0">
                <a:solidFill>
                  <a:srgbClr val="182300"/>
                </a:solidFill>
                <a:latin typeface="Times New Roman" panose="02020603050405020304"/>
              </a:rPr>
              <a:t>Data Management of Researchers: Organize, Maintain and Share Your Data for Research Success. </a:t>
            </a:r>
            <a:r>
              <a:rPr lang="en-US" sz="1400" dirty="0">
                <a:solidFill>
                  <a:srgbClr val="182300"/>
                </a:solidFill>
                <a:latin typeface="Times New Roman" panose="02020603050405020304"/>
              </a:rPr>
              <a:t>Kristin Briney. (2015). Pelagic Publishing. 9781784270117. </a:t>
            </a:r>
          </a:p>
          <a:p>
            <a:pPr marL="0" marR="0" lvl="0" indent="0" algn="l" defTabSz="685800" rtl="0" eaLnBrk="1" fontAlgn="auto" latinLnBrk="0" hangingPunct="1">
              <a:lnSpc>
                <a:spcPct val="100000"/>
              </a:lnSpc>
              <a:spcBef>
                <a:spcPts val="600"/>
              </a:spcBef>
              <a:spcAft>
                <a:spcPts val="0"/>
              </a:spcAft>
              <a:buClrTx/>
              <a:buSzTx/>
              <a:buFontTx/>
              <a:buNone/>
              <a:tabLst/>
              <a:defRPr/>
            </a:pPr>
            <a:r>
              <a:rPr lang="en-US" sz="1400" b="1" dirty="0">
                <a:solidFill>
                  <a:srgbClr val="182300"/>
                </a:solidFill>
                <a:latin typeface="Times New Roman" panose="02020603050405020304"/>
              </a:rPr>
              <a:t>Repository and Open Science Access Portal. Collection: “Public Access Resources.” </a:t>
            </a:r>
            <a:r>
              <a:rPr lang="en-US" sz="1400" dirty="0">
                <a:solidFill>
                  <a:srgbClr val="182300"/>
                </a:solidFill>
                <a:latin typeface="Times New Roman" panose="02020603050405020304"/>
              </a:rPr>
              <a:t>National Transportation Library. </a:t>
            </a:r>
            <a:r>
              <a:rPr lang="en-US" sz="1400" dirty="0">
                <a:solidFill>
                  <a:srgbClr val="182300"/>
                </a:solidFill>
                <a:latin typeface="Times New Roman" panose="02020603050405020304"/>
                <a:hlinkClick r:id="rId6"/>
              </a:rPr>
              <a:t>https://rosap.ntl.bts.gov/collection_par</a:t>
            </a:r>
            <a:endParaRPr kumimoji="0" lang="en-US" sz="1400" i="0" u="none" strike="noStrike" kern="1200" cap="none" spc="0" normalizeH="0" baseline="0" noProof="0" dirty="0">
              <a:ln>
                <a:noFill/>
              </a:ln>
              <a:solidFill>
                <a:srgbClr val="182300"/>
              </a:solidFill>
              <a:effectLst/>
              <a:uLnTx/>
              <a:uFillTx/>
              <a:latin typeface="Times New Roman" panose="02020603050405020304"/>
              <a:ea typeface="+mn-ea"/>
              <a:cs typeface="+mn-cs"/>
            </a:endParaRPr>
          </a:p>
          <a:p>
            <a:pPr marL="0" marR="0" lvl="0" indent="0" algn="l" defTabSz="685800" rtl="0" eaLnBrk="1" fontAlgn="auto" latinLnBrk="0" hangingPunct="1">
              <a:lnSpc>
                <a:spcPct val="100000"/>
              </a:lnSpc>
              <a:spcBef>
                <a:spcPts val="600"/>
              </a:spcBef>
              <a:spcAft>
                <a:spcPts val="0"/>
              </a:spcAft>
              <a:buClrTx/>
              <a:buSzTx/>
              <a:buFontTx/>
              <a:buNone/>
              <a:tabLst/>
              <a:defRPr/>
            </a:pPr>
            <a:r>
              <a:rPr lang="en-US" sz="1400" b="1" dirty="0">
                <a:solidFill>
                  <a:srgbClr val="182300"/>
                </a:solidFill>
                <a:latin typeface="Times New Roman" panose="02020603050405020304"/>
              </a:rPr>
              <a:t>Repository and Open Science Access Portal. Collection: “US DOT Public Access Data Management Plans.” </a:t>
            </a:r>
            <a:r>
              <a:rPr lang="en-US" sz="1400" dirty="0">
                <a:solidFill>
                  <a:srgbClr val="182300"/>
                </a:solidFill>
                <a:latin typeface="Times New Roman" panose="02020603050405020304"/>
              </a:rPr>
              <a:t>National Transportation Library. </a:t>
            </a:r>
            <a:r>
              <a:rPr lang="en-US" sz="1400" dirty="0">
                <a:solidFill>
                  <a:srgbClr val="182300"/>
                </a:solidFill>
                <a:latin typeface="Times New Roman" panose="02020603050405020304"/>
                <a:hlinkClick r:id="rId7"/>
              </a:rPr>
              <a:t>https://rosap.ntl.bts.gov/collection_pa_dmp</a:t>
            </a:r>
            <a:endParaRPr kumimoji="0" lang="en-US" sz="1400" b="0" i="0" u="none" strike="noStrike" kern="1200" cap="none" spc="0" normalizeH="0" baseline="0" noProof="0" dirty="0">
              <a:ln>
                <a:noFill/>
              </a:ln>
              <a:solidFill>
                <a:srgbClr val="182300"/>
              </a:solidFill>
              <a:effectLst/>
              <a:uLnTx/>
              <a:uFillTx/>
              <a:latin typeface="Times New Roman" panose="02020603050405020304"/>
              <a:ea typeface="+mn-ea"/>
              <a:cs typeface="+mn-cs"/>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19</a:t>
            </a:fld>
            <a:endParaRPr lang="en-US" dirty="0"/>
          </a:p>
        </p:txBody>
      </p:sp>
    </p:spTree>
    <p:extLst>
      <p:ext uri="{BB962C8B-B14F-4D97-AF65-F5344CB8AC3E}">
        <p14:creationId xmlns:p14="http://schemas.microsoft.com/office/powerpoint/2010/main" val="319563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pc="0" dirty="0"/>
              <a:t>Introduction</a:t>
            </a:r>
          </a:p>
        </p:txBody>
      </p:sp>
      <p:sp>
        <p:nvSpPr>
          <p:cNvPr id="5" name="Slide Number Placeholder 4"/>
          <p:cNvSpPr>
            <a:spLocks noGrp="1"/>
          </p:cNvSpPr>
          <p:nvPr>
            <p:ph type="sldNum" sz="quarter" idx="4294967295"/>
          </p:nvPr>
        </p:nvSpPr>
        <p:spPr>
          <a:xfrm>
            <a:off x="8820150" y="4778375"/>
            <a:ext cx="323850" cy="323850"/>
          </a:xfrm>
        </p:spPr>
        <p:txBody>
          <a:bodyPr/>
          <a:lstStyle/>
          <a:p>
            <a:fld id="{19B51A1E-902D-48AF-9020-955120F399B6}" type="slidenum">
              <a:rPr lang="en-US" smtClean="0"/>
              <a:pPr/>
              <a:t>2</a:t>
            </a:fld>
            <a:endParaRPr lang="en-US" dirty="0"/>
          </a:p>
        </p:txBody>
      </p:sp>
    </p:spTree>
    <p:extLst>
      <p:ext uri="{BB962C8B-B14F-4D97-AF65-F5344CB8AC3E}">
        <p14:creationId xmlns:p14="http://schemas.microsoft.com/office/powerpoint/2010/main" val="397914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Questions?</a:t>
            </a:r>
          </a:p>
        </p:txBody>
      </p:sp>
      <p:sp>
        <p:nvSpPr>
          <p:cNvPr id="5" name="Slide Number Placeholder 4"/>
          <p:cNvSpPr>
            <a:spLocks noGrp="1"/>
          </p:cNvSpPr>
          <p:nvPr>
            <p:ph type="sldNum" sz="quarter" idx="4294967295"/>
          </p:nvPr>
        </p:nvSpPr>
        <p:spPr>
          <a:xfrm>
            <a:off x="8820150" y="4778375"/>
            <a:ext cx="323850" cy="323850"/>
          </a:xfrm>
        </p:spPr>
        <p:txBody>
          <a:bodyPr/>
          <a:lstStyle/>
          <a:p>
            <a:fld id="{19B51A1E-902D-48AF-9020-955120F399B6}" type="slidenum">
              <a:rPr lang="en-US" smtClean="0"/>
              <a:pPr/>
              <a:t>20</a:t>
            </a:fld>
            <a:endParaRPr lang="en-US" dirty="0"/>
          </a:p>
        </p:txBody>
      </p:sp>
    </p:spTree>
    <p:extLst>
      <p:ext uri="{BB962C8B-B14F-4D97-AF65-F5344CB8AC3E}">
        <p14:creationId xmlns:p14="http://schemas.microsoft.com/office/powerpoint/2010/main" val="30626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Contact</a:t>
            </a:r>
          </a:p>
        </p:txBody>
      </p:sp>
      <p:sp>
        <p:nvSpPr>
          <p:cNvPr id="2" name="Text Placeholder 1"/>
          <p:cNvSpPr>
            <a:spLocks noGrp="1"/>
          </p:cNvSpPr>
          <p:nvPr>
            <p:ph type="body" sz="quarter" idx="15"/>
          </p:nvPr>
        </p:nvSpPr>
        <p:spPr>
          <a:xfrm>
            <a:off x="6502863" y="2968279"/>
            <a:ext cx="2641137" cy="237600"/>
          </a:xfrm>
          <a:solidFill>
            <a:schemeClr val="bg1"/>
          </a:solidFill>
        </p:spPr>
        <p:txBody>
          <a:bodyPr/>
          <a:lstStyle/>
          <a:p>
            <a:r>
              <a:rPr lang="en-US" dirty="0">
                <a:solidFill>
                  <a:schemeClr val="tx1"/>
                </a:solidFill>
              </a:rPr>
              <a:t>Leighton L Christiansen </a:t>
            </a:r>
          </a:p>
        </p:txBody>
      </p:sp>
      <p:sp>
        <p:nvSpPr>
          <p:cNvPr id="3" name="Text Placeholder 2"/>
          <p:cNvSpPr>
            <a:spLocks noGrp="1"/>
          </p:cNvSpPr>
          <p:nvPr>
            <p:ph type="body" sz="quarter" idx="16"/>
          </p:nvPr>
        </p:nvSpPr>
        <p:spPr>
          <a:xfrm>
            <a:off x="6502863" y="3230042"/>
            <a:ext cx="2641137" cy="237600"/>
          </a:xfrm>
          <a:solidFill>
            <a:schemeClr val="bg1"/>
          </a:solidFill>
        </p:spPr>
        <p:txBody>
          <a:bodyPr/>
          <a:lstStyle/>
          <a:p>
            <a:r>
              <a:rPr lang="en-US" dirty="0">
                <a:solidFill>
                  <a:schemeClr val="tx1"/>
                </a:solidFill>
              </a:rPr>
              <a:t>Data Curator</a:t>
            </a:r>
          </a:p>
        </p:txBody>
      </p:sp>
      <p:sp>
        <p:nvSpPr>
          <p:cNvPr id="4" name="Text Placeholder 3"/>
          <p:cNvSpPr>
            <a:spLocks noGrp="1"/>
          </p:cNvSpPr>
          <p:nvPr>
            <p:ph type="body" sz="quarter" idx="17"/>
          </p:nvPr>
        </p:nvSpPr>
        <p:spPr>
          <a:xfrm>
            <a:off x="6502863" y="3491804"/>
            <a:ext cx="2641137" cy="237600"/>
          </a:xfrm>
          <a:solidFill>
            <a:schemeClr val="bg1"/>
          </a:solidFill>
        </p:spPr>
        <p:txBody>
          <a:bodyPr/>
          <a:lstStyle/>
          <a:p>
            <a:r>
              <a:rPr lang="en-US" dirty="0">
                <a:solidFill>
                  <a:schemeClr val="tx1"/>
                </a:solidFill>
              </a:rPr>
              <a:t>National Transportation Library</a:t>
            </a:r>
          </a:p>
        </p:txBody>
      </p:sp>
      <p:sp>
        <p:nvSpPr>
          <p:cNvPr id="5" name="Text Placeholder 4"/>
          <p:cNvSpPr>
            <a:spLocks noGrp="1"/>
          </p:cNvSpPr>
          <p:nvPr>
            <p:ph type="body" sz="quarter" idx="18"/>
          </p:nvPr>
        </p:nvSpPr>
        <p:spPr>
          <a:xfrm>
            <a:off x="6502863" y="3753567"/>
            <a:ext cx="2641137" cy="237600"/>
          </a:xfrm>
          <a:solidFill>
            <a:schemeClr val="bg1"/>
          </a:solidFill>
        </p:spPr>
        <p:txBody>
          <a:bodyPr/>
          <a:lstStyle/>
          <a:p>
            <a:r>
              <a:rPr lang="en-US" dirty="0">
                <a:solidFill>
                  <a:schemeClr val="tx1"/>
                </a:solidFill>
              </a:rPr>
              <a:t>leighton.christiansen@dot.gov</a:t>
            </a:r>
          </a:p>
        </p:txBody>
      </p:sp>
    </p:spTree>
    <p:extLst>
      <p:ext uri="{BB962C8B-B14F-4D97-AF65-F5344CB8AC3E}">
        <p14:creationId xmlns:p14="http://schemas.microsoft.com/office/powerpoint/2010/main" val="10320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About the National Transportation Library (NTL)</a:t>
            </a:r>
          </a:p>
        </p:txBody>
      </p:sp>
      <p:sp>
        <p:nvSpPr>
          <p:cNvPr id="7" name="Content Placeholder 3">
            <a:extLst>
              <a:ext uri="{FF2B5EF4-FFF2-40B4-BE49-F238E27FC236}">
                <a16:creationId xmlns:a16="http://schemas.microsoft.com/office/drawing/2014/main" id="{57160602-726A-403B-A22E-CFE0AFF6119F}"/>
              </a:ext>
            </a:extLst>
          </p:cNvPr>
          <p:cNvSpPr txBox="1">
            <a:spLocks/>
          </p:cNvSpPr>
          <p:nvPr/>
        </p:nvSpPr>
        <p:spPr>
          <a:xfrm>
            <a:off x="468086" y="912566"/>
            <a:ext cx="8218714" cy="2734150"/>
          </a:xfrm>
          <a:prstGeom prst="rect">
            <a:avLst/>
          </a:prstGeom>
        </p:spPr>
        <p:txBody>
          <a:bodyPr vert="horz" lIns="0" tIns="0" rIns="0" bIns="0" rtlCol="0" anchor="t">
            <a:noAutofit/>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dirty="0"/>
              <a:t>Established in 1998 by the Transportation Equity Act for the 21st Century (TEA-21), the National Transportation Library (NTL) provides access to:</a:t>
            </a:r>
          </a:p>
          <a:p>
            <a:r>
              <a:rPr lang="en-US" sz="1800" dirty="0"/>
              <a:t>Digital collections</a:t>
            </a:r>
          </a:p>
          <a:p>
            <a:r>
              <a:rPr lang="en-US" sz="1800" dirty="0"/>
              <a:t>Data services</a:t>
            </a:r>
          </a:p>
          <a:p>
            <a:r>
              <a:rPr lang="en-US" sz="1800" dirty="0"/>
              <a:t>Reference and research services</a:t>
            </a:r>
          </a:p>
          <a:p>
            <a:r>
              <a:rPr lang="en-US" sz="1800" dirty="0"/>
              <a:t>Knowledge Networks</a:t>
            </a:r>
          </a:p>
          <a:p>
            <a:pPr marL="0" indent="0">
              <a:buFont typeface="Arial" panose="020B0604020202020204" pitchFamily="34" charset="0"/>
              <a:buNone/>
            </a:pPr>
            <a:r>
              <a:rPr lang="en-US" sz="1800" dirty="0"/>
              <a:t>NTL is an open access digital repository. Most items are in the public domain and available for reuse without restriction.</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70699" y="4243594"/>
            <a:ext cx="5298726" cy="840036"/>
          </a:xfrm>
        </p:spPr>
        <p:txBody>
          <a:bodyPr anchor="t"/>
          <a:lstStyle/>
          <a:p>
            <a:pPr marL="0" indent="0">
              <a:buNone/>
            </a:pPr>
            <a:r>
              <a:rPr lang="en-US" sz="1400" b="1" dirty="0">
                <a:latin typeface="Arial" panose="020B0604020202020204" pitchFamily="34" charset="0"/>
                <a:cs typeface="Arial" panose="020B0604020202020204" pitchFamily="34" charset="0"/>
              </a:rPr>
              <a:t>Important Links</a:t>
            </a:r>
          </a:p>
          <a:p>
            <a:pPr marL="91440" indent="-91440">
              <a:lnSpc>
                <a:spcPct val="100000"/>
              </a:lnSpc>
              <a:spcBef>
                <a:spcPts val="0"/>
              </a:spcBef>
            </a:pPr>
            <a:r>
              <a:rPr lang="en-US" sz="1200" dirty="0"/>
              <a:t>Home Page: </a:t>
            </a:r>
            <a:r>
              <a:rPr lang="en-US" sz="1200" dirty="0">
                <a:hlinkClick r:id="rId3"/>
              </a:rPr>
              <a:t>https://ntl.bts.gov/ntl</a:t>
            </a:r>
            <a:endParaRPr lang="en-US" sz="1200" dirty="0"/>
          </a:p>
          <a:p>
            <a:pPr marL="91440" indent="-91440">
              <a:lnSpc>
                <a:spcPct val="100000"/>
              </a:lnSpc>
              <a:spcBef>
                <a:spcPts val="0"/>
              </a:spcBef>
            </a:pPr>
            <a:r>
              <a:rPr lang="en-US" sz="1200" dirty="0"/>
              <a:t>Repository &amp; Open Science Access Portal ((ROSA P): </a:t>
            </a:r>
            <a:r>
              <a:rPr lang="en-US" sz="1200" dirty="0">
                <a:hlinkClick r:id="rId4"/>
              </a:rPr>
              <a:t>https://rosap.ntl.bts.gov/</a:t>
            </a:r>
            <a:endParaRPr lang="en-US" sz="1200" dirty="0"/>
          </a:p>
          <a:p>
            <a:pPr marL="91440" indent="-91440">
              <a:lnSpc>
                <a:spcPct val="100000"/>
              </a:lnSpc>
              <a:spcBef>
                <a:spcPts val="0"/>
              </a:spcBef>
            </a:pPr>
            <a:r>
              <a:rPr lang="en-US" sz="1200" dirty="0"/>
              <a:t>NTL LibGuides: </a:t>
            </a:r>
            <a:r>
              <a:rPr lang="en-US" sz="1200" dirty="0">
                <a:hlinkClick r:id="rId5"/>
              </a:rPr>
              <a:t>https://transportation.libguides.com/</a:t>
            </a:r>
            <a:endParaRPr lang="en-US" sz="1200"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3</a:t>
            </a:fld>
            <a:endParaRPr lang="en-US" dirty="0"/>
          </a:p>
        </p:txBody>
      </p:sp>
    </p:spTree>
    <p:extLst>
      <p:ext uri="{BB962C8B-B14F-4D97-AF65-F5344CB8AC3E}">
        <p14:creationId xmlns:p14="http://schemas.microsoft.com/office/powerpoint/2010/main" val="270596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NTL’s Legislative Mandate</a:t>
            </a:r>
          </a:p>
        </p:txBody>
      </p:sp>
      <p:sp>
        <p:nvSpPr>
          <p:cNvPr id="8" name="Content Placeholder 3">
            <a:extLst>
              <a:ext uri="{FF2B5EF4-FFF2-40B4-BE49-F238E27FC236}">
                <a16:creationId xmlns:a16="http://schemas.microsoft.com/office/drawing/2014/main" id="{243B5C20-C179-46EB-AED4-6C93505B16FD}"/>
              </a:ext>
            </a:extLst>
          </p:cNvPr>
          <p:cNvSpPr txBox="1">
            <a:spLocks/>
          </p:cNvSpPr>
          <p:nvPr/>
        </p:nvSpPr>
        <p:spPr>
          <a:xfrm>
            <a:off x="468084" y="783764"/>
            <a:ext cx="8218714" cy="304807"/>
          </a:xfrm>
          <a:prstGeom prst="rect">
            <a:avLst/>
          </a:prstGeom>
        </p:spPr>
        <p:txBody>
          <a:bodyPr vert="horz" lIns="0" tIns="0" rIns="0" bIns="0" rtlCol="0" anchor="t">
            <a:noAutofit/>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b="1" dirty="0"/>
              <a:t>49 U.S.C. 6304(a)(8), Moving Ahead for Progress in the 21st Century Act, 2012</a:t>
            </a:r>
          </a:p>
        </p:txBody>
      </p:sp>
      <p:sp>
        <p:nvSpPr>
          <p:cNvPr id="7" name="Content Placeholder 3">
            <a:extLst>
              <a:ext uri="{FF2B5EF4-FFF2-40B4-BE49-F238E27FC236}">
                <a16:creationId xmlns:a16="http://schemas.microsoft.com/office/drawing/2014/main" id="{57160602-726A-403B-A22E-CFE0AFF6119F}"/>
              </a:ext>
            </a:extLst>
          </p:cNvPr>
          <p:cNvSpPr txBox="1">
            <a:spLocks/>
          </p:cNvSpPr>
          <p:nvPr/>
        </p:nvSpPr>
        <p:spPr>
          <a:xfrm>
            <a:off x="468086" y="1621971"/>
            <a:ext cx="8218714" cy="1807030"/>
          </a:xfrm>
          <a:prstGeom prst="rect">
            <a:avLst/>
          </a:prstGeom>
        </p:spPr>
        <p:txBody>
          <a:bodyPr vert="horz" lIns="0" tIns="0" rIns="0" bIns="0" rtlCol="0" anchor="t">
            <a:noAutofit/>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b="1" dirty="0"/>
              <a:t>To support the information management and decision making needs of transportation officials at the Federal, State, and local levels</a:t>
            </a:r>
            <a:r>
              <a:rPr lang="en-US" sz="1600" dirty="0"/>
              <a:t>, there is established in the Bureau a National Transportation Library which shall coordinate efforts among, and cooperate with, transportation libraries, information providers, and technical assistance centers, in conjunction with private industry and other transportation library and information centers, with the goal of developing a comprehensive transportation information and knowledge network that supports the activities described in section 6302(b)(3)(B)(vi).</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70699" y="4232708"/>
            <a:ext cx="5298726" cy="840036"/>
          </a:xfrm>
        </p:spPr>
        <p:txBody>
          <a:bodyPr anchor="t"/>
          <a:lstStyle/>
          <a:p>
            <a:pPr marL="0" indent="0">
              <a:buNone/>
            </a:pPr>
            <a:r>
              <a:rPr lang="en-US" sz="1400" b="1" dirty="0">
                <a:latin typeface="Arial" panose="020B0604020202020204" pitchFamily="34" charset="0"/>
                <a:cs typeface="Arial" panose="020B0604020202020204" pitchFamily="34" charset="0"/>
              </a:rPr>
              <a:t>Important Links</a:t>
            </a:r>
          </a:p>
          <a:p>
            <a:pPr marL="91440" indent="-91440">
              <a:lnSpc>
                <a:spcPct val="100000"/>
              </a:lnSpc>
              <a:spcBef>
                <a:spcPts val="0"/>
              </a:spcBef>
            </a:pPr>
            <a:r>
              <a:rPr lang="en-US" sz="1200" dirty="0"/>
              <a:t>Home Page: </a:t>
            </a:r>
            <a:r>
              <a:rPr lang="en-US" sz="1200" dirty="0">
                <a:hlinkClick r:id="rId3"/>
              </a:rPr>
              <a:t>https://ntl.bts.gov/ntl</a:t>
            </a:r>
            <a:endParaRPr lang="en-US" sz="1200" dirty="0"/>
          </a:p>
          <a:p>
            <a:pPr marL="91440" indent="-91440">
              <a:lnSpc>
                <a:spcPct val="100000"/>
              </a:lnSpc>
              <a:spcBef>
                <a:spcPts val="0"/>
              </a:spcBef>
            </a:pPr>
            <a:r>
              <a:rPr lang="en-US" sz="1200" dirty="0"/>
              <a:t>Repository &amp; Open Science Access Portal ((ROSA P): </a:t>
            </a:r>
            <a:r>
              <a:rPr lang="en-US" sz="1200" dirty="0">
                <a:hlinkClick r:id="rId4"/>
              </a:rPr>
              <a:t>https://rosap.ntl.bts.gov/</a:t>
            </a:r>
            <a:endParaRPr lang="en-US" sz="1200" dirty="0"/>
          </a:p>
          <a:p>
            <a:pPr marL="91440" indent="-91440">
              <a:lnSpc>
                <a:spcPct val="100000"/>
              </a:lnSpc>
              <a:spcBef>
                <a:spcPts val="0"/>
              </a:spcBef>
            </a:pPr>
            <a:r>
              <a:rPr lang="en-US" sz="1200" dirty="0"/>
              <a:t>NTL LibGuides: </a:t>
            </a:r>
            <a:r>
              <a:rPr lang="en-US" sz="1200" dirty="0">
                <a:hlinkClick r:id="rId5"/>
              </a:rPr>
              <a:t>https://transportation.libguides.com/</a:t>
            </a:r>
            <a:endParaRPr lang="en-US" sz="1200"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1329157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My Roles</a:t>
            </a:r>
          </a:p>
        </p:txBody>
      </p:sp>
      <p:pic>
        <p:nvPicPr>
          <p:cNvPr id="11" name="Picture 10" descr="Landing page image of the Repository &amp; Open Science Access Portal (ROSA P) at URL https://rosap.ntl.bts.gov/welcome as of 2022-07-19.">
            <a:extLst>
              <a:ext uri="{FF2B5EF4-FFF2-40B4-BE49-F238E27FC236}">
                <a16:creationId xmlns:a16="http://schemas.microsoft.com/office/drawing/2014/main" id="{F8B6F578-69AE-4C6E-8C39-52B37BEFD23B}"/>
              </a:ext>
            </a:extLst>
          </p:cNvPr>
          <p:cNvPicPr>
            <a:picLocks noChangeAspect="1"/>
          </p:cNvPicPr>
          <p:nvPr/>
        </p:nvPicPr>
        <p:blipFill>
          <a:blip r:embed="rId3"/>
          <a:stretch>
            <a:fillRect/>
          </a:stretch>
        </p:blipFill>
        <p:spPr>
          <a:xfrm>
            <a:off x="1636929" y="827722"/>
            <a:ext cx="1777108" cy="2399480"/>
          </a:xfrm>
          <a:prstGeom prst="rect">
            <a:avLst/>
          </a:prstGeom>
          <a:ln>
            <a:solidFill>
              <a:schemeClr val="accent1"/>
            </a:solidFill>
          </a:ln>
        </p:spPr>
      </p:pic>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01331" y="3285649"/>
            <a:ext cx="3840480" cy="1787097"/>
          </a:xfrm>
        </p:spPr>
        <p:txBody>
          <a:bodyPr anchor="t"/>
          <a:lstStyle/>
          <a:p>
            <a:pPr marL="0" indent="0" algn="ctr">
              <a:buNone/>
            </a:pPr>
            <a:r>
              <a:rPr lang="en-US" sz="2000" dirty="0"/>
              <a:t>Data Curator</a:t>
            </a:r>
          </a:p>
          <a:p>
            <a:pPr marL="91440" indent="-91440">
              <a:lnSpc>
                <a:spcPct val="100000"/>
              </a:lnSpc>
              <a:spcBef>
                <a:spcPts val="600"/>
              </a:spcBef>
            </a:pPr>
            <a:r>
              <a:rPr lang="en-US" sz="1200" dirty="0"/>
              <a:t>Collect, Catalog, Manage, and Share U.S. DOT-created or -funded statistical and research datasets;</a:t>
            </a:r>
          </a:p>
          <a:p>
            <a:pPr marL="91440" indent="-91440">
              <a:lnSpc>
                <a:spcPct val="100000"/>
              </a:lnSpc>
              <a:spcBef>
                <a:spcPts val="600"/>
              </a:spcBef>
            </a:pPr>
            <a:r>
              <a:rPr lang="en-US" sz="1200" dirty="0"/>
              <a:t>Especially from the Bureau of Transportation Statistics (BTS) and the University Transportation Centers Program;</a:t>
            </a:r>
          </a:p>
          <a:p>
            <a:pPr marL="91440" indent="-91440">
              <a:lnSpc>
                <a:spcPct val="100000"/>
              </a:lnSpc>
              <a:spcBef>
                <a:spcPts val="600"/>
              </a:spcBef>
            </a:pPr>
            <a:r>
              <a:rPr lang="en-US" sz="1200" dirty="0"/>
              <a:t>In our Repository &amp; Open Science Access Portal (ROSA P) </a:t>
            </a:r>
            <a:r>
              <a:rPr lang="en-US" sz="1200" dirty="0">
                <a:hlinkClick r:id="rId4"/>
              </a:rPr>
              <a:t>https://rosap.ntl.bts.gov/</a:t>
            </a:r>
            <a:r>
              <a:rPr lang="en-US" sz="1200" dirty="0"/>
              <a:t> </a:t>
            </a:r>
          </a:p>
        </p:txBody>
      </p:sp>
      <p:pic>
        <p:nvPicPr>
          <p:cNvPr id="13" name="Picture 12" descr="Cover of the United States DOT &quot;Plan to Increase Public Access to the Results of Federally-Funded Scientific Resaerch&quot; issued on December 15, 2015, available at the URL: https://www.transportation.gov/mission/open/official-dot-public-access-plan-v11">
            <a:extLst>
              <a:ext uri="{FF2B5EF4-FFF2-40B4-BE49-F238E27FC236}">
                <a16:creationId xmlns:a16="http://schemas.microsoft.com/office/drawing/2014/main" id="{6AB8F4E3-4079-4EF3-B02E-3FE70DE1416D}"/>
              </a:ext>
            </a:extLst>
          </p:cNvPr>
          <p:cNvPicPr>
            <a:picLocks noChangeAspect="1"/>
          </p:cNvPicPr>
          <p:nvPr/>
        </p:nvPicPr>
        <p:blipFill>
          <a:blip r:embed="rId5"/>
          <a:srcRect/>
          <a:stretch/>
        </p:blipFill>
        <p:spPr>
          <a:xfrm>
            <a:off x="5751725" y="981271"/>
            <a:ext cx="1777108" cy="2070612"/>
          </a:xfrm>
          <a:prstGeom prst="rect">
            <a:avLst/>
          </a:prstGeom>
          <a:ln>
            <a:solidFill>
              <a:schemeClr val="accent1"/>
            </a:solidFill>
          </a:ln>
        </p:spPr>
      </p:pic>
      <p:sp>
        <p:nvSpPr>
          <p:cNvPr id="7" name="Content Placeholder 3">
            <a:extLst>
              <a:ext uri="{FF2B5EF4-FFF2-40B4-BE49-F238E27FC236}">
                <a16:creationId xmlns:a16="http://schemas.microsoft.com/office/drawing/2014/main" id="{57160602-726A-403B-A22E-CFE0AFF6119F}"/>
              </a:ext>
            </a:extLst>
          </p:cNvPr>
          <p:cNvSpPr txBox="1">
            <a:spLocks/>
          </p:cNvSpPr>
          <p:nvPr/>
        </p:nvSpPr>
        <p:spPr>
          <a:xfrm>
            <a:off x="4713512" y="3285649"/>
            <a:ext cx="3840480" cy="1787097"/>
          </a:xfrm>
          <a:prstGeom prst="rect">
            <a:avLst/>
          </a:prstGeom>
        </p:spPr>
        <p:txBody>
          <a:bodyPr vert="horz" lIns="0" tIns="0" rIns="0" bIns="0" rtlCol="0" anchor="t">
            <a:noAutofit/>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Public Access Policy</a:t>
            </a:r>
          </a:p>
          <a:p>
            <a:pPr marL="91440" indent="-91440">
              <a:lnSpc>
                <a:spcPct val="100000"/>
              </a:lnSpc>
              <a:spcBef>
                <a:spcPts val="600"/>
              </a:spcBef>
            </a:pPr>
            <a:r>
              <a:rPr lang="en-US" sz="1200" dirty="0"/>
              <a:t>Lead implementation of DOT Public Access efforts  </a:t>
            </a:r>
            <a:r>
              <a:rPr lang="en-US" sz="1200" dirty="0">
                <a:hlinkClick r:id="rId6"/>
              </a:rPr>
              <a:t>https://doi.org/10.21949/1503647</a:t>
            </a:r>
            <a:r>
              <a:rPr lang="en-US" sz="1200" dirty="0"/>
              <a:t> </a:t>
            </a:r>
          </a:p>
          <a:p>
            <a:pPr marL="91440" indent="-91440">
              <a:lnSpc>
                <a:spcPct val="100000"/>
              </a:lnSpc>
              <a:spcBef>
                <a:spcPts val="600"/>
              </a:spcBef>
            </a:pPr>
            <a:r>
              <a:rPr lang="en-US" sz="1200" dirty="0"/>
              <a:t>Train DOT employees and contracted researchers on data management best practices</a:t>
            </a:r>
          </a:p>
          <a:p>
            <a:pPr marL="91440" indent="-91440">
              <a:lnSpc>
                <a:spcPct val="100000"/>
              </a:lnSpc>
              <a:spcBef>
                <a:spcPts val="600"/>
              </a:spcBef>
            </a:pPr>
            <a:r>
              <a:rPr lang="en-US" sz="1200" dirty="0"/>
              <a:t>Work on federal, national, and international open science and research data sharing bodies </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5</a:t>
            </a:fld>
            <a:endParaRPr lang="en-US" dirty="0"/>
          </a:p>
        </p:txBody>
      </p:sp>
    </p:spTree>
    <p:extLst>
      <p:ext uri="{BB962C8B-B14F-4D97-AF65-F5344CB8AC3E}">
        <p14:creationId xmlns:p14="http://schemas.microsoft.com/office/powerpoint/2010/main" val="207731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Data Retention</a:t>
            </a:r>
            <a:endParaRPr lang="en-US" spc="0" dirty="0"/>
          </a:p>
        </p:txBody>
      </p:sp>
      <p:sp>
        <p:nvSpPr>
          <p:cNvPr id="5" name="Slide Number Placeholder 4"/>
          <p:cNvSpPr>
            <a:spLocks noGrp="1"/>
          </p:cNvSpPr>
          <p:nvPr>
            <p:ph type="sldNum" sz="quarter" idx="4294967295"/>
          </p:nvPr>
        </p:nvSpPr>
        <p:spPr>
          <a:xfrm>
            <a:off x="8820150" y="4778375"/>
            <a:ext cx="323850" cy="323850"/>
          </a:xfrm>
        </p:spPr>
        <p:txBody>
          <a:bodyPr/>
          <a:lstStyle/>
          <a:p>
            <a:fld id="{19B51A1E-902D-48AF-9020-955120F399B6}" type="slidenum">
              <a:rPr lang="en-US" smtClean="0"/>
              <a:pPr/>
              <a:t>6</a:t>
            </a:fld>
            <a:endParaRPr lang="en-US" dirty="0"/>
          </a:p>
        </p:txBody>
      </p:sp>
    </p:spTree>
    <p:extLst>
      <p:ext uri="{BB962C8B-B14F-4D97-AF65-F5344CB8AC3E}">
        <p14:creationId xmlns:p14="http://schemas.microsoft.com/office/powerpoint/2010/main" val="338661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Question:</a:t>
            </a:r>
          </a:p>
        </p:txBody>
      </p:sp>
      <p:sp>
        <p:nvSpPr>
          <p:cNvPr id="9" name="Text Placeholder 8"/>
          <p:cNvSpPr>
            <a:spLocks noGrp="1"/>
          </p:cNvSpPr>
          <p:nvPr>
            <p:ph type="body" sz="quarter" idx="32"/>
          </p:nvPr>
        </p:nvSpPr>
        <p:spPr>
          <a:xfrm>
            <a:off x="468086" y="1869697"/>
            <a:ext cx="8229599" cy="1385130"/>
          </a:xfrm>
        </p:spPr>
        <p:txBody>
          <a:bodyPr/>
          <a:lstStyle/>
          <a:p>
            <a:r>
              <a:rPr lang="en-US" sz="4800" dirty="0"/>
              <a:t>How long should we plan to retain our data?</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7</a:t>
            </a:fld>
            <a:endParaRPr lang="en-US" dirty="0"/>
          </a:p>
        </p:txBody>
      </p:sp>
    </p:spTree>
    <p:extLst>
      <p:ext uri="{BB962C8B-B14F-4D97-AF65-F5344CB8AC3E}">
        <p14:creationId xmlns:p14="http://schemas.microsoft.com/office/powerpoint/2010/main" val="270805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Short Answer:</a:t>
            </a:r>
          </a:p>
        </p:txBody>
      </p:sp>
      <p:sp>
        <p:nvSpPr>
          <p:cNvPr id="9" name="Text Placeholder 8"/>
          <p:cNvSpPr>
            <a:spLocks noGrp="1"/>
          </p:cNvSpPr>
          <p:nvPr>
            <p:ph type="body" sz="quarter" idx="32"/>
          </p:nvPr>
        </p:nvSpPr>
        <p:spPr>
          <a:xfrm>
            <a:off x="468086" y="1869697"/>
            <a:ext cx="8229599" cy="1385130"/>
          </a:xfrm>
        </p:spPr>
        <p:txBody>
          <a:bodyPr/>
          <a:lstStyle/>
          <a:p>
            <a:r>
              <a:rPr lang="en-US" sz="4800" dirty="0"/>
              <a:t>It depends.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8</a:t>
            </a:fld>
            <a:endParaRPr lang="en-US" dirty="0"/>
          </a:p>
        </p:txBody>
      </p:sp>
    </p:spTree>
    <p:extLst>
      <p:ext uri="{BB962C8B-B14F-4D97-AF65-F5344CB8AC3E}">
        <p14:creationId xmlns:p14="http://schemas.microsoft.com/office/powerpoint/2010/main" val="297269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Longer Answer:</a:t>
            </a:r>
          </a:p>
        </p:txBody>
      </p:sp>
      <p:sp>
        <p:nvSpPr>
          <p:cNvPr id="9" name="Text Placeholder 8"/>
          <p:cNvSpPr>
            <a:spLocks noGrp="1"/>
          </p:cNvSpPr>
          <p:nvPr>
            <p:ph type="body" sz="quarter" idx="32"/>
          </p:nvPr>
        </p:nvSpPr>
        <p:spPr>
          <a:xfrm>
            <a:off x="468086" y="868212"/>
            <a:ext cx="8229599" cy="1385130"/>
          </a:xfrm>
        </p:spPr>
        <p:txBody>
          <a:bodyPr/>
          <a:lstStyle/>
          <a:p>
            <a:r>
              <a:rPr lang="en-US" sz="2400" dirty="0"/>
              <a:t>The period of time to retain any dataset is a case-by-case business decision. </a:t>
            </a:r>
            <a:r>
              <a:rPr lang="en-US" sz="2400" b="1" dirty="0"/>
              <a:t>There is no “one-answer-fits-all-cases” solution.</a:t>
            </a:r>
          </a:p>
          <a:p>
            <a:r>
              <a:rPr lang="en-US" sz="2400" dirty="0"/>
              <a:t>Data retention depends on </a:t>
            </a:r>
            <a:r>
              <a:rPr lang="en-US" sz="2400" b="1" dirty="0"/>
              <a:t>a number of factors</a:t>
            </a:r>
            <a:r>
              <a:rPr lang="en-US" sz="2400" dirty="0"/>
              <a:t>, which include, but are not limited to:</a:t>
            </a:r>
          </a:p>
          <a:p>
            <a:pPr marL="285750" indent="-285750">
              <a:buFont typeface="Arial" panose="020B0604020202020204" pitchFamily="34" charset="0"/>
              <a:buChar char="•"/>
            </a:pPr>
            <a:endParaRPr lang="en-US" sz="1800" dirty="0"/>
          </a:p>
          <a:p>
            <a:endParaRPr lang="en-US" sz="1800" dirty="0"/>
          </a:p>
        </p:txBody>
      </p:sp>
      <p:sp>
        <p:nvSpPr>
          <p:cNvPr id="5" name="Text Placeholder 8">
            <a:extLst>
              <a:ext uri="{FF2B5EF4-FFF2-40B4-BE49-F238E27FC236}">
                <a16:creationId xmlns:a16="http://schemas.microsoft.com/office/drawing/2014/main" id="{B93A9274-2B0B-41F5-BC93-FD5029632849}"/>
              </a:ext>
            </a:extLst>
          </p:cNvPr>
          <p:cNvSpPr txBox="1">
            <a:spLocks/>
          </p:cNvSpPr>
          <p:nvPr/>
        </p:nvSpPr>
        <p:spPr>
          <a:xfrm>
            <a:off x="2514600" y="2413976"/>
            <a:ext cx="4114800" cy="2441047"/>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83A64"/>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rgbClr val="083A64"/>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600"/>
              </a:spcBef>
              <a:buFont typeface="+mj-lt"/>
              <a:buAutoNum type="arabicPeriod"/>
            </a:pPr>
            <a:r>
              <a:rPr lang="en-US" sz="1800" dirty="0"/>
              <a:t>Laws, Policies, Contracts, Funder Agreements, and Licenses</a:t>
            </a:r>
          </a:p>
          <a:p>
            <a:pPr marL="342900" indent="-342900">
              <a:lnSpc>
                <a:spcPct val="100000"/>
              </a:lnSpc>
              <a:spcBef>
                <a:spcPts val="600"/>
              </a:spcBef>
              <a:buFont typeface="+mj-lt"/>
              <a:buAutoNum type="arabicPeriod"/>
            </a:pPr>
            <a:r>
              <a:rPr lang="en-US" sz="1800" dirty="0"/>
              <a:t>Organizational and/or Repository Resources and Infrastructure </a:t>
            </a:r>
          </a:p>
          <a:p>
            <a:pPr marL="342900" indent="-342900">
              <a:lnSpc>
                <a:spcPct val="100000"/>
              </a:lnSpc>
              <a:spcBef>
                <a:spcPts val="600"/>
              </a:spcBef>
              <a:buFont typeface="+mj-lt"/>
              <a:buAutoNum type="arabicPeriod"/>
            </a:pPr>
            <a:r>
              <a:rPr lang="en-US" sz="1800" dirty="0"/>
              <a:t>Characteristics of Data Collection</a:t>
            </a:r>
          </a:p>
          <a:p>
            <a:pPr marL="342900" indent="-342900">
              <a:lnSpc>
                <a:spcPct val="100000"/>
              </a:lnSpc>
              <a:spcBef>
                <a:spcPts val="600"/>
              </a:spcBef>
              <a:buFont typeface="+mj-lt"/>
              <a:buAutoNum type="arabicPeriod"/>
            </a:pPr>
            <a:r>
              <a:rPr lang="en-US" sz="1800" dirty="0"/>
              <a:t>Potential Data Uses and Reuses</a:t>
            </a:r>
          </a:p>
          <a:p>
            <a:pPr marL="342900" indent="-342900">
              <a:lnSpc>
                <a:spcPct val="100000"/>
              </a:lnSpc>
              <a:spcBef>
                <a:spcPts val="600"/>
              </a:spcBef>
              <a:buFont typeface="+mj-lt"/>
              <a:buAutoNum type="arabicPeriod"/>
            </a:pPr>
            <a:r>
              <a:rPr lang="en-US" sz="1800" dirty="0"/>
              <a:t>Data Management and Preservation Planning</a:t>
            </a:r>
          </a:p>
          <a:p>
            <a:pPr marL="285750" indent="-285750">
              <a:buFont typeface="Arial" panose="020B0604020202020204" pitchFamily="34" charset="0"/>
              <a:buChar char="•"/>
            </a:pPr>
            <a:endParaRPr lang="en-US" sz="1800"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9</a:t>
            </a:fld>
            <a:endParaRPr lang="en-US" dirty="0"/>
          </a:p>
        </p:txBody>
      </p:sp>
    </p:spTree>
    <p:extLst>
      <p:ext uri="{BB962C8B-B14F-4D97-AF65-F5344CB8AC3E}">
        <p14:creationId xmlns:p14="http://schemas.microsoft.com/office/powerpoint/2010/main" val="4033891813"/>
      </p:ext>
    </p:extLst>
  </p:cSld>
  <p:clrMapOvr>
    <a:masterClrMapping/>
  </p:clrMapOvr>
</p:sld>
</file>

<file path=ppt/theme/theme1.xml><?xml version="1.0" encoding="utf-8"?>
<a:theme xmlns:a="http://schemas.openxmlformats.org/drawingml/2006/main" name="DOT Template Version 1">
  <a:themeElements>
    <a:clrScheme name="Custom 4">
      <a:dk1>
        <a:srgbClr val="182300"/>
      </a:dk1>
      <a:lt1>
        <a:srgbClr val="FFFFFF"/>
      </a:lt1>
      <a:dk2>
        <a:srgbClr val="18237D"/>
      </a:dk2>
      <a:lt2>
        <a:srgbClr val="EEECE1"/>
      </a:lt2>
      <a:accent1>
        <a:srgbClr val="083A64"/>
      </a:accent1>
      <a:accent2>
        <a:srgbClr val="0E6D4D"/>
      </a:accent2>
      <a:accent3>
        <a:srgbClr val="FDB703"/>
      </a:accent3>
      <a:accent4>
        <a:srgbClr val="0D57A2"/>
      </a:accent4>
      <a:accent5>
        <a:srgbClr val="4BACC6"/>
      </a:accent5>
      <a:accent6>
        <a:srgbClr val="D96B43"/>
      </a:accent6>
      <a:hlink>
        <a:srgbClr val="1264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2.xml><?xml version="1.0" encoding="utf-8"?>
<ds:datastoreItem xmlns:ds="http://schemas.openxmlformats.org/officeDocument/2006/customXml" ds:itemID="{BF90D0D0-7C1D-47FF-A2F0-9937AA567A3D}">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purl.org/dc/elements/1.1/"/>
    <ds:schemaRef ds:uri="http://schemas.microsoft.com/office/infopath/2007/PartnerControl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7776</Words>
  <Application>Microsoft Office PowerPoint</Application>
  <PresentationFormat>On-screen Show (16:9)</PresentationFormat>
  <Paragraphs>721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Roboto</vt:lpstr>
      <vt:lpstr>Times New Roman</vt:lpstr>
      <vt:lpstr>DOT Template Version 1</vt:lpstr>
      <vt:lpstr>Considerations on  Data Retention https://doi.org/10.21949/1526875</vt:lpstr>
      <vt:lpstr>Introduction</vt:lpstr>
      <vt:lpstr>About the National Transportation Library (NTL)</vt:lpstr>
      <vt:lpstr>NTL’s Legislative Mandate</vt:lpstr>
      <vt:lpstr>My Roles</vt:lpstr>
      <vt:lpstr>Data Retention</vt:lpstr>
      <vt:lpstr>The Question:</vt:lpstr>
      <vt:lpstr>The Short Answer:</vt:lpstr>
      <vt:lpstr>The Longer Answer:</vt:lpstr>
      <vt:lpstr>1. Laws, Policies, Agreements &amp; Licenses</vt:lpstr>
      <vt:lpstr>2.  Organizational and/or Repository Resources </vt:lpstr>
      <vt:lpstr>3. Characteristics of Data Collection</vt:lpstr>
      <vt:lpstr>4. Potential Data Uses and Reuses</vt:lpstr>
      <vt:lpstr>5. Data Management and Preservation Planning</vt:lpstr>
      <vt:lpstr>More on DMPs</vt:lpstr>
      <vt:lpstr>How can we make Data Retention easier?</vt:lpstr>
      <vt:lpstr>Is it Ever OK to Delete Data?</vt:lpstr>
      <vt:lpstr>In Review:</vt:lpstr>
      <vt:lpstr>Resources</vt:lpstr>
      <vt:lpstr>Questions?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2021-04-01T01:22:30Z</dcterms:created>
  <dcterms:modified xsi:type="dcterms:W3CDTF">2022-08-17T02:33:38Z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