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4"/>
  </p:sldMasterIdLst>
  <p:notesMasterIdLst>
    <p:notesMasterId r:id="rId30"/>
  </p:notesMasterIdLst>
  <p:handoutMasterIdLst>
    <p:handoutMasterId r:id="rId31"/>
  </p:handoutMasterIdLst>
  <p:sldIdLst>
    <p:sldId id="287" r:id="rId5"/>
    <p:sldId id="285" r:id="rId6"/>
    <p:sldId id="286" r:id="rId7"/>
    <p:sldId id="283" r:id="rId8"/>
    <p:sldId id="291" r:id="rId9"/>
    <p:sldId id="288" r:id="rId10"/>
    <p:sldId id="289" r:id="rId11"/>
    <p:sldId id="280" r:id="rId12"/>
    <p:sldId id="290" r:id="rId13"/>
    <p:sldId id="292" r:id="rId14"/>
    <p:sldId id="293" r:id="rId15"/>
    <p:sldId id="294" r:id="rId16"/>
    <p:sldId id="305" r:id="rId17"/>
    <p:sldId id="303" r:id="rId18"/>
    <p:sldId id="302" r:id="rId19"/>
    <p:sldId id="298" r:id="rId20"/>
    <p:sldId id="299" r:id="rId21"/>
    <p:sldId id="300" r:id="rId22"/>
    <p:sldId id="295" r:id="rId23"/>
    <p:sldId id="296" r:id="rId24"/>
    <p:sldId id="297" r:id="rId25"/>
    <p:sldId id="301" r:id="rId26"/>
    <p:sldId id="278" r:id="rId27"/>
    <p:sldId id="304" r:id="rId28"/>
    <p:sldId id="30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k, Ellen Christina" initials="CC" lastIdx="2" clrIdx="0">
    <p:extLst>
      <p:ext uri="{19B8F6BF-5375-455C-9EA6-DF929625EA0E}">
        <p15:presenceInfo xmlns:p15="http://schemas.microsoft.com/office/powerpoint/2012/main" userId="S::ellencc2@illinois.edu::4fc8ce4e-9674-48b6-a16e-474fe8686d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13414" autoAdjust="0"/>
    <p:restoredTop sz="86407" autoAdjust="0"/>
  </p:normalViewPr>
  <p:slideViewPr>
    <p:cSldViewPr snapToGrid="0">
      <p:cViewPr varScale="1">
        <p:scale>
          <a:sx n="75" d="100"/>
          <a:sy n="75" d="100"/>
        </p:scale>
        <p:origin x="2141"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23.png"/><Relationship Id="rId6" Type="http://schemas.openxmlformats.org/officeDocument/2006/relationships/image" Target="../media/image16.svg"/><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65F513-F463-4F10-A576-28DB49F5950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D7620336-2D65-465B-A9ED-94B390E93D32}">
      <dgm:prSet/>
      <dgm:spPr/>
      <dgm:t>
        <a:bodyPr/>
        <a:lstStyle/>
        <a:p>
          <a:pPr>
            <a:defRPr cap="all"/>
          </a:pPr>
          <a:r>
            <a:rPr lang="en-US"/>
            <a:t>Focus Project (GTFS)</a:t>
          </a:r>
        </a:p>
      </dgm:t>
    </dgm:pt>
    <dgm:pt modelId="{1EC25F81-59A6-49BA-9A83-97492604E46B}" type="parTrans" cxnId="{1726C332-6CBB-4752-A313-BFF23C7AB054}">
      <dgm:prSet/>
      <dgm:spPr/>
      <dgm:t>
        <a:bodyPr/>
        <a:lstStyle/>
        <a:p>
          <a:endParaRPr lang="en-US"/>
        </a:p>
      </dgm:t>
    </dgm:pt>
    <dgm:pt modelId="{CDBD9A0F-B5D2-4D4A-9A3D-8902DA400340}" type="sibTrans" cxnId="{1726C332-6CBB-4752-A313-BFF23C7AB054}">
      <dgm:prSet/>
      <dgm:spPr/>
      <dgm:t>
        <a:bodyPr/>
        <a:lstStyle/>
        <a:p>
          <a:endParaRPr lang="en-US"/>
        </a:p>
      </dgm:t>
    </dgm:pt>
    <dgm:pt modelId="{0F931EAC-DAA3-4FBC-B94F-CDB1BA6271E3}">
      <dgm:prSet/>
      <dgm:spPr/>
      <dgm:t>
        <a:bodyPr/>
        <a:lstStyle/>
        <a:p>
          <a:pPr>
            <a:defRPr cap="all"/>
          </a:pPr>
          <a:r>
            <a:rPr lang="en-US"/>
            <a:t>Data Packages</a:t>
          </a:r>
        </a:p>
      </dgm:t>
    </dgm:pt>
    <dgm:pt modelId="{A6CCB411-CE18-4ED1-AB5F-53842592079F}" type="parTrans" cxnId="{13CAB72B-931F-49C8-B4E1-35A5E7FE7B30}">
      <dgm:prSet/>
      <dgm:spPr/>
      <dgm:t>
        <a:bodyPr/>
        <a:lstStyle/>
        <a:p>
          <a:endParaRPr lang="en-US"/>
        </a:p>
      </dgm:t>
    </dgm:pt>
    <dgm:pt modelId="{4796B48F-46B9-4E9A-993D-2FB3A5C66566}" type="sibTrans" cxnId="{13CAB72B-931F-49C8-B4E1-35A5E7FE7B30}">
      <dgm:prSet/>
      <dgm:spPr/>
      <dgm:t>
        <a:bodyPr/>
        <a:lstStyle/>
        <a:p>
          <a:endParaRPr lang="en-US"/>
        </a:p>
      </dgm:t>
    </dgm:pt>
    <dgm:pt modelId="{00F64DB9-9D2C-4366-B8FF-CA28011E2C8C}">
      <dgm:prSet/>
      <dgm:spPr/>
      <dgm:t>
        <a:bodyPr/>
        <a:lstStyle/>
        <a:p>
          <a:pPr>
            <a:defRPr cap="all"/>
          </a:pPr>
          <a:r>
            <a:rPr lang="en-US" dirty="0"/>
            <a:t>Challenges</a:t>
          </a:r>
        </a:p>
      </dgm:t>
    </dgm:pt>
    <dgm:pt modelId="{AEBD86AF-1C59-4FBD-9EBB-F8A1B428D169}" type="parTrans" cxnId="{D1024CBC-E2E8-44DB-9E8D-E81A106BEFE3}">
      <dgm:prSet/>
      <dgm:spPr/>
      <dgm:t>
        <a:bodyPr/>
        <a:lstStyle/>
        <a:p>
          <a:endParaRPr lang="en-US"/>
        </a:p>
      </dgm:t>
    </dgm:pt>
    <dgm:pt modelId="{457C0239-AD8A-4F6D-8B11-6D86209F2D59}" type="sibTrans" cxnId="{D1024CBC-E2E8-44DB-9E8D-E81A106BEFE3}">
      <dgm:prSet/>
      <dgm:spPr/>
      <dgm:t>
        <a:bodyPr/>
        <a:lstStyle/>
        <a:p>
          <a:endParaRPr lang="en-US"/>
        </a:p>
      </dgm:t>
    </dgm:pt>
    <dgm:pt modelId="{AB436BFB-0467-4981-9FE6-8B1B0E12C707}">
      <dgm:prSet/>
      <dgm:spPr/>
      <dgm:t>
        <a:bodyPr/>
        <a:lstStyle/>
        <a:p>
          <a:pPr>
            <a:defRPr cap="all"/>
          </a:pPr>
          <a:r>
            <a:rPr lang="en-US"/>
            <a:t>Tidy Data</a:t>
          </a:r>
        </a:p>
      </dgm:t>
    </dgm:pt>
    <dgm:pt modelId="{51489BFC-BD41-4448-90F4-E1AF6028D0BD}" type="parTrans" cxnId="{4D44D594-33FA-4EF9-A0DC-82FF7BD5B930}">
      <dgm:prSet/>
      <dgm:spPr/>
      <dgm:t>
        <a:bodyPr/>
        <a:lstStyle/>
        <a:p>
          <a:endParaRPr lang="en-US"/>
        </a:p>
      </dgm:t>
    </dgm:pt>
    <dgm:pt modelId="{7176CC18-CA4C-457E-BD0C-D0DA998B5B35}" type="sibTrans" cxnId="{4D44D594-33FA-4EF9-A0DC-82FF7BD5B930}">
      <dgm:prSet/>
      <dgm:spPr/>
      <dgm:t>
        <a:bodyPr/>
        <a:lstStyle/>
        <a:p>
          <a:endParaRPr lang="en-US"/>
        </a:p>
      </dgm:t>
    </dgm:pt>
    <dgm:pt modelId="{59AE8135-A8DE-4767-B216-E81002C54DF3}" type="pres">
      <dgm:prSet presAssocID="{CE65F513-F463-4F10-A576-28DB49F59502}" presName="outerComposite" presStyleCnt="0">
        <dgm:presLayoutVars>
          <dgm:chMax val="5"/>
          <dgm:dir/>
          <dgm:resizeHandles val="exact"/>
        </dgm:presLayoutVars>
      </dgm:prSet>
      <dgm:spPr/>
    </dgm:pt>
    <dgm:pt modelId="{D2BA8005-1D41-433F-AD4E-F42C30CAFDBF}" type="pres">
      <dgm:prSet presAssocID="{CE65F513-F463-4F10-A576-28DB49F59502}" presName="dummyMaxCanvas" presStyleCnt="0">
        <dgm:presLayoutVars/>
      </dgm:prSet>
      <dgm:spPr/>
    </dgm:pt>
    <dgm:pt modelId="{DAF2AB9D-9329-4735-937F-9F14216FFA2E}" type="pres">
      <dgm:prSet presAssocID="{CE65F513-F463-4F10-A576-28DB49F59502}" presName="FourNodes_1" presStyleLbl="node1" presStyleIdx="0" presStyleCnt="4">
        <dgm:presLayoutVars>
          <dgm:bulletEnabled val="1"/>
        </dgm:presLayoutVars>
      </dgm:prSet>
      <dgm:spPr/>
    </dgm:pt>
    <dgm:pt modelId="{808CC722-FDF1-49C6-AEC1-9DBA3F73D3E5}" type="pres">
      <dgm:prSet presAssocID="{CE65F513-F463-4F10-A576-28DB49F59502}" presName="FourNodes_2" presStyleLbl="node1" presStyleIdx="1" presStyleCnt="4">
        <dgm:presLayoutVars>
          <dgm:bulletEnabled val="1"/>
        </dgm:presLayoutVars>
      </dgm:prSet>
      <dgm:spPr/>
    </dgm:pt>
    <dgm:pt modelId="{42C1F9E6-029A-4EF5-B727-5509CE517713}" type="pres">
      <dgm:prSet presAssocID="{CE65F513-F463-4F10-A576-28DB49F59502}" presName="FourNodes_3" presStyleLbl="node1" presStyleIdx="2" presStyleCnt="4">
        <dgm:presLayoutVars>
          <dgm:bulletEnabled val="1"/>
        </dgm:presLayoutVars>
      </dgm:prSet>
      <dgm:spPr/>
    </dgm:pt>
    <dgm:pt modelId="{ACD0D058-18D4-45C9-A0AE-4EDBCF47189C}" type="pres">
      <dgm:prSet presAssocID="{CE65F513-F463-4F10-A576-28DB49F59502}" presName="FourNodes_4" presStyleLbl="node1" presStyleIdx="3" presStyleCnt="4">
        <dgm:presLayoutVars>
          <dgm:bulletEnabled val="1"/>
        </dgm:presLayoutVars>
      </dgm:prSet>
      <dgm:spPr/>
    </dgm:pt>
    <dgm:pt modelId="{2895B469-8AC7-47F5-A776-A243D130BEE5}" type="pres">
      <dgm:prSet presAssocID="{CE65F513-F463-4F10-A576-28DB49F59502}" presName="FourConn_1-2" presStyleLbl="fgAccFollowNode1" presStyleIdx="0" presStyleCnt="3">
        <dgm:presLayoutVars>
          <dgm:bulletEnabled val="1"/>
        </dgm:presLayoutVars>
      </dgm:prSet>
      <dgm:spPr/>
    </dgm:pt>
    <dgm:pt modelId="{92DDE6F7-6AA3-484F-B810-9562E1F387EA}" type="pres">
      <dgm:prSet presAssocID="{CE65F513-F463-4F10-A576-28DB49F59502}" presName="FourConn_2-3" presStyleLbl="fgAccFollowNode1" presStyleIdx="1" presStyleCnt="3">
        <dgm:presLayoutVars>
          <dgm:bulletEnabled val="1"/>
        </dgm:presLayoutVars>
      </dgm:prSet>
      <dgm:spPr/>
    </dgm:pt>
    <dgm:pt modelId="{2D0682EA-880E-435C-B897-B1D7C5EA49E8}" type="pres">
      <dgm:prSet presAssocID="{CE65F513-F463-4F10-A576-28DB49F59502}" presName="FourConn_3-4" presStyleLbl="fgAccFollowNode1" presStyleIdx="2" presStyleCnt="3">
        <dgm:presLayoutVars>
          <dgm:bulletEnabled val="1"/>
        </dgm:presLayoutVars>
      </dgm:prSet>
      <dgm:spPr/>
    </dgm:pt>
    <dgm:pt modelId="{CB03D02C-478F-4414-BF3E-7C218B523B9C}" type="pres">
      <dgm:prSet presAssocID="{CE65F513-F463-4F10-A576-28DB49F59502}" presName="FourNodes_1_text" presStyleLbl="node1" presStyleIdx="3" presStyleCnt="4">
        <dgm:presLayoutVars>
          <dgm:bulletEnabled val="1"/>
        </dgm:presLayoutVars>
      </dgm:prSet>
      <dgm:spPr/>
    </dgm:pt>
    <dgm:pt modelId="{4898A9CE-50CF-4DAC-8C99-A79BEBC9FBE6}" type="pres">
      <dgm:prSet presAssocID="{CE65F513-F463-4F10-A576-28DB49F59502}" presName="FourNodes_2_text" presStyleLbl="node1" presStyleIdx="3" presStyleCnt="4">
        <dgm:presLayoutVars>
          <dgm:bulletEnabled val="1"/>
        </dgm:presLayoutVars>
      </dgm:prSet>
      <dgm:spPr/>
    </dgm:pt>
    <dgm:pt modelId="{B0CBC880-F9DA-4E1E-9946-5089A7BD79F8}" type="pres">
      <dgm:prSet presAssocID="{CE65F513-F463-4F10-A576-28DB49F59502}" presName="FourNodes_3_text" presStyleLbl="node1" presStyleIdx="3" presStyleCnt="4">
        <dgm:presLayoutVars>
          <dgm:bulletEnabled val="1"/>
        </dgm:presLayoutVars>
      </dgm:prSet>
      <dgm:spPr/>
    </dgm:pt>
    <dgm:pt modelId="{83AA67E6-A32C-4C17-8442-066A797AC2C3}" type="pres">
      <dgm:prSet presAssocID="{CE65F513-F463-4F10-A576-28DB49F59502}" presName="FourNodes_4_text" presStyleLbl="node1" presStyleIdx="3" presStyleCnt="4">
        <dgm:presLayoutVars>
          <dgm:bulletEnabled val="1"/>
        </dgm:presLayoutVars>
      </dgm:prSet>
      <dgm:spPr/>
    </dgm:pt>
  </dgm:ptLst>
  <dgm:cxnLst>
    <dgm:cxn modelId="{169E2D10-8011-4E5E-B636-80F9DCFE5A54}" type="presOf" srcId="{AB436BFB-0467-4981-9FE6-8B1B0E12C707}" destId="{83AA67E6-A32C-4C17-8442-066A797AC2C3}" srcOrd="1" destOrd="0" presId="urn:microsoft.com/office/officeart/2005/8/layout/vProcess5"/>
    <dgm:cxn modelId="{68EFFD1F-9756-47DD-A599-50E9EC1F14F9}" type="presOf" srcId="{457C0239-AD8A-4F6D-8B11-6D86209F2D59}" destId="{2D0682EA-880E-435C-B897-B1D7C5EA49E8}" srcOrd="0" destOrd="0" presId="urn:microsoft.com/office/officeart/2005/8/layout/vProcess5"/>
    <dgm:cxn modelId="{13CAB72B-931F-49C8-B4E1-35A5E7FE7B30}" srcId="{CE65F513-F463-4F10-A576-28DB49F59502}" destId="{0F931EAC-DAA3-4FBC-B94F-CDB1BA6271E3}" srcOrd="1" destOrd="0" parTransId="{A6CCB411-CE18-4ED1-AB5F-53842592079F}" sibTransId="{4796B48F-46B9-4E9A-993D-2FB3A5C66566}"/>
    <dgm:cxn modelId="{1726C332-6CBB-4752-A313-BFF23C7AB054}" srcId="{CE65F513-F463-4F10-A576-28DB49F59502}" destId="{D7620336-2D65-465B-A9ED-94B390E93D32}" srcOrd="0" destOrd="0" parTransId="{1EC25F81-59A6-49BA-9A83-97492604E46B}" sibTransId="{CDBD9A0F-B5D2-4D4A-9A3D-8902DA400340}"/>
    <dgm:cxn modelId="{F3D8545D-0371-4FA9-9D3B-6A4CFD7FF393}" type="presOf" srcId="{00F64DB9-9D2C-4366-B8FF-CA28011E2C8C}" destId="{42C1F9E6-029A-4EF5-B727-5509CE517713}" srcOrd="0" destOrd="0" presId="urn:microsoft.com/office/officeart/2005/8/layout/vProcess5"/>
    <dgm:cxn modelId="{04D5AA69-1EE2-41C9-A3C4-4E59C567D712}" type="presOf" srcId="{0F931EAC-DAA3-4FBC-B94F-CDB1BA6271E3}" destId="{4898A9CE-50CF-4DAC-8C99-A79BEBC9FBE6}" srcOrd="1" destOrd="0" presId="urn:microsoft.com/office/officeart/2005/8/layout/vProcess5"/>
    <dgm:cxn modelId="{84B65B82-B195-443E-A422-9701F3C58DF2}" type="presOf" srcId="{D7620336-2D65-465B-A9ED-94B390E93D32}" destId="{DAF2AB9D-9329-4735-937F-9F14216FFA2E}" srcOrd="0" destOrd="0" presId="urn:microsoft.com/office/officeart/2005/8/layout/vProcess5"/>
    <dgm:cxn modelId="{318F228B-55E5-49D9-89B9-BBAD0048C133}" type="presOf" srcId="{AB436BFB-0467-4981-9FE6-8B1B0E12C707}" destId="{ACD0D058-18D4-45C9-A0AE-4EDBCF47189C}" srcOrd="0" destOrd="0" presId="urn:microsoft.com/office/officeart/2005/8/layout/vProcess5"/>
    <dgm:cxn modelId="{4D44D594-33FA-4EF9-A0DC-82FF7BD5B930}" srcId="{CE65F513-F463-4F10-A576-28DB49F59502}" destId="{AB436BFB-0467-4981-9FE6-8B1B0E12C707}" srcOrd="3" destOrd="0" parTransId="{51489BFC-BD41-4448-90F4-E1AF6028D0BD}" sibTransId="{7176CC18-CA4C-457E-BD0C-D0DA998B5B35}"/>
    <dgm:cxn modelId="{F56EFCA4-0FFB-4BAB-9F85-63BF365BB893}" type="presOf" srcId="{D7620336-2D65-465B-A9ED-94B390E93D32}" destId="{CB03D02C-478F-4414-BF3E-7C218B523B9C}" srcOrd="1" destOrd="0" presId="urn:microsoft.com/office/officeart/2005/8/layout/vProcess5"/>
    <dgm:cxn modelId="{D1024CBC-E2E8-44DB-9E8D-E81A106BEFE3}" srcId="{CE65F513-F463-4F10-A576-28DB49F59502}" destId="{00F64DB9-9D2C-4366-B8FF-CA28011E2C8C}" srcOrd="2" destOrd="0" parTransId="{AEBD86AF-1C59-4FBD-9EBB-F8A1B428D169}" sibTransId="{457C0239-AD8A-4F6D-8B11-6D86209F2D59}"/>
    <dgm:cxn modelId="{8EB605C1-66B9-4618-834D-DB581D556DC4}" type="presOf" srcId="{CE65F513-F463-4F10-A576-28DB49F59502}" destId="{59AE8135-A8DE-4767-B216-E81002C54DF3}" srcOrd="0" destOrd="0" presId="urn:microsoft.com/office/officeart/2005/8/layout/vProcess5"/>
    <dgm:cxn modelId="{4992F8CA-F179-49A1-B102-A04D8E407048}" type="presOf" srcId="{CDBD9A0F-B5D2-4D4A-9A3D-8902DA400340}" destId="{2895B469-8AC7-47F5-A776-A243D130BEE5}" srcOrd="0" destOrd="0" presId="urn:microsoft.com/office/officeart/2005/8/layout/vProcess5"/>
    <dgm:cxn modelId="{A6D60CCD-41EF-404E-B43F-F830C8F7E348}" type="presOf" srcId="{00F64DB9-9D2C-4366-B8FF-CA28011E2C8C}" destId="{B0CBC880-F9DA-4E1E-9946-5089A7BD79F8}" srcOrd="1" destOrd="0" presId="urn:microsoft.com/office/officeart/2005/8/layout/vProcess5"/>
    <dgm:cxn modelId="{0EC21FE8-5566-4C30-A97D-BE5DCCB1327B}" type="presOf" srcId="{0F931EAC-DAA3-4FBC-B94F-CDB1BA6271E3}" destId="{808CC722-FDF1-49C6-AEC1-9DBA3F73D3E5}" srcOrd="0" destOrd="0" presId="urn:microsoft.com/office/officeart/2005/8/layout/vProcess5"/>
    <dgm:cxn modelId="{0C3872FB-3DED-4FBA-A1EE-A14154CCD074}" type="presOf" srcId="{4796B48F-46B9-4E9A-993D-2FB3A5C66566}" destId="{92DDE6F7-6AA3-484F-B810-9562E1F387EA}" srcOrd="0" destOrd="0" presId="urn:microsoft.com/office/officeart/2005/8/layout/vProcess5"/>
    <dgm:cxn modelId="{40998E47-20AB-4909-ADC4-82E06ADDD893}" type="presParOf" srcId="{59AE8135-A8DE-4767-B216-E81002C54DF3}" destId="{D2BA8005-1D41-433F-AD4E-F42C30CAFDBF}" srcOrd="0" destOrd="0" presId="urn:microsoft.com/office/officeart/2005/8/layout/vProcess5"/>
    <dgm:cxn modelId="{B69EE151-DA26-47FB-9834-17ADEDCF533F}" type="presParOf" srcId="{59AE8135-A8DE-4767-B216-E81002C54DF3}" destId="{DAF2AB9D-9329-4735-937F-9F14216FFA2E}" srcOrd="1" destOrd="0" presId="urn:microsoft.com/office/officeart/2005/8/layout/vProcess5"/>
    <dgm:cxn modelId="{50D12F08-5643-4BB6-97D0-AF5A0E57942B}" type="presParOf" srcId="{59AE8135-A8DE-4767-B216-E81002C54DF3}" destId="{808CC722-FDF1-49C6-AEC1-9DBA3F73D3E5}" srcOrd="2" destOrd="0" presId="urn:microsoft.com/office/officeart/2005/8/layout/vProcess5"/>
    <dgm:cxn modelId="{852DEF56-CF13-4978-9B02-EF4E40739568}" type="presParOf" srcId="{59AE8135-A8DE-4767-B216-E81002C54DF3}" destId="{42C1F9E6-029A-4EF5-B727-5509CE517713}" srcOrd="3" destOrd="0" presId="urn:microsoft.com/office/officeart/2005/8/layout/vProcess5"/>
    <dgm:cxn modelId="{55286A7F-C7AE-49AB-B680-39A708660BAF}" type="presParOf" srcId="{59AE8135-A8DE-4767-B216-E81002C54DF3}" destId="{ACD0D058-18D4-45C9-A0AE-4EDBCF47189C}" srcOrd="4" destOrd="0" presId="urn:microsoft.com/office/officeart/2005/8/layout/vProcess5"/>
    <dgm:cxn modelId="{B370B723-3835-48F3-BD2C-72C6035AD73E}" type="presParOf" srcId="{59AE8135-A8DE-4767-B216-E81002C54DF3}" destId="{2895B469-8AC7-47F5-A776-A243D130BEE5}" srcOrd="5" destOrd="0" presId="urn:microsoft.com/office/officeart/2005/8/layout/vProcess5"/>
    <dgm:cxn modelId="{ADD098D6-67AD-4C75-82D2-B76BD4EF9EF1}" type="presParOf" srcId="{59AE8135-A8DE-4767-B216-E81002C54DF3}" destId="{92DDE6F7-6AA3-484F-B810-9562E1F387EA}" srcOrd="6" destOrd="0" presId="urn:microsoft.com/office/officeart/2005/8/layout/vProcess5"/>
    <dgm:cxn modelId="{BCA00E43-6C0F-452A-83BF-9E86256F50D7}" type="presParOf" srcId="{59AE8135-A8DE-4767-B216-E81002C54DF3}" destId="{2D0682EA-880E-435C-B897-B1D7C5EA49E8}" srcOrd="7" destOrd="0" presId="urn:microsoft.com/office/officeart/2005/8/layout/vProcess5"/>
    <dgm:cxn modelId="{51275F9E-B8AF-4104-98D3-08422BD80C9B}" type="presParOf" srcId="{59AE8135-A8DE-4767-B216-E81002C54DF3}" destId="{CB03D02C-478F-4414-BF3E-7C218B523B9C}" srcOrd="8" destOrd="0" presId="urn:microsoft.com/office/officeart/2005/8/layout/vProcess5"/>
    <dgm:cxn modelId="{2E099735-556A-4791-AB71-1642BAD3F6EA}" type="presParOf" srcId="{59AE8135-A8DE-4767-B216-E81002C54DF3}" destId="{4898A9CE-50CF-4DAC-8C99-A79BEBC9FBE6}" srcOrd="9" destOrd="0" presId="urn:microsoft.com/office/officeart/2005/8/layout/vProcess5"/>
    <dgm:cxn modelId="{D9415FEB-AC06-400A-8B96-003CF819CCC9}" type="presParOf" srcId="{59AE8135-A8DE-4767-B216-E81002C54DF3}" destId="{B0CBC880-F9DA-4E1E-9946-5089A7BD79F8}" srcOrd="10" destOrd="0" presId="urn:microsoft.com/office/officeart/2005/8/layout/vProcess5"/>
    <dgm:cxn modelId="{65306322-7C13-4433-AFFA-2893E559B960}" type="presParOf" srcId="{59AE8135-A8DE-4767-B216-E81002C54DF3}" destId="{83AA67E6-A32C-4C17-8442-066A797AC2C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4737C9-122F-40E7-ADCC-59112CC05DB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897D0D2-6EFB-490B-91BF-7AF05215BEA4}">
      <dgm:prSet/>
      <dgm:spPr/>
      <dgm:t>
        <a:bodyPr/>
        <a:lstStyle/>
        <a:p>
          <a:r>
            <a:rPr lang="en-US" b="0" i="0" baseline="0" dirty="0"/>
            <a:t>Legacy Data lacking proper data management. </a:t>
          </a:r>
        </a:p>
      </dgm:t>
    </dgm:pt>
    <dgm:pt modelId="{6156E7D4-BC5E-4949-9558-07B0F63A5663}" type="parTrans" cxnId="{30D2498A-353D-41A4-A626-33DBAC8DF13E}">
      <dgm:prSet/>
      <dgm:spPr/>
      <dgm:t>
        <a:bodyPr/>
        <a:lstStyle/>
        <a:p>
          <a:endParaRPr lang="en-US"/>
        </a:p>
      </dgm:t>
    </dgm:pt>
    <dgm:pt modelId="{94EB6F0C-CF83-4226-AC9E-F25419D00344}" type="sibTrans" cxnId="{30D2498A-353D-41A4-A626-33DBAC8DF13E}">
      <dgm:prSet/>
      <dgm:spPr/>
      <dgm:t>
        <a:bodyPr/>
        <a:lstStyle/>
        <a:p>
          <a:endParaRPr lang="en-US"/>
        </a:p>
      </dgm:t>
    </dgm:pt>
    <dgm:pt modelId="{C871BD24-4E6F-47BA-A144-AC85CE8B11C2}">
      <dgm:prSet/>
      <dgm:spPr/>
      <dgm:t>
        <a:bodyPr/>
        <a:lstStyle/>
        <a:p>
          <a:r>
            <a:rPr lang="en-US" b="0" i="0" baseline="0"/>
            <a:t>Confusing or undescriptive filenames (e.g., “table_01a.csv”)</a:t>
          </a:r>
        </a:p>
      </dgm:t>
    </dgm:pt>
    <dgm:pt modelId="{98ACFA00-82FA-4A95-A286-601F69693414}" type="parTrans" cxnId="{84979AA7-6D84-41A2-9F4E-3AD6288D2F04}">
      <dgm:prSet/>
      <dgm:spPr/>
      <dgm:t>
        <a:bodyPr/>
        <a:lstStyle/>
        <a:p>
          <a:endParaRPr lang="en-US"/>
        </a:p>
      </dgm:t>
    </dgm:pt>
    <dgm:pt modelId="{410251A4-2C2D-4791-9533-3C3C127B414A}" type="sibTrans" cxnId="{84979AA7-6D84-41A2-9F4E-3AD6288D2F04}">
      <dgm:prSet/>
      <dgm:spPr/>
      <dgm:t>
        <a:bodyPr/>
        <a:lstStyle/>
        <a:p>
          <a:endParaRPr lang="en-US"/>
        </a:p>
      </dgm:t>
    </dgm:pt>
    <dgm:pt modelId="{8B45B10D-EA50-40CF-BD05-D9581F71C80D}">
      <dgm:prSet/>
      <dgm:spPr/>
      <dgm:t>
        <a:bodyPr/>
        <a:lstStyle/>
        <a:p>
          <a:r>
            <a:rPr lang="en-US" b="0" i="0" baseline="0" dirty="0"/>
            <a:t>Accessibility of datasets</a:t>
          </a:r>
        </a:p>
      </dgm:t>
    </dgm:pt>
    <dgm:pt modelId="{4174DF5F-0DA2-460A-817F-1F09C332E113}" type="parTrans" cxnId="{1577194C-DF51-47CF-93F5-F1BF9C5F3271}">
      <dgm:prSet/>
      <dgm:spPr/>
      <dgm:t>
        <a:bodyPr/>
        <a:lstStyle/>
        <a:p>
          <a:endParaRPr lang="en-US"/>
        </a:p>
      </dgm:t>
    </dgm:pt>
    <dgm:pt modelId="{ACF085EC-5467-4366-AAD9-A27637B218A1}" type="sibTrans" cxnId="{1577194C-DF51-47CF-93F5-F1BF9C5F3271}">
      <dgm:prSet/>
      <dgm:spPr/>
      <dgm:t>
        <a:bodyPr/>
        <a:lstStyle/>
        <a:p>
          <a:endParaRPr lang="en-US"/>
        </a:p>
      </dgm:t>
    </dgm:pt>
    <dgm:pt modelId="{B14FD771-2795-4221-A081-C978DB1A66AC}">
      <dgm:prSet/>
      <dgm:spPr/>
      <dgm:t>
        <a:bodyPr/>
        <a:lstStyle/>
        <a:p>
          <a:r>
            <a:rPr lang="en-US" b="0" i="0" baseline="0"/>
            <a:t>Insufficient Documentation</a:t>
          </a:r>
        </a:p>
      </dgm:t>
    </dgm:pt>
    <dgm:pt modelId="{4B083404-E0CC-4693-BA9D-F3A198ABAFBD}" type="parTrans" cxnId="{23C508DE-2924-4943-9375-73697A728F14}">
      <dgm:prSet/>
      <dgm:spPr/>
      <dgm:t>
        <a:bodyPr/>
        <a:lstStyle/>
        <a:p>
          <a:endParaRPr lang="en-US"/>
        </a:p>
      </dgm:t>
    </dgm:pt>
    <dgm:pt modelId="{AA9176E6-D07D-456D-9169-487D97B63CA3}" type="sibTrans" cxnId="{23C508DE-2924-4943-9375-73697A728F14}">
      <dgm:prSet/>
      <dgm:spPr/>
      <dgm:t>
        <a:bodyPr/>
        <a:lstStyle/>
        <a:p>
          <a:endParaRPr lang="en-US"/>
        </a:p>
      </dgm:t>
    </dgm:pt>
    <dgm:pt modelId="{FDFA843B-34ED-4C49-A6D0-453BC967A170}">
      <dgm:prSet/>
      <dgm:spPr/>
      <dgm:t>
        <a:bodyPr/>
        <a:lstStyle/>
        <a:p>
          <a:r>
            <a:rPr lang="en-US" b="0" i="0" baseline="0" dirty="0"/>
            <a:t>Deciphering data</a:t>
          </a:r>
        </a:p>
      </dgm:t>
    </dgm:pt>
    <dgm:pt modelId="{85FD80D5-49AD-413F-BA53-85E0869410ED}" type="parTrans" cxnId="{30E440C9-9153-48B1-8D04-D8C916733623}">
      <dgm:prSet/>
      <dgm:spPr/>
      <dgm:t>
        <a:bodyPr/>
        <a:lstStyle/>
        <a:p>
          <a:endParaRPr lang="en-US"/>
        </a:p>
      </dgm:t>
    </dgm:pt>
    <dgm:pt modelId="{1F419852-93CE-4B03-B2C0-1CDB5B420942}" type="sibTrans" cxnId="{30E440C9-9153-48B1-8D04-D8C916733623}">
      <dgm:prSet/>
      <dgm:spPr/>
      <dgm:t>
        <a:bodyPr/>
        <a:lstStyle/>
        <a:p>
          <a:endParaRPr lang="en-US"/>
        </a:p>
      </dgm:t>
    </dgm:pt>
    <dgm:pt modelId="{2EF18491-9DC6-4924-80A1-27A3625CDD97}">
      <dgm:prSet/>
      <dgm:spPr/>
      <dgm:t>
        <a:bodyPr/>
        <a:lstStyle/>
        <a:p>
          <a:r>
            <a:rPr lang="en-US" b="0" i="0" baseline="0" dirty="0"/>
            <a:t>Large volume of dataset </a:t>
          </a:r>
        </a:p>
      </dgm:t>
    </dgm:pt>
    <dgm:pt modelId="{D37EFCDD-E702-41EE-AEC5-648F337D96C1}" type="parTrans" cxnId="{37E118C3-F831-4D79-90A4-EAD934F72CCC}">
      <dgm:prSet/>
      <dgm:spPr/>
      <dgm:t>
        <a:bodyPr/>
        <a:lstStyle/>
        <a:p>
          <a:endParaRPr lang="en-US"/>
        </a:p>
      </dgm:t>
    </dgm:pt>
    <dgm:pt modelId="{8DD7AC74-6319-4858-9274-C61F922E625B}" type="sibTrans" cxnId="{37E118C3-F831-4D79-90A4-EAD934F72CCC}">
      <dgm:prSet/>
      <dgm:spPr/>
      <dgm:t>
        <a:bodyPr/>
        <a:lstStyle/>
        <a:p>
          <a:endParaRPr lang="en-US"/>
        </a:p>
      </dgm:t>
    </dgm:pt>
    <dgm:pt modelId="{FA927A7A-E73B-4415-B0F4-6391FC84F3D5}" type="pres">
      <dgm:prSet presAssocID="{F94737C9-122F-40E7-ADCC-59112CC05DB4}" presName="root" presStyleCnt="0">
        <dgm:presLayoutVars>
          <dgm:dir/>
          <dgm:resizeHandles val="exact"/>
        </dgm:presLayoutVars>
      </dgm:prSet>
      <dgm:spPr/>
    </dgm:pt>
    <dgm:pt modelId="{9D28B7EA-BB89-422C-81C9-AC65C92BD727}" type="pres">
      <dgm:prSet presAssocID="{1897D0D2-6EFB-490B-91BF-7AF05215BEA4}" presName="compNode" presStyleCnt="0"/>
      <dgm:spPr/>
    </dgm:pt>
    <dgm:pt modelId="{B032921D-1E75-4288-9498-2A45EFC1C5FE}" type="pres">
      <dgm:prSet presAssocID="{1897D0D2-6EFB-490B-91BF-7AF05215BEA4}" presName="bgRect" presStyleLbl="bgShp" presStyleIdx="0" presStyleCnt="6"/>
      <dgm:spPr/>
    </dgm:pt>
    <dgm:pt modelId="{A9887A1C-F3DB-45BB-9AB8-264569D9BD2D}" type="pres">
      <dgm:prSet presAssocID="{1897D0D2-6EFB-490B-91BF-7AF05215BEA4}"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6E7B139B-8081-4BBA-9D94-A682C81D7D19}" type="pres">
      <dgm:prSet presAssocID="{1897D0D2-6EFB-490B-91BF-7AF05215BEA4}" presName="spaceRect" presStyleCnt="0"/>
      <dgm:spPr/>
    </dgm:pt>
    <dgm:pt modelId="{2B61101C-4D7D-47B8-876A-E1EB43712F7A}" type="pres">
      <dgm:prSet presAssocID="{1897D0D2-6EFB-490B-91BF-7AF05215BEA4}" presName="parTx" presStyleLbl="revTx" presStyleIdx="0" presStyleCnt="6">
        <dgm:presLayoutVars>
          <dgm:chMax val="0"/>
          <dgm:chPref val="0"/>
        </dgm:presLayoutVars>
      </dgm:prSet>
      <dgm:spPr/>
    </dgm:pt>
    <dgm:pt modelId="{3EBF910B-6279-4C9B-A1F8-F2E8A8079548}" type="pres">
      <dgm:prSet presAssocID="{94EB6F0C-CF83-4226-AC9E-F25419D00344}" presName="sibTrans" presStyleCnt="0"/>
      <dgm:spPr/>
    </dgm:pt>
    <dgm:pt modelId="{F17B19DF-73E6-4B8D-9DDE-8FE1920D43C5}" type="pres">
      <dgm:prSet presAssocID="{C871BD24-4E6F-47BA-A144-AC85CE8B11C2}" presName="compNode" presStyleCnt="0"/>
      <dgm:spPr/>
    </dgm:pt>
    <dgm:pt modelId="{E578839F-BCFF-41AA-851F-E7BC0116788A}" type="pres">
      <dgm:prSet presAssocID="{C871BD24-4E6F-47BA-A144-AC85CE8B11C2}" presName="bgRect" presStyleLbl="bgShp" presStyleIdx="1" presStyleCnt="6"/>
      <dgm:spPr/>
    </dgm:pt>
    <dgm:pt modelId="{6A5421B7-9C58-47A2-B93A-B011DA6E4893}" type="pres">
      <dgm:prSet presAssocID="{C871BD24-4E6F-47BA-A144-AC85CE8B11C2}"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4259EE74-859B-4204-B9EC-F9749702577E}" type="pres">
      <dgm:prSet presAssocID="{C871BD24-4E6F-47BA-A144-AC85CE8B11C2}" presName="spaceRect" presStyleCnt="0"/>
      <dgm:spPr/>
    </dgm:pt>
    <dgm:pt modelId="{4CFE3E31-8E84-4A01-B1C1-F285EC873995}" type="pres">
      <dgm:prSet presAssocID="{C871BD24-4E6F-47BA-A144-AC85CE8B11C2}" presName="parTx" presStyleLbl="revTx" presStyleIdx="1" presStyleCnt="6">
        <dgm:presLayoutVars>
          <dgm:chMax val="0"/>
          <dgm:chPref val="0"/>
        </dgm:presLayoutVars>
      </dgm:prSet>
      <dgm:spPr/>
    </dgm:pt>
    <dgm:pt modelId="{7F12D7AC-8FD0-4142-BACA-51D0888D959E}" type="pres">
      <dgm:prSet presAssocID="{410251A4-2C2D-4791-9533-3C3C127B414A}" presName="sibTrans" presStyleCnt="0"/>
      <dgm:spPr/>
    </dgm:pt>
    <dgm:pt modelId="{19736C42-8424-4678-8ECE-CB098337382E}" type="pres">
      <dgm:prSet presAssocID="{8B45B10D-EA50-40CF-BD05-D9581F71C80D}" presName="compNode" presStyleCnt="0"/>
      <dgm:spPr/>
    </dgm:pt>
    <dgm:pt modelId="{7AD662AD-A289-4940-84B4-5AE45D705703}" type="pres">
      <dgm:prSet presAssocID="{8B45B10D-EA50-40CF-BD05-D9581F71C80D}" presName="bgRect" presStyleLbl="bgShp" presStyleIdx="2" presStyleCnt="6"/>
      <dgm:spPr/>
    </dgm:pt>
    <dgm:pt modelId="{DCCF237C-5584-4AD8-8582-E44D99FD3222}" type="pres">
      <dgm:prSet presAssocID="{8B45B10D-EA50-40CF-BD05-D9581F71C80D}"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E596FBD4-EDFB-4CAF-99B2-EB4433AC6DF2}" type="pres">
      <dgm:prSet presAssocID="{8B45B10D-EA50-40CF-BD05-D9581F71C80D}" presName="spaceRect" presStyleCnt="0"/>
      <dgm:spPr/>
    </dgm:pt>
    <dgm:pt modelId="{BEDBD2B1-08DE-46FE-9D1A-94EDF0642041}" type="pres">
      <dgm:prSet presAssocID="{8B45B10D-EA50-40CF-BD05-D9581F71C80D}" presName="parTx" presStyleLbl="revTx" presStyleIdx="2" presStyleCnt="6">
        <dgm:presLayoutVars>
          <dgm:chMax val="0"/>
          <dgm:chPref val="0"/>
        </dgm:presLayoutVars>
      </dgm:prSet>
      <dgm:spPr/>
    </dgm:pt>
    <dgm:pt modelId="{B1E6BCBA-89C9-4DE1-846A-26C3C8B26D90}" type="pres">
      <dgm:prSet presAssocID="{ACF085EC-5467-4366-AAD9-A27637B218A1}" presName="sibTrans" presStyleCnt="0"/>
      <dgm:spPr/>
    </dgm:pt>
    <dgm:pt modelId="{6801F472-6B5F-4287-9A74-B21ECD673E6F}" type="pres">
      <dgm:prSet presAssocID="{B14FD771-2795-4221-A081-C978DB1A66AC}" presName="compNode" presStyleCnt="0"/>
      <dgm:spPr/>
    </dgm:pt>
    <dgm:pt modelId="{BED14CB3-D556-43B0-882E-102ECF5F0B72}" type="pres">
      <dgm:prSet presAssocID="{B14FD771-2795-4221-A081-C978DB1A66AC}" presName="bgRect" presStyleLbl="bgShp" presStyleIdx="3" presStyleCnt="6"/>
      <dgm:spPr/>
    </dgm:pt>
    <dgm:pt modelId="{22040D89-7A71-49C7-BFCD-25A0CC25C54D}" type="pres">
      <dgm:prSet presAssocID="{B14FD771-2795-4221-A081-C978DB1A66AC}"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C98E4CE2-2FAF-46F5-A2B4-86EF7441E0CC}" type="pres">
      <dgm:prSet presAssocID="{B14FD771-2795-4221-A081-C978DB1A66AC}" presName="spaceRect" presStyleCnt="0"/>
      <dgm:spPr/>
    </dgm:pt>
    <dgm:pt modelId="{5C2D66B9-19AE-4F36-8CCD-7F87335EFCDD}" type="pres">
      <dgm:prSet presAssocID="{B14FD771-2795-4221-A081-C978DB1A66AC}" presName="parTx" presStyleLbl="revTx" presStyleIdx="3" presStyleCnt="6">
        <dgm:presLayoutVars>
          <dgm:chMax val="0"/>
          <dgm:chPref val="0"/>
        </dgm:presLayoutVars>
      </dgm:prSet>
      <dgm:spPr/>
    </dgm:pt>
    <dgm:pt modelId="{BFF7D17B-DBF2-4454-9E49-C0FECF1FCB19}" type="pres">
      <dgm:prSet presAssocID="{AA9176E6-D07D-456D-9169-487D97B63CA3}" presName="sibTrans" presStyleCnt="0"/>
      <dgm:spPr/>
    </dgm:pt>
    <dgm:pt modelId="{083BD9D4-4858-4B0E-9794-4FE7C9D4C431}" type="pres">
      <dgm:prSet presAssocID="{FDFA843B-34ED-4C49-A6D0-453BC967A170}" presName="compNode" presStyleCnt="0"/>
      <dgm:spPr/>
    </dgm:pt>
    <dgm:pt modelId="{556AED09-F1A6-4EE9-84DD-852D4284BA1A}" type="pres">
      <dgm:prSet presAssocID="{FDFA843B-34ED-4C49-A6D0-453BC967A170}" presName="bgRect" presStyleLbl="bgShp" presStyleIdx="4" presStyleCnt="6"/>
      <dgm:spPr/>
    </dgm:pt>
    <dgm:pt modelId="{CAAFF24A-E741-457E-9066-CEC276A535E0}" type="pres">
      <dgm:prSet presAssocID="{FDFA843B-34ED-4C49-A6D0-453BC967A170}"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nvelope"/>
        </a:ext>
      </dgm:extLst>
    </dgm:pt>
    <dgm:pt modelId="{4213C469-2659-4275-9426-4C785E64DBBF}" type="pres">
      <dgm:prSet presAssocID="{FDFA843B-34ED-4C49-A6D0-453BC967A170}" presName="spaceRect" presStyleCnt="0"/>
      <dgm:spPr/>
    </dgm:pt>
    <dgm:pt modelId="{0FE652D4-6B12-4159-A589-E5E853D12336}" type="pres">
      <dgm:prSet presAssocID="{FDFA843B-34ED-4C49-A6D0-453BC967A170}" presName="parTx" presStyleLbl="revTx" presStyleIdx="4" presStyleCnt="6">
        <dgm:presLayoutVars>
          <dgm:chMax val="0"/>
          <dgm:chPref val="0"/>
        </dgm:presLayoutVars>
      </dgm:prSet>
      <dgm:spPr/>
    </dgm:pt>
    <dgm:pt modelId="{A1758900-87D1-4958-8F1B-271BAB8C0145}" type="pres">
      <dgm:prSet presAssocID="{1F419852-93CE-4B03-B2C0-1CDB5B420942}" presName="sibTrans" presStyleCnt="0"/>
      <dgm:spPr/>
    </dgm:pt>
    <dgm:pt modelId="{45BED535-F9D4-4B6C-8B1D-8D3154F6BD90}" type="pres">
      <dgm:prSet presAssocID="{2EF18491-9DC6-4924-80A1-27A3625CDD97}" presName="compNode" presStyleCnt="0"/>
      <dgm:spPr/>
    </dgm:pt>
    <dgm:pt modelId="{B348EB2B-3FC0-42A1-A27D-30944F8C701C}" type="pres">
      <dgm:prSet presAssocID="{2EF18491-9DC6-4924-80A1-27A3625CDD97}" presName="bgRect" presStyleLbl="bgShp" presStyleIdx="5" presStyleCnt="6"/>
      <dgm:spPr/>
    </dgm:pt>
    <dgm:pt modelId="{D4CC3316-34E8-449E-BBD3-4B4A39206F7F}" type="pres">
      <dgm:prSet presAssocID="{2EF18491-9DC6-4924-80A1-27A3625CDD97}"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able"/>
        </a:ext>
      </dgm:extLst>
    </dgm:pt>
    <dgm:pt modelId="{08939ABA-33DF-4056-8064-3A0F758C0046}" type="pres">
      <dgm:prSet presAssocID="{2EF18491-9DC6-4924-80A1-27A3625CDD97}" presName="spaceRect" presStyleCnt="0"/>
      <dgm:spPr/>
    </dgm:pt>
    <dgm:pt modelId="{8FFE95F3-E20F-48BF-8935-735E2DC3AE22}" type="pres">
      <dgm:prSet presAssocID="{2EF18491-9DC6-4924-80A1-27A3625CDD97}" presName="parTx" presStyleLbl="revTx" presStyleIdx="5" presStyleCnt="6">
        <dgm:presLayoutVars>
          <dgm:chMax val="0"/>
          <dgm:chPref val="0"/>
        </dgm:presLayoutVars>
      </dgm:prSet>
      <dgm:spPr/>
    </dgm:pt>
  </dgm:ptLst>
  <dgm:cxnLst>
    <dgm:cxn modelId="{CB278028-4852-4333-9745-B637B7BDB299}" type="presOf" srcId="{FDFA843B-34ED-4C49-A6D0-453BC967A170}" destId="{0FE652D4-6B12-4159-A589-E5E853D12336}" srcOrd="0" destOrd="0" presId="urn:microsoft.com/office/officeart/2018/2/layout/IconVerticalSolidList"/>
    <dgm:cxn modelId="{018DAC3E-5496-4352-8DF4-C4AF4858C8F6}" type="presOf" srcId="{8B45B10D-EA50-40CF-BD05-D9581F71C80D}" destId="{BEDBD2B1-08DE-46FE-9D1A-94EDF0642041}" srcOrd="0" destOrd="0" presId="urn:microsoft.com/office/officeart/2018/2/layout/IconVerticalSolidList"/>
    <dgm:cxn modelId="{F5FB6969-6FBA-4ECE-BB2C-E495980184DC}" type="presOf" srcId="{B14FD771-2795-4221-A081-C978DB1A66AC}" destId="{5C2D66B9-19AE-4F36-8CCD-7F87335EFCDD}" srcOrd="0" destOrd="0" presId="urn:microsoft.com/office/officeart/2018/2/layout/IconVerticalSolidList"/>
    <dgm:cxn modelId="{1577194C-DF51-47CF-93F5-F1BF9C5F3271}" srcId="{F94737C9-122F-40E7-ADCC-59112CC05DB4}" destId="{8B45B10D-EA50-40CF-BD05-D9581F71C80D}" srcOrd="2" destOrd="0" parTransId="{4174DF5F-0DA2-460A-817F-1F09C332E113}" sibTransId="{ACF085EC-5467-4366-AAD9-A27637B218A1}"/>
    <dgm:cxn modelId="{68DB924C-7279-47D7-8254-3D72ED1DD7C7}" type="presOf" srcId="{C871BD24-4E6F-47BA-A144-AC85CE8B11C2}" destId="{4CFE3E31-8E84-4A01-B1C1-F285EC873995}" srcOrd="0" destOrd="0" presId="urn:microsoft.com/office/officeart/2018/2/layout/IconVerticalSolidList"/>
    <dgm:cxn modelId="{30D2498A-353D-41A4-A626-33DBAC8DF13E}" srcId="{F94737C9-122F-40E7-ADCC-59112CC05DB4}" destId="{1897D0D2-6EFB-490B-91BF-7AF05215BEA4}" srcOrd="0" destOrd="0" parTransId="{6156E7D4-BC5E-4949-9558-07B0F63A5663}" sibTransId="{94EB6F0C-CF83-4226-AC9E-F25419D00344}"/>
    <dgm:cxn modelId="{071B6092-B2B9-452E-9BD5-DC99677F36F6}" type="presOf" srcId="{F94737C9-122F-40E7-ADCC-59112CC05DB4}" destId="{FA927A7A-E73B-4415-B0F4-6391FC84F3D5}" srcOrd="0" destOrd="0" presId="urn:microsoft.com/office/officeart/2018/2/layout/IconVerticalSolidList"/>
    <dgm:cxn modelId="{84979AA7-6D84-41A2-9F4E-3AD6288D2F04}" srcId="{F94737C9-122F-40E7-ADCC-59112CC05DB4}" destId="{C871BD24-4E6F-47BA-A144-AC85CE8B11C2}" srcOrd="1" destOrd="0" parTransId="{98ACFA00-82FA-4A95-A286-601F69693414}" sibTransId="{410251A4-2C2D-4791-9533-3C3C127B414A}"/>
    <dgm:cxn modelId="{E6C954BF-5710-4AC2-9F13-F1C37CD7C66F}" type="presOf" srcId="{2EF18491-9DC6-4924-80A1-27A3625CDD97}" destId="{8FFE95F3-E20F-48BF-8935-735E2DC3AE22}" srcOrd="0" destOrd="0" presId="urn:microsoft.com/office/officeart/2018/2/layout/IconVerticalSolidList"/>
    <dgm:cxn modelId="{37E118C3-F831-4D79-90A4-EAD934F72CCC}" srcId="{F94737C9-122F-40E7-ADCC-59112CC05DB4}" destId="{2EF18491-9DC6-4924-80A1-27A3625CDD97}" srcOrd="5" destOrd="0" parTransId="{D37EFCDD-E702-41EE-AEC5-648F337D96C1}" sibTransId="{8DD7AC74-6319-4858-9274-C61F922E625B}"/>
    <dgm:cxn modelId="{30E440C9-9153-48B1-8D04-D8C916733623}" srcId="{F94737C9-122F-40E7-ADCC-59112CC05DB4}" destId="{FDFA843B-34ED-4C49-A6D0-453BC967A170}" srcOrd="4" destOrd="0" parTransId="{85FD80D5-49AD-413F-BA53-85E0869410ED}" sibTransId="{1F419852-93CE-4B03-B2C0-1CDB5B420942}"/>
    <dgm:cxn modelId="{23C508DE-2924-4943-9375-73697A728F14}" srcId="{F94737C9-122F-40E7-ADCC-59112CC05DB4}" destId="{B14FD771-2795-4221-A081-C978DB1A66AC}" srcOrd="3" destOrd="0" parTransId="{4B083404-E0CC-4693-BA9D-F3A198ABAFBD}" sibTransId="{AA9176E6-D07D-456D-9169-487D97B63CA3}"/>
    <dgm:cxn modelId="{E0D591F1-1954-47CE-A765-EE739CCC1D11}" type="presOf" srcId="{1897D0D2-6EFB-490B-91BF-7AF05215BEA4}" destId="{2B61101C-4D7D-47B8-876A-E1EB43712F7A}" srcOrd="0" destOrd="0" presId="urn:microsoft.com/office/officeart/2018/2/layout/IconVerticalSolidList"/>
    <dgm:cxn modelId="{C2249CD8-EB44-4412-8DCE-4DE8766B31AF}" type="presParOf" srcId="{FA927A7A-E73B-4415-B0F4-6391FC84F3D5}" destId="{9D28B7EA-BB89-422C-81C9-AC65C92BD727}" srcOrd="0" destOrd="0" presId="urn:microsoft.com/office/officeart/2018/2/layout/IconVerticalSolidList"/>
    <dgm:cxn modelId="{44FE9DD7-4C54-44F3-8522-CE99AFB83F21}" type="presParOf" srcId="{9D28B7EA-BB89-422C-81C9-AC65C92BD727}" destId="{B032921D-1E75-4288-9498-2A45EFC1C5FE}" srcOrd="0" destOrd="0" presId="urn:microsoft.com/office/officeart/2018/2/layout/IconVerticalSolidList"/>
    <dgm:cxn modelId="{C3755987-3EF4-4C0F-916A-A8165A773ABA}" type="presParOf" srcId="{9D28B7EA-BB89-422C-81C9-AC65C92BD727}" destId="{A9887A1C-F3DB-45BB-9AB8-264569D9BD2D}" srcOrd="1" destOrd="0" presId="urn:microsoft.com/office/officeart/2018/2/layout/IconVerticalSolidList"/>
    <dgm:cxn modelId="{F57AE0F8-AA5C-45CB-9923-DBC795ECF8C5}" type="presParOf" srcId="{9D28B7EA-BB89-422C-81C9-AC65C92BD727}" destId="{6E7B139B-8081-4BBA-9D94-A682C81D7D19}" srcOrd="2" destOrd="0" presId="urn:microsoft.com/office/officeart/2018/2/layout/IconVerticalSolidList"/>
    <dgm:cxn modelId="{82E0C6A4-5D7C-4649-B3B3-15CF8A9380FE}" type="presParOf" srcId="{9D28B7EA-BB89-422C-81C9-AC65C92BD727}" destId="{2B61101C-4D7D-47B8-876A-E1EB43712F7A}" srcOrd="3" destOrd="0" presId="urn:microsoft.com/office/officeart/2018/2/layout/IconVerticalSolidList"/>
    <dgm:cxn modelId="{F5301F7E-7FDD-4136-A2E0-D96E2845CBB5}" type="presParOf" srcId="{FA927A7A-E73B-4415-B0F4-6391FC84F3D5}" destId="{3EBF910B-6279-4C9B-A1F8-F2E8A8079548}" srcOrd="1" destOrd="0" presId="urn:microsoft.com/office/officeart/2018/2/layout/IconVerticalSolidList"/>
    <dgm:cxn modelId="{3611119C-56DA-4D49-AA34-86D9547FABA1}" type="presParOf" srcId="{FA927A7A-E73B-4415-B0F4-6391FC84F3D5}" destId="{F17B19DF-73E6-4B8D-9DDE-8FE1920D43C5}" srcOrd="2" destOrd="0" presId="urn:microsoft.com/office/officeart/2018/2/layout/IconVerticalSolidList"/>
    <dgm:cxn modelId="{394BD649-5F21-429A-B6D0-7370BD729CD5}" type="presParOf" srcId="{F17B19DF-73E6-4B8D-9DDE-8FE1920D43C5}" destId="{E578839F-BCFF-41AA-851F-E7BC0116788A}" srcOrd="0" destOrd="0" presId="urn:microsoft.com/office/officeart/2018/2/layout/IconVerticalSolidList"/>
    <dgm:cxn modelId="{95B52B41-40D0-4B7B-88C4-8D50BBD56CD2}" type="presParOf" srcId="{F17B19DF-73E6-4B8D-9DDE-8FE1920D43C5}" destId="{6A5421B7-9C58-47A2-B93A-B011DA6E4893}" srcOrd="1" destOrd="0" presId="urn:microsoft.com/office/officeart/2018/2/layout/IconVerticalSolidList"/>
    <dgm:cxn modelId="{70719B24-8107-4793-A859-39A8D78ADF6C}" type="presParOf" srcId="{F17B19DF-73E6-4B8D-9DDE-8FE1920D43C5}" destId="{4259EE74-859B-4204-B9EC-F9749702577E}" srcOrd="2" destOrd="0" presId="urn:microsoft.com/office/officeart/2018/2/layout/IconVerticalSolidList"/>
    <dgm:cxn modelId="{2970F976-7E1B-4A6F-8DB3-F678EDC5469E}" type="presParOf" srcId="{F17B19DF-73E6-4B8D-9DDE-8FE1920D43C5}" destId="{4CFE3E31-8E84-4A01-B1C1-F285EC873995}" srcOrd="3" destOrd="0" presId="urn:microsoft.com/office/officeart/2018/2/layout/IconVerticalSolidList"/>
    <dgm:cxn modelId="{0C3DE815-6E9E-4569-B466-53C038345793}" type="presParOf" srcId="{FA927A7A-E73B-4415-B0F4-6391FC84F3D5}" destId="{7F12D7AC-8FD0-4142-BACA-51D0888D959E}" srcOrd="3" destOrd="0" presId="urn:microsoft.com/office/officeart/2018/2/layout/IconVerticalSolidList"/>
    <dgm:cxn modelId="{5305396D-1073-439C-B482-34BC1481922C}" type="presParOf" srcId="{FA927A7A-E73B-4415-B0F4-6391FC84F3D5}" destId="{19736C42-8424-4678-8ECE-CB098337382E}" srcOrd="4" destOrd="0" presId="urn:microsoft.com/office/officeart/2018/2/layout/IconVerticalSolidList"/>
    <dgm:cxn modelId="{0FE0F16C-EDC4-4DCB-8BB0-501E581695FE}" type="presParOf" srcId="{19736C42-8424-4678-8ECE-CB098337382E}" destId="{7AD662AD-A289-4940-84B4-5AE45D705703}" srcOrd="0" destOrd="0" presId="urn:microsoft.com/office/officeart/2018/2/layout/IconVerticalSolidList"/>
    <dgm:cxn modelId="{5FFE98A1-28AA-4C68-8AD4-C43EDD1DC417}" type="presParOf" srcId="{19736C42-8424-4678-8ECE-CB098337382E}" destId="{DCCF237C-5584-4AD8-8582-E44D99FD3222}" srcOrd="1" destOrd="0" presId="urn:microsoft.com/office/officeart/2018/2/layout/IconVerticalSolidList"/>
    <dgm:cxn modelId="{926F056A-86F2-47D0-830F-3004FF2001EA}" type="presParOf" srcId="{19736C42-8424-4678-8ECE-CB098337382E}" destId="{E596FBD4-EDFB-4CAF-99B2-EB4433AC6DF2}" srcOrd="2" destOrd="0" presId="urn:microsoft.com/office/officeart/2018/2/layout/IconVerticalSolidList"/>
    <dgm:cxn modelId="{E00F7E5C-9A88-4109-9E8C-7562A6B092E0}" type="presParOf" srcId="{19736C42-8424-4678-8ECE-CB098337382E}" destId="{BEDBD2B1-08DE-46FE-9D1A-94EDF0642041}" srcOrd="3" destOrd="0" presId="urn:microsoft.com/office/officeart/2018/2/layout/IconVerticalSolidList"/>
    <dgm:cxn modelId="{A491B1E0-BF95-45C7-962B-B714A539BF5B}" type="presParOf" srcId="{FA927A7A-E73B-4415-B0F4-6391FC84F3D5}" destId="{B1E6BCBA-89C9-4DE1-846A-26C3C8B26D90}" srcOrd="5" destOrd="0" presId="urn:microsoft.com/office/officeart/2018/2/layout/IconVerticalSolidList"/>
    <dgm:cxn modelId="{DA62C3EC-FA9A-4DC5-8250-7A67C2F846EB}" type="presParOf" srcId="{FA927A7A-E73B-4415-B0F4-6391FC84F3D5}" destId="{6801F472-6B5F-4287-9A74-B21ECD673E6F}" srcOrd="6" destOrd="0" presId="urn:microsoft.com/office/officeart/2018/2/layout/IconVerticalSolidList"/>
    <dgm:cxn modelId="{A1152F1D-4CC6-4029-9032-8F4577EF333D}" type="presParOf" srcId="{6801F472-6B5F-4287-9A74-B21ECD673E6F}" destId="{BED14CB3-D556-43B0-882E-102ECF5F0B72}" srcOrd="0" destOrd="0" presId="urn:microsoft.com/office/officeart/2018/2/layout/IconVerticalSolidList"/>
    <dgm:cxn modelId="{FAD150D9-3925-4E94-A5E7-9BEF78FDEE4F}" type="presParOf" srcId="{6801F472-6B5F-4287-9A74-B21ECD673E6F}" destId="{22040D89-7A71-49C7-BFCD-25A0CC25C54D}" srcOrd="1" destOrd="0" presId="urn:microsoft.com/office/officeart/2018/2/layout/IconVerticalSolidList"/>
    <dgm:cxn modelId="{CDE0487E-AF88-4ADF-852C-E1F0D8670061}" type="presParOf" srcId="{6801F472-6B5F-4287-9A74-B21ECD673E6F}" destId="{C98E4CE2-2FAF-46F5-A2B4-86EF7441E0CC}" srcOrd="2" destOrd="0" presId="urn:microsoft.com/office/officeart/2018/2/layout/IconVerticalSolidList"/>
    <dgm:cxn modelId="{5A67CE0D-1D91-40C3-A3CC-906CB42A7368}" type="presParOf" srcId="{6801F472-6B5F-4287-9A74-B21ECD673E6F}" destId="{5C2D66B9-19AE-4F36-8CCD-7F87335EFCDD}" srcOrd="3" destOrd="0" presId="urn:microsoft.com/office/officeart/2018/2/layout/IconVerticalSolidList"/>
    <dgm:cxn modelId="{4DB4EF9F-616A-4402-840A-AE9C65FC42D0}" type="presParOf" srcId="{FA927A7A-E73B-4415-B0F4-6391FC84F3D5}" destId="{BFF7D17B-DBF2-4454-9E49-C0FECF1FCB19}" srcOrd="7" destOrd="0" presId="urn:microsoft.com/office/officeart/2018/2/layout/IconVerticalSolidList"/>
    <dgm:cxn modelId="{15C2AE9C-75DA-4C51-9D64-5C3789799EEB}" type="presParOf" srcId="{FA927A7A-E73B-4415-B0F4-6391FC84F3D5}" destId="{083BD9D4-4858-4B0E-9794-4FE7C9D4C431}" srcOrd="8" destOrd="0" presId="urn:microsoft.com/office/officeart/2018/2/layout/IconVerticalSolidList"/>
    <dgm:cxn modelId="{F032D0EF-6A90-4E7D-8B1F-18E13749BD3F}" type="presParOf" srcId="{083BD9D4-4858-4B0E-9794-4FE7C9D4C431}" destId="{556AED09-F1A6-4EE9-84DD-852D4284BA1A}" srcOrd="0" destOrd="0" presId="urn:microsoft.com/office/officeart/2018/2/layout/IconVerticalSolidList"/>
    <dgm:cxn modelId="{963E760B-C5E8-4369-A318-4B1553F74270}" type="presParOf" srcId="{083BD9D4-4858-4B0E-9794-4FE7C9D4C431}" destId="{CAAFF24A-E741-457E-9066-CEC276A535E0}" srcOrd="1" destOrd="0" presId="urn:microsoft.com/office/officeart/2018/2/layout/IconVerticalSolidList"/>
    <dgm:cxn modelId="{BEDF318F-99CD-4CA0-A1EB-3F99E19DA34A}" type="presParOf" srcId="{083BD9D4-4858-4B0E-9794-4FE7C9D4C431}" destId="{4213C469-2659-4275-9426-4C785E64DBBF}" srcOrd="2" destOrd="0" presId="urn:microsoft.com/office/officeart/2018/2/layout/IconVerticalSolidList"/>
    <dgm:cxn modelId="{37E9F9F0-437C-4E58-9F5B-D0D46C564D7C}" type="presParOf" srcId="{083BD9D4-4858-4B0E-9794-4FE7C9D4C431}" destId="{0FE652D4-6B12-4159-A589-E5E853D12336}" srcOrd="3" destOrd="0" presId="urn:microsoft.com/office/officeart/2018/2/layout/IconVerticalSolidList"/>
    <dgm:cxn modelId="{F17A834E-0F74-4620-A483-8D1B37D2C7DF}" type="presParOf" srcId="{FA927A7A-E73B-4415-B0F4-6391FC84F3D5}" destId="{A1758900-87D1-4958-8F1B-271BAB8C0145}" srcOrd="9" destOrd="0" presId="urn:microsoft.com/office/officeart/2018/2/layout/IconVerticalSolidList"/>
    <dgm:cxn modelId="{70EFD396-0E93-4AD6-8906-EC9D84E2ED16}" type="presParOf" srcId="{FA927A7A-E73B-4415-B0F4-6391FC84F3D5}" destId="{45BED535-F9D4-4B6C-8B1D-8D3154F6BD90}" srcOrd="10" destOrd="0" presId="urn:microsoft.com/office/officeart/2018/2/layout/IconVerticalSolidList"/>
    <dgm:cxn modelId="{77C83A80-52EF-450B-947C-BDBDE1F2728C}" type="presParOf" srcId="{45BED535-F9D4-4B6C-8B1D-8D3154F6BD90}" destId="{B348EB2B-3FC0-42A1-A27D-30944F8C701C}" srcOrd="0" destOrd="0" presId="urn:microsoft.com/office/officeart/2018/2/layout/IconVerticalSolidList"/>
    <dgm:cxn modelId="{0E11C19B-7A64-4318-8589-295924E925FC}" type="presParOf" srcId="{45BED535-F9D4-4B6C-8B1D-8D3154F6BD90}" destId="{D4CC3316-34E8-449E-BBD3-4B4A39206F7F}" srcOrd="1" destOrd="0" presId="urn:microsoft.com/office/officeart/2018/2/layout/IconVerticalSolidList"/>
    <dgm:cxn modelId="{32F3C764-CA78-464F-AC01-0997D949BCDE}" type="presParOf" srcId="{45BED535-F9D4-4B6C-8B1D-8D3154F6BD90}" destId="{08939ABA-33DF-4056-8064-3A0F758C0046}" srcOrd="2" destOrd="0" presId="urn:microsoft.com/office/officeart/2018/2/layout/IconVerticalSolidList"/>
    <dgm:cxn modelId="{4EAD27C4-958A-4561-B9E8-08F71400BDD8}" type="presParOf" srcId="{45BED535-F9D4-4B6C-8B1D-8D3154F6BD90}" destId="{8FFE95F3-E20F-48BF-8935-735E2DC3AE2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A74D3C-C25C-4500-9E17-18003575AB7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ECE643D-7B45-4B79-BF55-95A718423D2C}">
      <dgm:prSet/>
      <dgm:spPr/>
      <dgm:t>
        <a:bodyPr/>
        <a:lstStyle/>
        <a:p>
          <a:r>
            <a:rPr lang="en-US" dirty="0"/>
            <a:t>Each variable forms a column and contains values</a:t>
          </a:r>
        </a:p>
      </dgm:t>
      <dgm:extLst>
        <a:ext uri="{E40237B7-FDA0-4F09-8148-C483321AD2D9}">
          <dgm14:cNvPr xmlns:dgm14="http://schemas.microsoft.com/office/drawing/2010/diagram" id="0" name="" descr="Defining tidy data: Each variable forms a column and contains values; "/>
        </a:ext>
      </dgm:extLst>
    </dgm:pt>
    <dgm:pt modelId="{D4C70A30-3E75-4550-A8E8-DCE706CC874C}" type="parTrans" cxnId="{5D92DC98-15EE-4EB3-AF54-30ADB4ABB9D3}">
      <dgm:prSet/>
      <dgm:spPr/>
      <dgm:t>
        <a:bodyPr/>
        <a:lstStyle/>
        <a:p>
          <a:endParaRPr lang="en-US"/>
        </a:p>
      </dgm:t>
    </dgm:pt>
    <dgm:pt modelId="{0063946B-8EE4-46D1-B8B4-21ED201A82B9}" type="sibTrans" cxnId="{5D92DC98-15EE-4EB3-AF54-30ADB4ABB9D3}">
      <dgm:prSet/>
      <dgm:spPr/>
      <dgm:t>
        <a:bodyPr/>
        <a:lstStyle/>
        <a:p>
          <a:endParaRPr lang="en-US"/>
        </a:p>
      </dgm:t>
    </dgm:pt>
    <dgm:pt modelId="{84215073-C427-4259-8B20-F8526475CAAA}">
      <dgm:prSet/>
      <dgm:spPr/>
      <dgm:t>
        <a:bodyPr/>
        <a:lstStyle/>
        <a:p>
          <a:r>
            <a:rPr lang="en-US" dirty="0"/>
            <a:t>Each observation forms a row</a:t>
          </a:r>
        </a:p>
      </dgm:t>
      <dgm:extLst>
        <a:ext uri="{E40237B7-FDA0-4F09-8148-C483321AD2D9}">
          <dgm14:cNvPr xmlns:dgm14="http://schemas.microsoft.com/office/drawing/2010/diagram" id="0" name="" descr="Each observation forms a row"/>
        </a:ext>
      </dgm:extLst>
    </dgm:pt>
    <dgm:pt modelId="{B1CE1932-CFD7-443E-9E76-483AF838520A}" type="parTrans" cxnId="{4F90E7B7-695F-4338-9DC1-55371FDEF6B0}">
      <dgm:prSet/>
      <dgm:spPr/>
      <dgm:t>
        <a:bodyPr/>
        <a:lstStyle/>
        <a:p>
          <a:endParaRPr lang="en-US"/>
        </a:p>
      </dgm:t>
    </dgm:pt>
    <dgm:pt modelId="{C6DC7644-5F1E-4FA6-8160-869F830B2423}" type="sibTrans" cxnId="{4F90E7B7-695F-4338-9DC1-55371FDEF6B0}">
      <dgm:prSet/>
      <dgm:spPr/>
      <dgm:t>
        <a:bodyPr/>
        <a:lstStyle/>
        <a:p>
          <a:endParaRPr lang="en-US"/>
        </a:p>
      </dgm:t>
    </dgm:pt>
    <dgm:pt modelId="{645833F6-6CC5-46FC-8C5E-8FF47CD2B521}">
      <dgm:prSet/>
      <dgm:spPr/>
      <dgm:t>
        <a:bodyPr/>
        <a:lstStyle/>
        <a:p>
          <a:r>
            <a:rPr lang="en-US" dirty="0"/>
            <a:t>Each type of observation unit forms a table</a:t>
          </a:r>
        </a:p>
      </dgm:t>
      <dgm:extLst>
        <a:ext uri="{E40237B7-FDA0-4F09-8148-C483321AD2D9}">
          <dgm14:cNvPr xmlns:dgm14="http://schemas.microsoft.com/office/drawing/2010/diagram" id="0" name="" descr="Each type of observation unit forms a table"/>
        </a:ext>
      </dgm:extLst>
    </dgm:pt>
    <dgm:pt modelId="{B748B82B-7360-47D7-A403-428282962351}" type="parTrans" cxnId="{A34E9B47-41B4-4844-8B20-0E691467F442}">
      <dgm:prSet/>
      <dgm:spPr/>
      <dgm:t>
        <a:bodyPr/>
        <a:lstStyle/>
        <a:p>
          <a:endParaRPr lang="en-US"/>
        </a:p>
      </dgm:t>
    </dgm:pt>
    <dgm:pt modelId="{BCC00147-3B6A-40C4-BC9A-1BAE80C3BF71}" type="sibTrans" cxnId="{A34E9B47-41B4-4844-8B20-0E691467F442}">
      <dgm:prSet/>
      <dgm:spPr/>
      <dgm:t>
        <a:bodyPr/>
        <a:lstStyle/>
        <a:p>
          <a:endParaRPr lang="en-US"/>
        </a:p>
      </dgm:t>
    </dgm:pt>
    <dgm:pt modelId="{6796A7A8-12B3-4E92-A4F5-8EDA7277FB52}" type="pres">
      <dgm:prSet presAssocID="{66A74D3C-C25C-4500-9E17-18003575AB7B}" presName="linear" presStyleCnt="0">
        <dgm:presLayoutVars>
          <dgm:animLvl val="lvl"/>
          <dgm:resizeHandles val="exact"/>
        </dgm:presLayoutVars>
      </dgm:prSet>
      <dgm:spPr/>
    </dgm:pt>
    <dgm:pt modelId="{211AE192-8B35-4580-80BE-0ACE97825E7C}" type="pres">
      <dgm:prSet presAssocID="{9ECE643D-7B45-4B79-BF55-95A718423D2C}" presName="parentText" presStyleLbl="node1" presStyleIdx="0" presStyleCnt="3">
        <dgm:presLayoutVars>
          <dgm:chMax val="0"/>
          <dgm:bulletEnabled val="1"/>
        </dgm:presLayoutVars>
      </dgm:prSet>
      <dgm:spPr/>
    </dgm:pt>
    <dgm:pt modelId="{64922D37-4394-49CB-8201-4132CCDB98DC}" type="pres">
      <dgm:prSet presAssocID="{0063946B-8EE4-46D1-B8B4-21ED201A82B9}" presName="spacer" presStyleCnt="0"/>
      <dgm:spPr/>
    </dgm:pt>
    <dgm:pt modelId="{2346BAB5-5C06-4534-8470-F7848F33FC81}" type="pres">
      <dgm:prSet presAssocID="{84215073-C427-4259-8B20-F8526475CAAA}" presName="parentText" presStyleLbl="node1" presStyleIdx="1" presStyleCnt="3">
        <dgm:presLayoutVars>
          <dgm:chMax val="0"/>
          <dgm:bulletEnabled val="1"/>
        </dgm:presLayoutVars>
      </dgm:prSet>
      <dgm:spPr/>
    </dgm:pt>
    <dgm:pt modelId="{55DE9A9E-A69C-4378-8E1B-50EDA1E7F0A6}" type="pres">
      <dgm:prSet presAssocID="{C6DC7644-5F1E-4FA6-8160-869F830B2423}" presName="spacer" presStyleCnt="0"/>
      <dgm:spPr/>
    </dgm:pt>
    <dgm:pt modelId="{DAC9A162-CFBC-43FF-B0B4-CEC8EFA3BAD6}" type="pres">
      <dgm:prSet presAssocID="{645833F6-6CC5-46FC-8C5E-8FF47CD2B521}" presName="parentText" presStyleLbl="node1" presStyleIdx="2" presStyleCnt="3">
        <dgm:presLayoutVars>
          <dgm:chMax val="0"/>
          <dgm:bulletEnabled val="1"/>
        </dgm:presLayoutVars>
      </dgm:prSet>
      <dgm:spPr/>
    </dgm:pt>
  </dgm:ptLst>
  <dgm:cxnLst>
    <dgm:cxn modelId="{08B02921-8A77-4739-9BD7-7FB693830690}" type="presOf" srcId="{9ECE643D-7B45-4B79-BF55-95A718423D2C}" destId="{211AE192-8B35-4580-80BE-0ACE97825E7C}" srcOrd="0" destOrd="0" presId="urn:microsoft.com/office/officeart/2005/8/layout/vList2"/>
    <dgm:cxn modelId="{A34E9B47-41B4-4844-8B20-0E691467F442}" srcId="{66A74D3C-C25C-4500-9E17-18003575AB7B}" destId="{645833F6-6CC5-46FC-8C5E-8FF47CD2B521}" srcOrd="2" destOrd="0" parTransId="{B748B82B-7360-47D7-A403-428282962351}" sibTransId="{BCC00147-3B6A-40C4-BC9A-1BAE80C3BF71}"/>
    <dgm:cxn modelId="{5D92DC98-15EE-4EB3-AF54-30ADB4ABB9D3}" srcId="{66A74D3C-C25C-4500-9E17-18003575AB7B}" destId="{9ECE643D-7B45-4B79-BF55-95A718423D2C}" srcOrd="0" destOrd="0" parTransId="{D4C70A30-3E75-4550-A8E8-DCE706CC874C}" sibTransId="{0063946B-8EE4-46D1-B8B4-21ED201A82B9}"/>
    <dgm:cxn modelId="{7D4539AC-4ABE-41AC-A85A-89B5B8E0160F}" type="presOf" srcId="{645833F6-6CC5-46FC-8C5E-8FF47CD2B521}" destId="{DAC9A162-CFBC-43FF-B0B4-CEC8EFA3BAD6}" srcOrd="0" destOrd="0" presId="urn:microsoft.com/office/officeart/2005/8/layout/vList2"/>
    <dgm:cxn modelId="{4F90E7B7-695F-4338-9DC1-55371FDEF6B0}" srcId="{66A74D3C-C25C-4500-9E17-18003575AB7B}" destId="{84215073-C427-4259-8B20-F8526475CAAA}" srcOrd="1" destOrd="0" parTransId="{B1CE1932-CFD7-443E-9E76-483AF838520A}" sibTransId="{C6DC7644-5F1E-4FA6-8160-869F830B2423}"/>
    <dgm:cxn modelId="{E5B15EDE-A92D-46ED-A3DC-6E5CBD597B66}" type="presOf" srcId="{84215073-C427-4259-8B20-F8526475CAAA}" destId="{2346BAB5-5C06-4534-8470-F7848F33FC81}" srcOrd="0" destOrd="0" presId="urn:microsoft.com/office/officeart/2005/8/layout/vList2"/>
    <dgm:cxn modelId="{D3FBD5EA-1FD9-48F7-88BD-98B9B8923302}" type="presOf" srcId="{66A74D3C-C25C-4500-9E17-18003575AB7B}" destId="{6796A7A8-12B3-4E92-A4F5-8EDA7277FB52}" srcOrd="0" destOrd="0" presId="urn:microsoft.com/office/officeart/2005/8/layout/vList2"/>
    <dgm:cxn modelId="{C428418A-776D-4A13-833E-68E787C92C5A}" type="presParOf" srcId="{6796A7A8-12B3-4E92-A4F5-8EDA7277FB52}" destId="{211AE192-8B35-4580-80BE-0ACE97825E7C}" srcOrd="0" destOrd="0" presId="urn:microsoft.com/office/officeart/2005/8/layout/vList2"/>
    <dgm:cxn modelId="{E582C1CB-A48B-44A2-ADC8-621B705D2BE1}" type="presParOf" srcId="{6796A7A8-12B3-4E92-A4F5-8EDA7277FB52}" destId="{64922D37-4394-49CB-8201-4132CCDB98DC}" srcOrd="1" destOrd="0" presId="urn:microsoft.com/office/officeart/2005/8/layout/vList2"/>
    <dgm:cxn modelId="{36CC2E35-FC3E-4B19-A19B-80FFF70D0183}" type="presParOf" srcId="{6796A7A8-12B3-4E92-A4F5-8EDA7277FB52}" destId="{2346BAB5-5C06-4534-8470-F7848F33FC81}" srcOrd="2" destOrd="0" presId="urn:microsoft.com/office/officeart/2005/8/layout/vList2"/>
    <dgm:cxn modelId="{0E6CFB73-3E00-4F41-AF28-C7FFA89419DE}" type="presParOf" srcId="{6796A7A8-12B3-4E92-A4F5-8EDA7277FB52}" destId="{55DE9A9E-A69C-4378-8E1B-50EDA1E7F0A6}" srcOrd="3" destOrd="0" presId="urn:microsoft.com/office/officeart/2005/8/layout/vList2"/>
    <dgm:cxn modelId="{EA87E2A7-EE98-4499-81CE-0CA3F0698999}" type="presParOf" srcId="{6796A7A8-12B3-4E92-A4F5-8EDA7277FB52}" destId="{DAC9A162-CFBC-43FF-B0B4-CEC8EFA3BAD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907146-C2C7-4FB7-94E8-094C767527C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6CF5AD4-5C9E-4060-83C9-A49235A8EE9B}">
      <dgm:prSet/>
      <dgm:spPr/>
      <dgm:t>
        <a:bodyPr/>
        <a:lstStyle/>
        <a:p>
          <a:r>
            <a:rPr lang="en-US" dirty="0"/>
            <a:t>Variables are stored in both rows and columns </a:t>
          </a:r>
        </a:p>
      </dgm:t>
      <dgm:extLst>
        <a:ext uri="{E40237B7-FDA0-4F09-8148-C483321AD2D9}">
          <dgm14:cNvPr xmlns:dgm14="http://schemas.microsoft.com/office/drawing/2010/diagram" id="0" name="" descr="Variables are stored in both rows and columns &#10;"/>
        </a:ext>
      </dgm:extLst>
    </dgm:pt>
    <dgm:pt modelId="{A0A17169-A2B8-43F7-B458-EBF36EBEB996}" type="parTrans" cxnId="{2369F5E7-DDF3-45DB-8BB1-2CBDF87A131C}">
      <dgm:prSet/>
      <dgm:spPr/>
      <dgm:t>
        <a:bodyPr/>
        <a:lstStyle/>
        <a:p>
          <a:endParaRPr lang="en-US"/>
        </a:p>
      </dgm:t>
    </dgm:pt>
    <dgm:pt modelId="{8F21E0BB-C3D1-485F-B86F-C87D4275A06B}" type="sibTrans" cxnId="{2369F5E7-DDF3-45DB-8BB1-2CBDF87A131C}">
      <dgm:prSet/>
      <dgm:spPr/>
      <dgm:t>
        <a:bodyPr/>
        <a:lstStyle/>
        <a:p>
          <a:endParaRPr lang="en-US"/>
        </a:p>
      </dgm:t>
    </dgm:pt>
    <dgm:pt modelId="{DCF4F631-CB51-4B26-8265-F8374175ED65}">
      <dgm:prSet/>
      <dgm:spPr/>
      <dgm:t>
        <a:bodyPr/>
        <a:lstStyle/>
        <a:p>
          <a:r>
            <a:rPr lang="en-US" dirty="0"/>
            <a:t>Multiple variables are stored in one column</a:t>
          </a:r>
        </a:p>
      </dgm:t>
    </dgm:pt>
    <dgm:pt modelId="{263C4E87-50B0-46B3-A330-20775777A720}" type="parTrans" cxnId="{2D6E0E35-C86C-4E60-A721-8445C491F3C0}">
      <dgm:prSet/>
      <dgm:spPr/>
      <dgm:t>
        <a:bodyPr/>
        <a:lstStyle/>
        <a:p>
          <a:endParaRPr lang="en-US"/>
        </a:p>
      </dgm:t>
    </dgm:pt>
    <dgm:pt modelId="{BD4910FB-46CF-40F8-A625-89BB0B7638DF}" type="sibTrans" cxnId="{2D6E0E35-C86C-4E60-A721-8445C491F3C0}">
      <dgm:prSet/>
      <dgm:spPr/>
      <dgm:t>
        <a:bodyPr/>
        <a:lstStyle/>
        <a:p>
          <a:endParaRPr lang="en-US"/>
        </a:p>
      </dgm:t>
    </dgm:pt>
    <dgm:pt modelId="{8592DDAF-F795-42B1-825A-337A08D7C76E}">
      <dgm:prSet/>
      <dgm:spPr/>
      <dgm:t>
        <a:bodyPr/>
        <a:lstStyle/>
        <a:p>
          <a:r>
            <a:rPr lang="en-US" dirty="0"/>
            <a:t>Column headers are values, not variable names</a:t>
          </a:r>
        </a:p>
      </dgm:t>
    </dgm:pt>
    <dgm:pt modelId="{12BC2548-F9A3-46D6-9037-F99EFC89DB7E}" type="parTrans" cxnId="{EE41CC0F-E7E4-47AF-AEDF-87582B246457}">
      <dgm:prSet/>
      <dgm:spPr/>
      <dgm:t>
        <a:bodyPr/>
        <a:lstStyle/>
        <a:p>
          <a:endParaRPr lang="en-US"/>
        </a:p>
      </dgm:t>
    </dgm:pt>
    <dgm:pt modelId="{0A568BC7-F83E-4178-AD0F-A7FAF5B9F560}" type="sibTrans" cxnId="{EE41CC0F-E7E4-47AF-AEDF-87582B246457}">
      <dgm:prSet/>
      <dgm:spPr/>
      <dgm:t>
        <a:bodyPr/>
        <a:lstStyle/>
        <a:p>
          <a:endParaRPr lang="en-US"/>
        </a:p>
      </dgm:t>
    </dgm:pt>
    <dgm:pt modelId="{0686F74F-C6CB-4EEE-8BB9-35203F2B2A82}">
      <dgm:prSet/>
      <dgm:spPr/>
      <dgm:t>
        <a:bodyPr/>
        <a:lstStyle/>
        <a:p>
          <a:r>
            <a:rPr lang="en-US" dirty="0"/>
            <a:t>Multiple Types of observational units are stored in the same table</a:t>
          </a:r>
        </a:p>
      </dgm:t>
    </dgm:pt>
    <dgm:pt modelId="{EE99DC2E-002D-4CD3-9902-C9A975CB29FE}" type="parTrans" cxnId="{5E3FBD58-0786-43FC-ACEA-B769BD663BB9}">
      <dgm:prSet/>
      <dgm:spPr/>
      <dgm:t>
        <a:bodyPr/>
        <a:lstStyle/>
        <a:p>
          <a:endParaRPr lang="en-US"/>
        </a:p>
      </dgm:t>
    </dgm:pt>
    <dgm:pt modelId="{D42A8541-8053-4AE7-9D69-CFB0F08F26C4}" type="sibTrans" cxnId="{5E3FBD58-0786-43FC-ACEA-B769BD663BB9}">
      <dgm:prSet/>
      <dgm:spPr/>
      <dgm:t>
        <a:bodyPr/>
        <a:lstStyle/>
        <a:p>
          <a:endParaRPr lang="en-US"/>
        </a:p>
      </dgm:t>
    </dgm:pt>
    <dgm:pt modelId="{9C5C195D-F723-4B4E-82FD-BDEDAB4BF592}">
      <dgm:prSet/>
      <dgm:spPr/>
      <dgm:t>
        <a:bodyPr/>
        <a:lstStyle/>
        <a:p>
          <a:pPr algn="ctr"/>
          <a:r>
            <a:rPr lang="en-US" dirty="0"/>
            <a:t>A single observational unit is stored in multiple tables</a:t>
          </a:r>
        </a:p>
      </dgm:t>
    </dgm:pt>
    <dgm:pt modelId="{E7C51D50-1679-4BF1-9686-CD4264C2112E}" type="parTrans" cxnId="{275552C9-2F72-444B-BABC-BF1073776392}">
      <dgm:prSet/>
      <dgm:spPr/>
      <dgm:t>
        <a:bodyPr/>
        <a:lstStyle/>
        <a:p>
          <a:endParaRPr lang="en-US"/>
        </a:p>
      </dgm:t>
    </dgm:pt>
    <dgm:pt modelId="{786266A2-EE31-455C-B986-AF919B3D6CB5}" type="sibTrans" cxnId="{275552C9-2F72-444B-BABC-BF1073776392}">
      <dgm:prSet/>
      <dgm:spPr/>
      <dgm:t>
        <a:bodyPr/>
        <a:lstStyle/>
        <a:p>
          <a:endParaRPr lang="en-US"/>
        </a:p>
      </dgm:t>
    </dgm:pt>
    <dgm:pt modelId="{B14EEA6E-ECB6-407B-AA14-09F6627CEEBA}" type="pres">
      <dgm:prSet presAssocID="{B6907146-C2C7-4FB7-94E8-094C767527CA}" presName="diagram" presStyleCnt="0">
        <dgm:presLayoutVars>
          <dgm:dir/>
          <dgm:resizeHandles val="exact"/>
        </dgm:presLayoutVars>
      </dgm:prSet>
      <dgm:spPr/>
    </dgm:pt>
    <dgm:pt modelId="{24A44488-3722-459F-9DCE-0BFD0C5D0361}" type="pres">
      <dgm:prSet presAssocID="{16CF5AD4-5C9E-4060-83C9-A49235A8EE9B}" presName="node" presStyleLbl="node1" presStyleIdx="0" presStyleCnt="5">
        <dgm:presLayoutVars>
          <dgm:bulletEnabled val="1"/>
        </dgm:presLayoutVars>
      </dgm:prSet>
      <dgm:spPr/>
    </dgm:pt>
    <dgm:pt modelId="{2FAEE720-627A-4F44-87A6-E4646E3B1E9A}" type="pres">
      <dgm:prSet presAssocID="{8F21E0BB-C3D1-485F-B86F-C87D4275A06B}" presName="sibTrans" presStyleCnt="0"/>
      <dgm:spPr/>
    </dgm:pt>
    <dgm:pt modelId="{D02DD9F5-C967-4EAF-972E-729FB2A3750D}" type="pres">
      <dgm:prSet presAssocID="{DCF4F631-CB51-4B26-8265-F8374175ED65}" presName="node" presStyleLbl="node1" presStyleIdx="1" presStyleCnt="5">
        <dgm:presLayoutVars>
          <dgm:bulletEnabled val="1"/>
        </dgm:presLayoutVars>
      </dgm:prSet>
      <dgm:spPr/>
    </dgm:pt>
    <dgm:pt modelId="{D71BF168-D33A-4760-85BE-26C357DFE211}" type="pres">
      <dgm:prSet presAssocID="{BD4910FB-46CF-40F8-A625-89BB0B7638DF}" presName="sibTrans" presStyleCnt="0"/>
      <dgm:spPr/>
    </dgm:pt>
    <dgm:pt modelId="{6DB25705-B24A-42BE-82B1-91FCD7A30A24}" type="pres">
      <dgm:prSet presAssocID="{8592DDAF-F795-42B1-825A-337A08D7C76E}" presName="node" presStyleLbl="node1" presStyleIdx="2" presStyleCnt="5">
        <dgm:presLayoutVars>
          <dgm:bulletEnabled val="1"/>
        </dgm:presLayoutVars>
      </dgm:prSet>
      <dgm:spPr/>
    </dgm:pt>
    <dgm:pt modelId="{801E86CB-BFD6-44DE-B99E-761B5660C53F}" type="pres">
      <dgm:prSet presAssocID="{0A568BC7-F83E-4178-AD0F-A7FAF5B9F560}" presName="sibTrans" presStyleCnt="0"/>
      <dgm:spPr/>
    </dgm:pt>
    <dgm:pt modelId="{3BEF0AAF-AFD7-4ECF-9A59-36B46030E148}" type="pres">
      <dgm:prSet presAssocID="{0686F74F-C6CB-4EEE-8BB9-35203F2B2A82}" presName="node" presStyleLbl="node1" presStyleIdx="3" presStyleCnt="5">
        <dgm:presLayoutVars>
          <dgm:bulletEnabled val="1"/>
        </dgm:presLayoutVars>
      </dgm:prSet>
      <dgm:spPr/>
    </dgm:pt>
    <dgm:pt modelId="{BB29329C-2D73-4393-8717-69CD3FF044B5}" type="pres">
      <dgm:prSet presAssocID="{D42A8541-8053-4AE7-9D69-CFB0F08F26C4}" presName="sibTrans" presStyleCnt="0"/>
      <dgm:spPr/>
    </dgm:pt>
    <dgm:pt modelId="{F9FAC865-40DA-4F08-8252-B6F80E672842}" type="pres">
      <dgm:prSet presAssocID="{9C5C195D-F723-4B4E-82FD-BDEDAB4BF592}" presName="node" presStyleLbl="node1" presStyleIdx="4" presStyleCnt="5">
        <dgm:presLayoutVars>
          <dgm:bulletEnabled val="1"/>
        </dgm:presLayoutVars>
      </dgm:prSet>
      <dgm:spPr/>
    </dgm:pt>
  </dgm:ptLst>
  <dgm:cxnLst>
    <dgm:cxn modelId="{56A01F0C-3BA8-4F07-B54B-8571BD6A17E9}" type="presOf" srcId="{B6907146-C2C7-4FB7-94E8-094C767527CA}" destId="{B14EEA6E-ECB6-407B-AA14-09F6627CEEBA}" srcOrd="0" destOrd="0" presId="urn:microsoft.com/office/officeart/2005/8/layout/default"/>
    <dgm:cxn modelId="{9AD01F0C-C22A-4941-8C22-F7E82EB46305}" type="presOf" srcId="{16CF5AD4-5C9E-4060-83C9-A49235A8EE9B}" destId="{24A44488-3722-459F-9DCE-0BFD0C5D0361}" srcOrd="0" destOrd="0" presId="urn:microsoft.com/office/officeart/2005/8/layout/default"/>
    <dgm:cxn modelId="{EE41CC0F-E7E4-47AF-AEDF-87582B246457}" srcId="{B6907146-C2C7-4FB7-94E8-094C767527CA}" destId="{8592DDAF-F795-42B1-825A-337A08D7C76E}" srcOrd="2" destOrd="0" parTransId="{12BC2548-F9A3-46D6-9037-F99EFC89DB7E}" sibTransId="{0A568BC7-F83E-4178-AD0F-A7FAF5B9F560}"/>
    <dgm:cxn modelId="{2D6E0E35-C86C-4E60-A721-8445C491F3C0}" srcId="{B6907146-C2C7-4FB7-94E8-094C767527CA}" destId="{DCF4F631-CB51-4B26-8265-F8374175ED65}" srcOrd="1" destOrd="0" parTransId="{263C4E87-50B0-46B3-A330-20775777A720}" sibTransId="{BD4910FB-46CF-40F8-A625-89BB0B7638DF}"/>
    <dgm:cxn modelId="{5E3FBD58-0786-43FC-ACEA-B769BD663BB9}" srcId="{B6907146-C2C7-4FB7-94E8-094C767527CA}" destId="{0686F74F-C6CB-4EEE-8BB9-35203F2B2A82}" srcOrd="3" destOrd="0" parTransId="{EE99DC2E-002D-4CD3-9902-C9A975CB29FE}" sibTransId="{D42A8541-8053-4AE7-9D69-CFB0F08F26C4}"/>
    <dgm:cxn modelId="{1765957C-F2CB-48F0-82F3-280598956DEB}" type="presOf" srcId="{8592DDAF-F795-42B1-825A-337A08D7C76E}" destId="{6DB25705-B24A-42BE-82B1-91FCD7A30A24}" srcOrd="0" destOrd="0" presId="urn:microsoft.com/office/officeart/2005/8/layout/default"/>
    <dgm:cxn modelId="{1F3E5698-E9F6-40CC-9834-3FA05950B7F2}" type="presOf" srcId="{0686F74F-C6CB-4EEE-8BB9-35203F2B2A82}" destId="{3BEF0AAF-AFD7-4ECF-9A59-36B46030E148}" srcOrd="0" destOrd="0" presId="urn:microsoft.com/office/officeart/2005/8/layout/default"/>
    <dgm:cxn modelId="{17CC719E-25D7-40D8-9F1B-6F0BD75F713E}" type="presOf" srcId="{9C5C195D-F723-4B4E-82FD-BDEDAB4BF592}" destId="{F9FAC865-40DA-4F08-8252-B6F80E672842}" srcOrd="0" destOrd="0" presId="urn:microsoft.com/office/officeart/2005/8/layout/default"/>
    <dgm:cxn modelId="{275552C9-2F72-444B-BABC-BF1073776392}" srcId="{B6907146-C2C7-4FB7-94E8-094C767527CA}" destId="{9C5C195D-F723-4B4E-82FD-BDEDAB4BF592}" srcOrd="4" destOrd="0" parTransId="{E7C51D50-1679-4BF1-9686-CD4264C2112E}" sibTransId="{786266A2-EE31-455C-B986-AF919B3D6CB5}"/>
    <dgm:cxn modelId="{2369F5E7-DDF3-45DB-8BB1-2CBDF87A131C}" srcId="{B6907146-C2C7-4FB7-94E8-094C767527CA}" destId="{16CF5AD4-5C9E-4060-83C9-A49235A8EE9B}" srcOrd="0" destOrd="0" parTransId="{A0A17169-A2B8-43F7-B458-EBF36EBEB996}" sibTransId="{8F21E0BB-C3D1-485F-B86F-C87D4275A06B}"/>
    <dgm:cxn modelId="{C233D8F1-A9D0-45CD-9B74-FB95158AEDFA}" type="presOf" srcId="{DCF4F631-CB51-4B26-8265-F8374175ED65}" destId="{D02DD9F5-C967-4EAF-972E-729FB2A3750D}" srcOrd="0" destOrd="0" presId="urn:microsoft.com/office/officeart/2005/8/layout/default"/>
    <dgm:cxn modelId="{68F6FAE3-3CA0-4952-8717-06FE176A1458}" type="presParOf" srcId="{B14EEA6E-ECB6-407B-AA14-09F6627CEEBA}" destId="{24A44488-3722-459F-9DCE-0BFD0C5D0361}" srcOrd="0" destOrd="0" presId="urn:microsoft.com/office/officeart/2005/8/layout/default"/>
    <dgm:cxn modelId="{E8FA6941-EC08-4EF5-B6F3-514082CE9516}" type="presParOf" srcId="{B14EEA6E-ECB6-407B-AA14-09F6627CEEBA}" destId="{2FAEE720-627A-4F44-87A6-E4646E3B1E9A}" srcOrd="1" destOrd="0" presId="urn:microsoft.com/office/officeart/2005/8/layout/default"/>
    <dgm:cxn modelId="{EB8A8481-E9B2-480A-BF02-38FC319CAF98}" type="presParOf" srcId="{B14EEA6E-ECB6-407B-AA14-09F6627CEEBA}" destId="{D02DD9F5-C967-4EAF-972E-729FB2A3750D}" srcOrd="2" destOrd="0" presId="urn:microsoft.com/office/officeart/2005/8/layout/default"/>
    <dgm:cxn modelId="{4C094B19-D6AA-4512-ACDE-DC9D76A2411B}" type="presParOf" srcId="{B14EEA6E-ECB6-407B-AA14-09F6627CEEBA}" destId="{D71BF168-D33A-4760-85BE-26C357DFE211}" srcOrd="3" destOrd="0" presId="urn:microsoft.com/office/officeart/2005/8/layout/default"/>
    <dgm:cxn modelId="{CE61C784-576B-4C6B-9F20-FF2174E10D01}" type="presParOf" srcId="{B14EEA6E-ECB6-407B-AA14-09F6627CEEBA}" destId="{6DB25705-B24A-42BE-82B1-91FCD7A30A24}" srcOrd="4" destOrd="0" presId="urn:microsoft.com/office/officeart/2005/8/layout/default"/>
    <dgm:cxn modelId="{A5A27607-471A-43E0-B4EE-2AADE2647B4A}" type="presParOf" srcId="{B14EEA6E-ECB6-407B-AA14-09F6627CEEBA}" destId="{801E86CB-BFD6-44DE-B99E-761B5660C53F}" srcOrd="5" destOrd="0" presId="urn:microsoft.com/office/officeart/2005/8/layout/default"/>
    <dgm:cxn modelId="{112CFB42-60DE-4CD4-8CB1-01EBAC0AD842}" type="presParOf" srcId="{B14EEA6E-ECB6-407B-AA14-09F6627CEEBA}" destId="{3BEF0AAF-AFD7-4ECF-9A59-36B46030E148}" srcOrd="6" destOrd="0" presId="urn:microsoft.com/office/officeart/2005/8/layout/default"/>
    <dgm:cxn modelId="{0A93015F-F110-45A1-AD35-6AA5E56D00FF}" type="presParOf" srcId="{B14EEA6E-ECB6-407B-AA14-09F6627CEEBA}" destId="{BB29329C-2D73-4393-8717-69CD3FF044B5}" srcOrd="7" destOrd="0" presId="urn:microsoft.com/office/officeart/2005/8/layout/default"/>
    <dgm:cxn modelId="{159C348B-ED52-45E3-B808-E17ADFE9C84E}" type="presParOf" srcId="{B14EEA6E-ECB6-407B-AA14-09F6627CEEBA}" destId="{F9FAC865-40DA-4F08-8252-B6F80E67284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2AB9D-9329-4735-937F-9F14216FFA2E}">
      <dsp:nvSpPr>
        <dsp:cNvPr id="0" name=""/>
        <dsp:cNvSpPr/>
      </dsp:nvSpPr>
      <dsp:spPr>
        <a:xfrm>
          <a:off x="0" y="0"/>
          <a:ext cx="5792116" cy="13075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cap="all"/>
          </a:pPr>
          <a:r>
            <a:rPr lang="en-US" sz="3200" kern="1200"/>
            <a:t>Focus Project (GTFS)</a:t>
          </a:r>
        </a:p>
      </dsp:txBody>
      <dsp:txXfrm>
        <a:off x="38298" y="38298"/>
        <a:ext cx="4270631" cy="1230996"/>
      </dsp:txXfrm>
    </dsp:sp>
    <dsp:sp modelId="{808CC722-FDF1-49C6-AEC1-9DBA3F73D3E5}">
      <dsp:nvSpPr>
        <dsp:cNvPr id="0" name=""/>
        <dsp:cNvSpPr/>
      </dsp:nvSpPr>
      <dsp:spPr>
        <a:xfrm>
          <a:off x="485089" y="1545336"/>
          <a:ext cx="5792116" cy="1307592"/>
        </a:xfrm>
        <a:prstGeom prst="roundRect">
          <a:avLst>
            <a:gd name="adj" fmla="val 10000"/>
          </a:avLst>
        </a:prstGeom>
        <a:solidFill>
          <a:schemeClr val="accent2">
            <a:hueOff val="383768"/>
            <a:satOff val="-2641"/>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cap="all"/>
          </a:pPr>
          <a:r>
            <a:rPr lang="en-US" sz="3200" kern="1200"/>
            <a:t>Data Packages</a:t>
          </a:r>
        </a:p>
      </dsp:txBody>
      <dsp:txXfrm>
        <a:off x="523387" y="1583634"/>
        <a:ext cx="4380496" cy="1230996"/>
      </dsp:txXfrm>
    </dsp:sp>
    <dsp:sp modelId="{42C1F9E6-029A-4EF5-B727-5509CE517713}">
      <dsp:nvSpPr>
        <dsp:cNvPr id="0" name=""/>
        <dsp:cNvSpPr/>
      </dsp:nvSpPr>
      <dsp:spPr>
        <a:xfrm>
          <a:off x="962939" y="3090672"/>
          <a:ext cx="5792116" cy="1307592"/>
        </a:xfrm>
        <a:prstGeom prst="roundRect">
          <a:avLst>
            <a:gd name="adj" fmla="val 10000"/>
          </a:avLst>
        </a:prstGeom>
        <a:solidFill>
          <a:schemeClr val="accent2">
            <a:hueOff val="767535"/>
            <a:satOff val="-5283"/>
            <a:lumOff val="2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cap="all"/>
          </a:pPr>
          <a:r>
            <a:rPr lang="en-US" sz="3200" kern="1200" dirty="0"/>
            <a:t>Challenges</a:t>
          </a:r>
        </a:p>
      </dsp:txBody>
      <dsp:txXfrm>
        <a:off x="1001237" y="3128970"/>
        <a:ext cx="4387736" cy="1230996"/>
      </dsp:txXfrm>
    </dsp:sp>
    <dsp:sp modelId="{ACD0D058-18D4-45C9-A0AE-4EDBCF47189C}">
      <dsp:nvSpPr>
        <dsp:cNvPr id="0" name=""/>
        <dsp:cNvSpPr/>
      </dsp:nvSpPr>
      <dsp:spPr>
        <a:xfrm>
          <a:off x="1448029" y="4636008"/>
          <a:ext cx="5792116" cy="1307592"/>
        </a:xfrm>
        <a:prstGeom prst="roundRect">
          <a:avLst>
            <a:gd name="adj" fmla="val 10000"/>
          </a:avLst>
        </a:prstGeom>
        <a:solidFill>
          <a:schemeClr val="accent2">
            <a:hueOff val="1151303"/>
            <a:satOff val="-7924"/>
            <a:lumOff val="3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cap="all"/>
          </a:pPr>
          <a:r>
            <a:rPr lang="en-US" sz="3200" kern="1200"/>
            <a:t>Tidy Data</a:t>
          </a:r>
        </a:p>
      </dsp:txBody>
      <dsp:txXfrm>
        <a:off x="1486327" y="4674306"/>
        <a:ext cx="4380496" cy="1230996"/>
      </dsp:txXfrm>
    </dsp:sp>
    <dsp:sp modelId="{2895B469-8AC7-47F5-A776-A243D130BEE5}">
      <dsp:nvSpPr>
        <dsp:cNvPr id="0" name=""/>
        <dsp:cNvSpPr/>
      </dsp:nvSpPr>
      <dsp:spPr>
        <a:xfrm>
          <a:off x="4942181" y="1001496"/>
          <a:ext cx="849934" cy="84993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133416" y="1001496"/>
        <a:ext cx="467464" cy="639575"/>
      </dsp:txXfrm>
    </dsp:sp>
    <dsp:sp modelId="{92DDE6F7-6AA3-484F-B810-9562E1F387EA}">
      <dsp:nvSpPr>
        <dsp:cNvPr id="0" name=""/>
        <dsp:cNvSpPr/>
      </dsp:nvSpPr>
      <dsp:spPr>
        <a:xfrm>
          <a:off x="5427271" y="2546832"/>
          <a:ext cx="849934" cy="849934"/>
        </a:xfrm>
        <a:prstGeom prst="downArrow">
          <a:avLst>
            <a:gd name="adj1" fmla="val 55000"/>
            <a:gd name="adj2" fmla="val 45000"/>
          </a:avLst>
        </a:prstGeom>
        <a:solidFill>
          <a:schemeClr val="accent2">
            <a:tint val="40000"/>
            <a:alpha val="90000"/>
            <a:hueOff val="611972"/>
            <a:satOff val="14352"/>
            <a:lumOff val="3798"/>
            <a:alphaOff val="0"/>
          </a:schemeClr>
        </a:solidFill>
        <a:ln w="12700" cap="flat" cmpd="sng" algn="ctr">
          <a:solidFill>
            <a:schemeClr val="accent2">
              <a:tint val="40000"/>
              <a:alpha val="90000"/>
              <a:hueOff val="611972"/>
              <a:satOff val="14352"/>
              <a:lumOff val="37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18506" y="2546832"/>
        <a:ext cx="467464" cy="639575"/>
      </dsp:txXfrm>
    </dsp:sp>
    <dsp:sp modelId="{2D0682EA-880E-435C-B897-B1D7C5EA49E8}">
      <dsp:nvSpPr>
        <dsp:cNvPr id="0" name=""/>
        <dsp:cNvSpPr/>
      </dsp:nvSpPr>
      <dsp:spPr>
        <a:xfrm>
          <a:off x="5905121" y="4092168"/>
          <a:ext cx="849934" cy="849934"/>
        </a:xfrm>
        <a:prstGeom prst="downArrow">
          <a:avLst>
            <a:gd name="adj1" fmla="val 55000"/>
            <a:gd name="adj2" fmla="val 45000"/>
          </a:avLst>
        </a:prstGeom>
        <a:solidFill>
          <a:schemeClr val="accent2">
            <a:tint val="40000"/>
            <a:alpha val="90000"/>
            <a:hueOff val="1223945"/>
            <a:satOff val="28703"/>
            <a:lumOff val="7596"/>
            <a:alphaOff val="0"/>
          </a:schemeClr>
        </a:solidFill>
        <a:ln w="12700" cap="flat" cmpd="sng" algn="ctr">
          <a:solidFill>
            <a:schemeClr val="accent2">
              <a:tint val="40000"/>
              <a:alpha val="90000"/>
              <a:hueOff val="1223945"/>
              <a:satOff val="28703"/>
              <a:lumOff val="75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96356" y="4092168"/>
        <a:ext cx="467464" cy="639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921D-1E75-4288-9498-2A45EFC1C5FE}">
      <dsp:nvSpPr>
        <dsp:cNvPr id="0" name=""/>
        <dsp:cNvSpPr/>
      </dsp:nvSpPr>
      <dsp:spPr>
        <a:xfrm>
          <a:off x="0" y="1922"/>
          <a:ext cx="7240146" cy="8192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887A1C-F3DB-45BB-9AB8-264569D9BD2D}">
      <dsp:nvSpPr>
        <dsp:cNvPr id="0" name=""/>
        <dsp:cNvSpPr/>
      </dsp:nvSpPr>
      <dsp:spPr>
        <a:xfrm>
          <a:off x="247831" y="186259"/>
          <a:ext cx="450602" cy="45060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61101C-4D7D-47B8-876A-E1EB43712F7A}">
      <dsp:nvSpPr>
        <dsp:cNvPr id="0" name=""/>
        <dsp:cNvSpPr/>
      </dsp:nvSpPr>
      <dsp:spPr>
        <a:xfrm>
          <a:off x="946264" y="1922"/>
          <a:ext cx="6293881" cy="819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07" tIns="86707" rIns="86707" bIns="86707"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Legacy Data lacking proper data management. </a:t>
          </a:r>
        </a:p>
      </dsp:txBody>
      <dsp:txXfrm>
        <a:off x="946264" y="1922"/>
        <a:ext cx="6293881" cy="819276"/>
      </dsp:txXfrm>
    </dsp:sp>
    <dsp:sp modelId="{E578839F-BCFF-41AA-851F-E7BC0116788A}">
      <dsp:nvSpPr>
        <dsp:cNvPr id="0" name=""/>
        <dsp:cNvSpPr/>
      </dsp:nvSpPr>
      <dsp:spPr>
        <a:xfrm>
          <a:off x="0" y="1026018"/>
          <a:ext cx="7240146" cy="8192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5421B7-9C58-47A2-B93A-B011DA6E4893}">
      <dsp:nvSpPr>
        <dsp:cNvPr id="0" name=""/>
        <dsp:cNvSpPr/>
      </dsp:nvSpPr>
      <dsp:spPr>
        <a:xfrm>
          <a:off x="247831" y="1210355"/>
          <a:ext cx="450602" cy="45060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FE3E31-8E84-4A01-B1C1-F285EC873995}">
      <dsp:nvSpPr>
        <dsp:cNvPr id="0" name=""/>
        <dsp:cNvSpPr/>
      </dsp:nvSpPr>
      <dsp:spPr>
        <a:xfrm>
          <a:off x="946264" y="1026018"/>
          <a:ext cx="6293881" cy="819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07" tIns="86707" rIns="86707" bIns="86707" numCol="1" spcCol="1270" anchor="ctr" anchorCtr="0">
          <a:noAutofit/>
        </a:bodyPr>
        <a:lstStyle/>
        <a:p>
          <a:pPr marL="0" lvl="0" indent="0" algn="l" defTabSz="844550">
            <a:lnSpc>
              <a:spcPct val="90000"/>
            </a:lnSpc>
            <a:spcBef>
              <a:spcPct val="0"/>
            </a:spcBef>
            <a:spcAft>
              <a:spcPct val="35000"/>
            </a:spcAft>
            <a:buNone/>
          </a:pPr>
          <a:r>
            <a:rPr lang="en-US" sz="1900" b="0" i="0" kern="1200" baseline="0"/>
            <a:t>Confusing or undescriptive filenames (e.g., “table_01a.csv”)</a:t>
          </a:r>
        </a:p>
      </dsp:txBody>
      <dsp:txXfrm>
        <a:off x="946264" y="1026018"/>
        <a:ext cx="6293881" cy="819276"/>
      </dsp:txXfrm>
    </dsp:sp>
    <dsp:sp modelId="{7AD662AD-A289-4940-84B4-5AE45D705703}">
      <dsp:nvSpPr>
        <dsp:cNvPr id="0" name=""/>
        <dsp:cNvSpPr/>
      </dsp:nvSpPr>
      <dsp:spPr>
        <a:xfrm>
          <a:off x="0" y="2050113"/>
          <a:ext cx="7240146" cy="8192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CF237C-5584-4AD8-8582-E44D99FD3222}">
      <dsp:nvSpPr>
        <dsp:cNvPr id="0" name=""/>
        <dsp:cNvSpPr/>
      </dsp:nvSpPr>
      <dsp:spPr>
        <a:xfrm>
          <a:off x="247831" y="2234451"/>
          <a:ext cx="450602" cy="45060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DBD2B1-08DE-46FE-9D1A-94EDF0642041}">
      <dsp:nvSpPr>
        <dsp:cNvPr id="0" name=""/>
        <dsp:cNvSpPr/>
      </dsp:nvSpPr>
      <dsp:spPr>
        <a:xfrm>
          <a:off x="946264" y="2050113"/>
          <a:ext cx="6293881" cy="819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07" tIns="86707" rIns="86707" bIns="86707"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Accessibility of datasets</a:t>
          </a:r>
        </a:p>
      </dsp:txBody>
      <dsp:txXfrm>
        <a:off x="946264" y="2050113"/>
        <a:ext cx="6293881" cy="819276"/>
      </dsp:txXfrm>
    </dsp:sp>
    <dsp:sp modelId="{BED14CB3-D556-43B0-882E-102ECF5F0B72}">
      <dsp:nvSpPr>
        <dsp:cNvPr id="0" name=""/>
        <dsp:cNvSpPr/>
      </dsp:nvSpPr>
      <dsp:spPr>
        <a:xfrm>
          <a:off x="0" y="3074209"/>
          <a:ext cx="7240146" cy="8192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40D89-7A71-49C7-BFCD-25A0CC25C54D}">
      <dsp:nvSpPr>
        <dsp:cNvPr id="0" name=""/>
        <dsp:cNvSpPr/>
      </dsp:nvSpPr>
      <dsp:spPr>
        <a:xfrm>
          <a:off x="247831" y="3258546"/>
          <a:ext cx="450602" cy="45060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2D66B9-19AE-4F36-8CCD-7F87335EFCDD}">
      <dsp:nvSpPr>
        <dsp:cNvPr id="0" name=""/>
        <dsp:cNvSpPr/>
      </dsp:nvSpPr>
      <dsp:spPr>
        <a:xfrm>
          <a:off x="946264" y="3074209"/>
          <a:ext cx="6293881" cy="819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07" tIns="86707" rIns="86707" bIns="86707" numCol="1" spcCol="1270" anchor="ctr" anchorCtr="0">
          <a:noAutofit/>
        </a:bodyPr>
        <a:lstStyle/>
        <a:p>
          <a:pPr marL="0" lvl="0" indent="0" algn="l" defTabSz="844550">
            <a:lnSpc>
              <a:spcPct val="90000"/>
            </a:lnSpc>
            <a:spcBef>
              <a:spcPct val="0"/>
            </a:spcBef>
            <a:spcAft>
              <a:spcPct val="35000"/>
            </a:spcAft>
            <a:buNone/>
          </a:pPr>
          <a:r>
            <a:rPr lang="en-US" sz="1900" b="0" i="0" kern="1200" baseline="0"/>
            <a:t>Insufficient Documentation</a:t>
          </a:r>
        </a:p>
      </dsp:txBody>
      <dsp:txXfrm>
        <a:off x="946264" y="3074209"/>
        <a:ext cx="6293881" cy="819276"/>
      </dsp:txXfrm>
    </dsp:sp>
    <dsp:sp modelId="{556AED09-F1A6-4EE9-84DD-852D4284BA1A}">
      <dsp:nvSpPr>
        <dsp:cNvPr id="0" name=""/>
        <dsp:cNvSpPr/>
      </dsp:nvSpPr>
      <dsp:spPr>
        <a:xfrm>
          <a:off x="0" y="4098305"/>
          <a:ext cx="7240146" cy="8192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AFF24A-E741-457E-9066-CEC276A535E0}">
      <dsp:nvSpPr>
        <dsp:cNvPr id="0" name=""/>
        <dsp:cNvSpPr/>
      </dsp:nvSpPr>
      <dsp:spPr>
        <a:xfrm>
          <a:off x="247831" y="4282642"/>
          <a:ext cx="450602" cy="450602"/>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E652D4-6B12-4159-A589-E5E853D12336}">
      <dsp:nvSpPr>
        <dsp:cNvPr id="0" name=""/>
        <dsp:cNvSpPr/>
      </dsp:nvSpPr>
      <dsp:spPr>
        <a:xfrm>
          <a:off x="946264" y="4098305"/>
          <a:ext cx="6293881" cy="819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07" tIns="86707" rIns="86707" bIns="86707"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Deciphering data</a:t>
          </a:r>
        </a:p>
      </dsp:txBody>
      <dsp:txXfrm>
        <a:off x="946264" y="4098305"/>
        <a:ext cx="6293881" cy="819276"/>
      </dsp:txXfrm>
    </dsp:sp>
    <dsp:sp modelId="{B348EB2B-3FC0-42A1-A27D-30944F8C701C}">
      <dsp:nvSpPr>
        <dsp:cNvPr id="0" name=""/>
        <dsp:cNvSpPr/>
      </dsp:nvSpPr>
      <dsp:spPr>
        <a:xfrm>
          <a:off x="0" y="5122400"/>
          <a:ext cx="7240146" cy="8192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CC3316-34E8-449E-BBD3-4B4A39206F7F}">
      <dsp:nvSpPr>
        <dsp:cNvPr id="0" name=""/>
        <dsp:cNvSpPr/>
      </dsp:nvSpPr>
      <dsp:spPr>
        <a:xfrm>
          <a:off x="247831" y="5306738"/>
          <a:ext cx="450602" cy="45060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FE95F3-E20F-48BF-8935-735E2DC3AE22}">
      <dsp:nvSpPr>
        <dsp:cNvPr id="0" name=""/>
        <dsp:cNvSpPr/>
      </dsp:nvSpPr>
      <dsp:spPr>
        <a:xfrm>
          <a:off x="946264" y="5122400"/>
          <a:ext cx="6293881" cy="819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07" tIns="86707" rIns="86707" bIns="86707"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Large volume of dataset </a:t>
          </a:r>
        </a:p>
      </dsp:txBody>
      <dsp:txXfrm>
        <a:off x="946264" y="5122400"/>
        <a:ext cx="6293881" cy="819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AE192-8B35-4580-80BE-0ACE97825E7C}">
      <dsp:nvSpPr>
        <dsp:cNvPr id="0" name=""/>
        <dsp:cNvSpPr/>
      </dsp:nvSpPr>
      <dsp:spPr>
        <a:xfrm>
          <a:off x="0" y="65159"/>
          <a:ext cx="7240146" cy="185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Each variable forms a column and contains values</a:t>
          </a:r>
        </a:p>
      </dsp:txBody>
      <dsp:txXfrm>
        <a:off x="90470" y="155629"/>
        <a:ext cx="7059206" cy="1672340"/>
      </dsp:txXfrm>
    </dsp:sp>
    <dsp:sp modelId="{2346BAB5-5C06-4534-8470-F7848F33FC81}">
      <dsp:nvSpPr>
        <dsp:cNvPr id="0" name=""/>
        <dsp:cNvSpPr/>
      </dsp:nvSpPr>
      <dsp:spPr>
        <a:xfrm>
          <a:off x="0" y="2045159"/>
          <a:ext cx="7240146" cy="1853280"/>
        </a:xfrm>
        <a:prstGeom prst="roundRect">
          <a:avLst/>
        </a:prstGeom>
        <a:solidFill>
          <a:schemeClr val="accent2">
            <a:hueOff val="575652"/>
            <a:satOff val="-3962"/>
            <a:lumOff val="18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Each observation forms a row</a:t>
          </a:r>
        </a:p>
      </dsp:txBody>
      <dsp:txXfrm>
        <a:off x="90470" y="2135629"/>
        <a:ext cx="7059206" cy="1672340"/>
      </dsp:txXfrm>
    </dsp:sp>
    <dsp:sp modelId="{DAC9A162-CFBC-43FF-B0B4-CEC8EFA3BAD6}">
      <dsp:nvSpPr>
        <dsp:cNvPr id="0" name=""/>
        <dsp:cNvSpPr/>
      </dsp:nvSpPr>
      <dsp:spPr>
        <a:xfrm>
          <a:off x="0" y="4025160"/>
          <a:ext cx="7240146" cy="1853280"/>
        </a:xfrm>
        <a:prstGeom prst="roundRect">
          <a:avLst/>
        </a:prstGeom>
        <a:solidFill>
          <a:schemeClr val="accent2">
            <a:hueOff val="1151303"/>
            <a:satOff val="-7924"/>
            <a:lumOff val="3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Each type of observation unit forms a table</a:t>
          </a:r>
        </a:p>
      </dsp:txBody>
      <dsp:txXfrm>
        <a:off x="90470" y="4115630"/>
        <a:ext cx="7059206" cy="1672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44488-3722-459F-9DCE-0BFD0C5D0361}">
      <dsp:nvSpPr>
        <dsp:cNvPr id="0" name=""/>
        <dsp:cNvSpPr/>
      </dsp:nvSpPr>
      <dsp:spPr>
        <a:xfrm>
          <a:off x="362021" y="601"/>
          <a:ext cx="3221558" cy="19329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Variables are stored in both rows and columns </a:t>
          </a:r>
        </a:p>
      </dsp:txBody>
      <dsp:txXfrm>
        <a:off x="362021" y="601"/>
        <a:ext cx="3221558" cy="1932934"/>
      </dsp:txXfrm>
    </dsp:sp>
    <dsp:sp modelId="{D02DD9F5-C967-4EAF-972E-729FB2A3750D}">
      <dsp:nvSpPr>
        <dsp:cNvPr id="0" name=""/>
        <dsp:cNvSpPr/>
      </dsp:nvSpPr>
      <dsp:spPr>
        <a:xfrm>
          <a:off x="3905735" y="601"/>
          <a:ext cx="3221558" cy="19329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Multiple variables are stored in one column</a:t>
          </a:r>
        </a:p>
      </dsp:txBody>
      <dsp:txXfrm>
        <a:off x="3905735" y="601"/>
        <a:ext cx="3221558" cy="1932934"/>
      </dsp:txXfrm>
    </dsp:sp>
    <dsp:sp modelId="{6DB25705-B24A-42BE-82B1-91FCD7A30A24}">
      <dsp:nvSpPr>
        <dsp:cNvPr id="0" name=""/>
        <dsp:cNvSpPr/>
      </dsp:nvSpPr>
      <dsp:spPr>
        <a:xfrm>
          <a:off x="7449449" y="601"/>
          <a:ext cx="3221558" cy="19329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Column headers are values, not variable names</a:t>
          </a:r>
        </a:p>
      </dsp:txBody>
      <dsp:txXfrm>
        <a:off x="7449449" y="601"/>
        <a:ext cx="3221558" cy="1932934"/>
      </dsp:txXfrm>
    </dsp:sp>
    <dsp:sp modelId="{3BEF0AAF-AFD7-4ECF-9A59-36B46030E148}">
      <dsp:nvSpPr>
        <dsp:cNvPr id="0" name=""/>
        <dsp:cNvSpPr/>
      </dsp:nvSpPr>
      <dsp:spPr>
        <a:xfrm>
          <a:off x="2133878" y="2255692"/>
          <a:ext cx="3221558" cy="19329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Multiple Types of observational units are stored in the same table</a:t>
          </a:r>
        </a:p>
      </dsp:txBody>
      <dsp:txXfrm>
        <a:off x="2133878" y="2255692"/>
        <a:ext cx="3221558" cy="1932934"/>
      </dsp:txXfrm>
    </dsp:sp>
    <dsp:sp modelId="{F9FAC865-40DA-4F08-8252-B6F80E672842}">
      <dsp:nvSpPr>
        <dsp:cNvPr id="0" name=""/>
        <dsp:cNvSpPr/>
      </dsp:nvSpPr>
      <dsp:spPr>
        <a:xfrm>
          <a:off x="5677592" y="2255692"/>
          <a:ext cx="3221558" cy="193293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 single observational unit is stored in multiple tables</a:t>
          </a:r>
        </a:p>
      </dsp:txBody>
      <dsp:txXfrm>
        <a:off x="5677592" y="2255692"/>
        <a:ext cx="3221558" cy="19329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CA27C3-8241-43C6-8C0C-FCBD6B2474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FC8A669-940D-4998-A7CC-40703A693B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9930A6-AAF5-49E8-8E1F-A937A739B446}" type="datetimeFigureOut">
              <a:rPr lang="en-US" smtClean="0"/>
              <a:t>4/5/2022</a:t>
            </a:fld>
            <a:endParaRPr lang="en-US"/>
          </a:p>
        </p:txBody>
      </p:sp>
      <p:sp>
        <p:nvSpPr>
          <p:cNvPr id="4" name="Footer Placeholder 3">
            <a:extLst>
              <a:ext uri="{FF2B5EF4-FFF2-40B4-BE49-F238E27FC236}">
                <a16:creationId xmlns:a16="http://schemas.microsoft.com/office/drawing/2014/main" id="{9237771A-7C55-4C6E-83E1-1B61C2C5F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Illinois</a:t>
            </a:r>
          </a:p>
        </p:txBody>
      </p:sp>
      <p:sp>
        <p:nvSpPr>
          <p:cNvPr id="5" name="Slide Number Placeholder 4">
            <a:extLst>
              <a:ext uri="{FF2B5EF4-FFF2-40B4-BE49-F238E27FC236}">
                <a16:creationId xmlns:a16="http://schemas.microsoft.com/office/drawing/2014/main" id="{496A8F79-4900-4FD6-B562-AE1FAE57E0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655F2-4B58-476D-A57F-CF48214A82BA}" type="slidenum">
              <a:rPr lang="en-US" smtClean="0"/>
              <a:t>‹#›</a:t>
            </a:fld>
            <a:endParaRPr lang="en-US"/>
          </a:p>
        </p:txBody>
      </p:sp>
    </p:spTree>
    <p:extLst>
      <p:ext uri="{BB962C8B-B14F-4D97-AF65-F5344CB8AC3E}">
        <p14:creationId xmlns:p14="http://schemas.microsoft.com/office/powerpoint/2010/main" val="28004192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89DE5-CA4C-3C49-B979-8EEBFEBF41CF}" type="datetimeFigureOut">
              <a:rPr kumimoji="1" lang="zh-CN" altLang="en-US" smtClean="0"/>
              <a:t>2022/4/5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en-US" altLang="zh-CN"/>
              <a:t>Illinois</a:t>
            </a:r>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E05B2-F341-274F-9F99-76E2B05D1E05}" type="slidenum">
              <a:rPr kumimoji="1" lang="zh-CN" altLang="en-US" smtClean="0"/>
              <a:t>‹#›</a:t>
            </a:fld>
            <a:endParaRPr kumimoji="1" lang="zh-CN" altLang="en-US"/>
          </a:p>
        </p:txBody>
      </p:sp>
    </p:spTree>
    <p:extLst>
      <p:ext uri="{BB962C8B-B14F-4D97-AF65-F5344CB8AC3E}">
        <p14:creationId xmlns:p14="http://schemas.microsoft.com/office/powerpoint/2010/main" val="192405409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1</a:t>
            </a:fld>
            <a:endParaRPr kumimoji="1" lang="zh-CN" altLang="en-US"/>
          </a:p>
        </p:txBody>
      </p:sp>
    </p:spTree>
    <p:extLst>
      <p:ext uri="{BB962C8B-B14F-4D97-AF65-F5344CB8AC3E}">
        <p14:creationId xmlns:p14="http://schemas.microsoft.com/office/powerpoint/2010/main" val="3070293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presentation of the datasets in a spreadsheet platform are </a:t>
            </a:r>
          </a:p>
          <a:p>
            <a:endParaRPr lang="en-US" dirty="0"/>
          </a:p>
          <a:p>
            <a:r>
              <a:rPr lang="en-US" dirty="0"/>
              <a:t>understandable for humans</a:t>
            </a:r>
          </a:p>
          <a:p>
            <a:endParaRPr lang="en-US" dirty="0"/>
          </a:p>
          <a:p>
            <a:r>
              <a:rPr lang="en-US" dirty="0"/>
              <a:t>We have the title here and at the bottom you can other meta data like the notes and sources. </a:t>
            </a:r>
          </a:p>
          <a:p>
            <a:r>
              <a:rPr lang="en-US" dirty="0"/>
              <a:t>A total row for all transportation modes and years nicely parsed</a:t>
            </a:r>
          </a:p>
          <a:p>
            <a:endParaRPr lang="en-US" dirty="0"/>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10</a:t>
            </a:fld>
            <a:endParaRPr kumimoji="1" lang="zh-CN" altLang="en-US"/>
          </a:p>
        </p:txBody>
      </p:sp>
    </p:spTree>
    <p:extLst>
      <p:ext uri="{BB962C8B-B14F-4D97-AF65-F5344CB8AC3E}">
        <p14:creationId xmlns:p14="http://schemas.microsoft.com/office/powerpoint/2010/main" val="3068864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for machines the csv require some cleaning</a:t>
            </a:r>
          </a:p>
          <a:p>
            <a:endParaRPr lang="en-US" dirty="0"/>
          </a:p>
          <a:p>
            <a:r>
              <a:rPr lang="en-US" dirty="0"/>
              <a:t>Here you can see that there are no headers making the data difficult to parse. The total row leads to complication when trying work on some operations like getting a sum or average. </a:t>
            </a:r>
          </a:p>
          <a:p>
            <a:endParaRPr lang="en-US" dirty="0"/>
          </a:p>
          <a:p>
            <a:r>
              <a:rPr lang="en-US" dirty="0"/>
              <a:t>So, I wanted to focus on the accessibility of the datasets. Getting them ready for analysis</a:t>
            </a:r>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11</a:t>
            </a:fld>
            <a:endParaRPr kumimoji="1" lang="zh-CN" altLang="en-US"/>
          </a:p>
        </p:txBody>
      </p:sp>
    </p:spTree>
    <p:extLst>
      <p:ext uri="{BB962C8B-B14F-4D97-AF65-F5344CB8AC3E}">
        <p14:creationId xmlns:p14="http://schemas.microsoft.com/office/powerpoint/2010/main" val="2241421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you have a short python script</a:t>
            </a:r>
          </a:p>
          <a:p>
            <a:endParaRPr lang="en-US" dirty="0"/>
          </a:p>
          <a:p>
            <a:r>
              <a:rPr lang="en-US" dirty="0"/>
              <a:t>In general, had the csv been properly formatted this would of returned al the headers</a:t>
            </a:r>
          </a:p>
          <a:p>
            <a:endParaRPr lang="en-US" dirty="0"/>
          </a:p>
          <a:p>
            <a:r>
              <a:rPr lang="en-US" dirty="0"/>
              <a:t>And it’s a common start when someone wants to begin analyzing the data. The lack of proper data structure is a barrier for user who are interested on working with it. </a:t>
            </a:r>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12</a:t>
            </a:fld>
            <a:endParaRPr kumimoji="1" lang="zh-CN" altLang="en-US"/>
          </a:p>
        </p:txBody>
      </p:sp>
    </p:spTree>
    <p:extLst>
      <p:ext uri="{BB962C8B-B14F-4D97-AF65-F5344CB8AC3E}">
        <p14:creationId xmlns:p14="http://schemas.microsoft.com/office/powerpoint/2010/main" val="4044730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want to clean this data some way. But what does it mean to clean data? </a:t>
            </a:r>
          </a:p>
          <a:p>
            <a:endParaRPr lang="en-US" dirty="0"/>
          </a:p>
          <a:p>
            <a:r>
              <a:rPr lang="en-US" dirty="0"/>
              <a:t>Let’s talk about tidy data and what it means when your data is </a:t>
            </a:r>
          </a:p>
          <a:p>
            <a:r>
              <a:rPr lang="en-US" dirty="0"/>
              <a:t>Quote on quote clean</a:t>
            </a:r>
          </a:p>
          <a:p>
            <a:endParaRPr lang="en-US" dirty="0"/>
          </a:p>
          <a:p>
            <a:r>
              <a:rPr lang="en-US" dirty="0"/>
              <a:t>there is this nice paper by Hadley Wickham</a:t>
            </a:r>
          </a:p>
          <a:p>
            <a:r>
              <a:rPr lang="en-US" dirty="0"/>
              <a:t>Come from the R world, but stuff like this is totally relevant</a:t>
            </a:r>
          </a:p>
          <a:p>
            <a:endParaRPr lang="en-US" dirty="0"/>
          </a:p>
          <a:p>
            <a:r>
              <a:rPr lang="en-US" dirty="0"/>
              <a:t>It’s language agnostic</a:t>
            </a:r>
          </a:p>
          <a:p>
            <a:endParaRPr lang="en-US" dirty="0"/>
          </a:p>
          <a:p>
            <a:r>
              <a:rPr lang="en-US" dirty="0"/>
              <a:t>In the paper Hadley addresses what it means to have clean datasets providing a proposed standard for minor cleaning and and defines tidying as structuring datasets to facilitate analysis</a:t>
            </a:r>
          </a:p>
          <a:p>
            <a:endParaRPr lang="en-US" dirty="0"/>
          </a:p>
          <a:p>
            <a:r>
              <a:rPr lang="en-US" dirty="0"/>
              <a:t>The paper is available as an open access resource</a:t>
            </a:r>
          </a:p>
          <a:p>
            <a:r>
              <a:rPr lang="en-US" dirty="0"/>
              <a:t>I’ll have a link in the reference of this presentation but a google search of </a:t>
            </a:r>
          </a:p>
          <a:p>
            <a:r>
              <a:rPr lang="en-US" dirty="0"/>
              <a:t>Tidy data and Hadley works too, for those interested in reading into it</a:t>
            </a:r>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13</a:t>
            </a:fld>
            <a:endParaRPr kumimoji="1" lang="zh-CN" altLang="en-US"/>
          </a:p>
        </p:txBody>
      </p:sp>
    </p:spTree>
    <p:extLst>
      <p:ext uri="{BB962C8B-B14F-4D97-AF65-F5344CB8AC3E}">
        <p14:creationId xmlns:p14="http://schemas.microsoft.com/office/powerpoint/2010/main" val="1156693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 we have and example of two representation of data, tidy and messy</a:t>
            </a:r>
          </a:p>
          <a:p>
            <a:endParaRPr lang="en-US" dirty="0"/>
          </a:p>
          <a:p>
            <a:r>
              <a:rPr lang="en-US" dirty="0"/>
              <a:t>They both contain the same information just structured differently. </a:t>
            </a:r>
          </a:p>
          <a:p>
            <a:endParaRPr lang="en-US" dirty="0"/>
          </a:p>
          <a:p>
            <a:endParaRPr lang="en-US" dirty="0"/>
          </a:p>
          <a:p>
            <a:r>
              <a:rPr lang="en-US" dirty="0"/>
              <a:t>And I want to address some reasons why the bottom one is the clean dataset by describing what you can do with it that the top display cannot</a:t>
            </a:r>
          </a:p>
          <a:p>
            <a:endParaRPr lang="en-US" dirty="0"/>
          </a:p>
          <a:p>
            <a:r>
              <a:rPr lang="en-US" dirty="0"/>
              <a:t>Let’s imagine you have a model, a statistical model, </a:t>
            </a:r>
          </a:p>
          <a:p>
            <a:r>
              <a:rPr lang="en-US" dirty="0"/>
              <a:t>With some result based off from treatment</a:t>
            </a:r>
          </a:p>
          <a:p>
            <a:endParaRPr lang="en-US" dirty="0"/>
          </a:p>
          <a:p>
            <a:r>
              <a:rPr lang="en-US" dirty="0"/>
              <a:t>You can now fit a model where result is your dependent variable while treatment is your independent x</a:t>
            </a:r>
          </a:p>
          <a:p>
            <a:r>
              <a:rPr lang="en-US" dirty="0"/>
              <a:t>You have columns for that </a:t>
            </a:r>
          </a:p>
          <a:p>
            <a:endParaRPr lang="en-US" dirty="0"/>
          </a:p>
          <a:p>
            <a:r>
              <a:rPr lang="en-US" dirty="0"/>
              <a:t>Vs dataset like the top</a:t>
            </a:r>
          </a:p>
          <a:p>
            <a:endParaRPr lang="en-US" dirty="0"/>
          </a:p>
          <a:p>
            <a:r>
              <a:rPr lang="en-US" dirty="0"/>
              <a:t>Where you don’t really have a column that represents response or input variables</a:t>
            </a:r>
          </a:p>
          <a:p>
            <a:endParaRPr lang="en-US" dirty="0"/>
          </a:p>
          <a:p>
            <a:r>
              <a:rPr lang="en-US" dirty="0"/>
              <a:t>That’s sort of one visual que for clean data</a:t>
            </a:r>
          </a:p>
          <a:p>
            <a:endParaRPr lang="en-US" dirty="0"/>
          </a:p>
          <a:p>
            <a:endParaRPr lang="en-US" dirty="0"/>
          </a:p>
          <a:p>
            <a:r>
              <a:rPr lang="en-US" dirty="0"/>
              <a:t>The other thing</a:t>
            </a:r>
          </a:p>
          <a:p>
            <a:endParaRPr lang="en-US" dirty="0"/>
          </a:p>
          <a:p>
            <a:r>
              <a:rPr lang="en-US" dirty="0"/>
              <a:t>Once you get a dataset to tidy form it’s really easy to convert it to whatever you need. </a:t>
            </a:r>
          </a:p>
          <a:p>
            <a:endParaRPr lang="en-US" dirty="0"/>
          </a:p>
          <a:p>
            <a:r>
              <a:rPr lang="en-US" dirty="0"/>
              <a:t>For example, the top one is easy to interpret and check treatment a and treatment b for a person</a:t>
            </a:r>
          </a:p>
          <a:p>
            <a:endParaRPr lang="en-US" dirty="0"/>
          </a:p>
          <a:p>
            <a:r>
              <a:rPr lang="en-US" dirty="0"/>
              <a:t>What I’m getting at is</a:t>
            </a:r>
          </a:p>
          <a:p>
            <a:r>
              <a:rPr lang="en-US" dirty="0"/>
              <a:t>That there are different version of dataset that serve different purposes </a:t>
            </a:r>
          </a:p>
          <a:p>
            <a:r>
              <a:rPr lang="en-US" dirty="0"/>
              <a:t>but once you get your data into clean and tidy format it’s easy to convert it to one another</a:t>
            </a:r>
          </a:p>
          <a:p>
            <a:endParaRPr lang="en-US" dirty="0"/>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14</a:t>
            </a:fld>
            <a:endParaRPr kumimoji="1" lang="zh-CN" altLang="en-US"/>
          </a:p>
        </p:txBody>
      </p:sp>
    </p:spTree>
    <p:extLst>
      <p:ext uri="{BB962C8B-B14F-4D97-AF65-F5344CB8AC3E}">
        <p14:creationId xmlns:p14="http://schemas.microsoft.com/office/powerpoint/2010/main" val="1017157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15151"/>
                </a:solidFill>
                <a:effectLst/>
                <a:latin typeface="Avenir Next"/>
              </a:rPr>
              <a:t>Data cleaning happens a lot in data science. Around 80% reported of the time for analysis is spent on </a:t>
            </a:r>
            <a:r>
              <a:rPr lang="en-US" b="0" i="0">
                <a:solidFill>
                  <a:srgbClr val="515151"/>
                </a:solidFill>
                <a:effectLst/>
                <a:latin typeface="Avenir Next"/>
              </a:rPr>
              <a:t>cleaning data</a:t>
            </a:r>
            <a:endParaRPr lang="en-US" b="0" i="0" dirty="0">
              <a:solidFill>
                <a:srgbClr val="515151"/>
              </a:solidFill>
              <a:effectLst/>
              <a:latin typeface="Avenir Next"/>
            </a:endParaRPr>
          </a:p>
          <a:p>
            <a:endParaRPr lang="en-US" b="0" i="0" dirty="0">
              <a:solidFill>
                <a:srgbClr val="515151"/>
              </a:solidFill>
              <a:effectLst/>
              <a:latin typeface="Avenir Next"/>
            </a:endParaRPr>
          </a:p>
          <a:p>
            <a:r>
              <a:rPr lang="en-US" b="0" i="0" dirty="0">
                <a:solidFill>
                  <a:srgbClr val="515151"/>
                </a:solidFill>
                <a:effectLst/>
                <a:latin typeface="Avenir Next"/>
              </a:rPr>
              <a:t>No matter what kind of data you are dealing with or what kind of analysis you are performing, </a:t>
            </a:r>
          </a:p>
          <a:p>
            <a:r>
              <a:rPr lang="en-US" b="0" i="0" dirty="0">
                <a:solidFill>
                  <a:srgbClr val="515151"/>
                </a:solidFill>
                <a:effectLst/>
                <a:latin typeface="Avenir Next"/>
              </a:rPr>
              <a:t>you will have to clean the data at some point. </a:t>
            </a:r>
          </a:p>
          <a:p>
            <a:endParaRPr lang="en-US" b="0" i="0" dirty="0">
              <a:solidFill>
                <a:srgbClr val="515151"/>
              </a:solidFill>
              <a:effectLst/>
              <a:latin typeface="Avenir Next"/>
            </a:endParaRPr>
          </a:p>
          <a:p>
            <a:r>
              <a:rPr lang="en-US" b="0" i="0" dirty="0">
                <a:solidFill>
                  <a:srgbClr val="515151"/>
                </a:solidFill>
                <a:effectLst/>
                <a:latin typeface="Avenir Next"/>
              </a:rPr>
              <a:t>In this slide you have the formal definition of tidy data from Hadley’s paper</a:t>
            </a:r>
          </a:p>
          <a:p>
            <a:r>
              <a:rPr lang="en-US" b="0" i="0" dirty="0">
                <a:solidFill>
                  <a:srgbClr val="515151"/>
                </a:solidFill>
                <a:effectLst/>
                <a:latin typeface="Avenir Next"/>
              </a:rPr>
              <a:t>- </a:t>
            </a:r>
          </a:p>
          <a:p>
            <a:endParaRPr lang="en-US" b="0" i="0" dirty="0">
              <a:solidFill>
                <a:srgbClr val="515151"/>
              </a:solidFill>
              <a:effectLst/>
              <a:latin typeface="Avenir Next"/>
            </a:endParaRPr>
          </a:p>
          <a:p>
            <a:endParaRPr lang="en-US" b="0" i="0" dirty="0">
              <a:solidFill>
                <a:srgbClr val="515151"/>
              </a:solidFill>
              <a:effectLst/>
              <a:latin typeface="Avenir Next"/>
            </a:endParaRPr>
          </a:p>
          <a:p>
            <a:r>
              <a:rPr lang="en-US" dirty="0"/>
              <a:t>tidy data provide a standard way to organize data values within a dataset.</a:t>
            </a:r>
          </a:p>
          <a:p>
            <a:r>
              <a:rPr lang="en-US" dirty="0"/>
              <a:t>A standard makes initial data cleaning easier because you don’t need to start from scratch and reinvent the wheel every time. </a:t>
            </a:r>
          </a:p>
          <a:p>
            <a:endParaRPr lang="en-US" b="0" i="0" dirty="0">
              <a:solidFill>
                <a:srgbClr val="515151"/>
              </a:solidFill>
              <a:effectLst/>
              <a:latin typeface="Avenir Next"/>
            </a:endParaRPr>
          </a:p>
          <a:p>
            <a:endParaRPr lang="en-US" b="0" i="0" dirty="0">
              <a:solidFill>
                <a:srgbClr val="515151"/>
              </a:solidFill>
              <a:effectLst/>
              <a:latin typeface="Avenir Next"/>
            </a:endParaRPr>
          </a:p>
          <a:p>
            <a:endParaRPr lang="en-US" b="0" i="0" dirty="0">
              <a:solidFill>
                <a:srgbClr val="515151"/>
              </a:solidFill>
              <a:effectLst/>
              <a:latin typeface="Avenir Next"/>
            </a:endParaRPr>
          </a:p>
          <a:p>
            <a:endParaRPr lang="en-US" b="0" i="0" dirty="0">
              <a:solidFill>
                <a:srgbClr val="515151"/>
              </a:solidFill>
              <a:effectLst/>
              <a:latin typeface="Avenir Next"/>
            </a:endParaRPr>
          </a:p>
          <a:p>
            <a:endParaRPr lang="en-US" b="0" i="0" dirty="0">
              <a:solidFill>
                <a:srgbClr val="515151"/>
              </a:solidFill>
              <a:effectLst/>
              <a:latin typeface="Avenir Next"/>
            </a:endParaRPr>
          </a:p>
          <a:p>
            <a:endParaRPr lang="en-US" b="0" i="0" dirty="0">
              <a:solidFill>
                <a:srgbClr val="515151"/>
              </a:solidFill>
              <a:effectLst/>
              <a:latin typeface="Avenir Next"/>
            </a:endParaRPr>
          </a:p>
          <a:p>
            <a:endParaRPr lang="en-US" b="0" i="0" dirty="0">
              <a:solidFill>
                <a:srgbClr val="515151"/>
              </a:solidFill>
              <a:effectLst/>
              <a:latin typeface="Avenir Next"/>
            </a:endParaRPr>
          </a:p>
          <a:p>
            <a:endParaRPr lang="en-US" b="0" i="0" dirty="0">
              <a:solidFill>
                <a:srgbClr val="515151"/>
              </a:solidFill>
              <a:effectLst/>
              <a:latin typeface="Avenir Next"/>
            </a:endParaRPr>
          </a:p>
          <a:p>
            <a:r>
              <a:rPr lang="en-US" b="0" i="0" dirty="0">
                <a:solidFill>
                  <a:srgbClr val="515151"/>
                </a:solidFill>
                <a:effectLst/>
                <a:latin typeface="Avenir Next"/>
              </a:rPr>
              <a:t>I left everything I left in one piece</a:t>
            </a:r>
            <a:endParaRPr lang="en-US" dirty="0"/>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15</a:t>
            </a:fld>
            <a:endParaRPr kumimoji="1" lang="zh-CN" altLang="en-US"/>
          </a:p>
        </p:txBody>
      </p:sp>
    </p:spTree>
    <p:extLst>
      <p:ext uri="{BB962C8B-B14F-4D97-AF65-F5344CB8AC3E}">
        <p14:creationId xmlns:p14="http://schemas.microsoft.com/office/powerpoint/2010/main" val="1376343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a:t>
            </a:r>
          </a:p>
          <a:p>
            <a:r>
              <a:rPr lang="en-US" dirty="0"/>
              <a:t>Hadley Wickham describes five of the most common problems</a:t>
            </a:r>
          </a:p>
          <a:p>
            <a:r>
              <a:rPr lang="en-US" dirty="0"/>
              <a:t>with messy datasets. Those five common problems are displayed on this slide</a:t>
            </a:r>
          </a:p>
          <a:p>
            <a:endParaRPr lang="en-US" dirty="0"/>
          </a:p>
          <a:p>
            <a:r>
              <a:rPr lang="en-US" dirty="0"/>
              <a:t>For this presentation, the dataset I worked with violated the “column headers are values, not variable names” </a:t>
            </a:r>
          </a:p>
          <a:p>
            <a:endParaRPr lang="en-US" dirty="0"/>
          </a:p>
          <a:p>
            <a:r>
              <a:rPr lang="en-US" dirty="0"/>
              <a:t>However,</a:t>
            </a:r>
          </a:p>
          <a:p>
            <a:r>
              <a:rPr lang="en-US" dirty="0"/>
              <a:t>Keep in mind that all messy data is unique and requires different approaches to get it “tidy”</a:t>
            </a:r>
          </a:p>
          <a:p>
            <a:r>
              <a:rPr lang="en-US" dirty="0"/>
              <a:t>Remember that All tidy data is the same but messy data is different in it’s own way</a:t>
            </a:r>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16</a:t>
            </a:fld>
            <a:endParaRPr kumimoji="1" lang="zh-CN" altLang="en-US"/>
          </a:p>
        </p:txBody>
      </p:sp>
    </p:spTree>
    <p:extLst>
      <p:ext uri="{BB962C8B-B14F-4D97-AF65-F5344CB8AC3E}">
        <p14:creationId xmlns:p14="http://schemas.microsoft.com/office/powerpoint/2010/main" val="2810070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GTFS 2007 issue</a:t>
            </a:r>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17</a:t>
            </a:fld>
            <a:endParaRPr kumimoji="1" lang="zh-CN" altLang="en-US"/>
          </a:p>
        </p:txBody>
      </p:sp>
    </p:spTree>
    <p:extLst>
      <p:ext uri="{BB962C8B-B14F-4D97-AF65-F5344CB8AC3E}">
        <p14:creationId xmlns:p14="http://schemas.microsoft.com/office/powerpoint/2010/main" val="3330374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Removal of the total row necessary</a:t>
            </a:r>
          </a:p>
          <a:p>
            <a:r>
              <a:rPr lang="en-US" dirty="0"/>
              <a:t>The visual has two tables</a:t>
            </a:r>
          </a:p>
          <a:p>
            <a:r>
              <a:rPr lang="en-US" dirty="0"/>
              <a:t>One for expenditure and another for revenue just stacked on top of one another</a:t>
            </a:r>
          </a:p>
          <a:p>
            <a:r>
              <a:rPr lang="en-US" dirty="0"/>
              <a:t>We can address this by making a column and the values of that column are either expenditure or revenue</a:t>
            </a:r>
          </a:p>
          <a:p>
            <a:endParaRPr lang="en-US" dirty="0"/>
          </a:p>
          <a:p>
            <a:r>
              <a:rPr lang="en-US" dirty="0"/>
              <a:t>The columns for this data range from 1995 – 2007, representing values</a:t>
            </a:r>
          </a:p>
          <a:p>
            <a:r>
              <a:rPr lang="en-US" dirty="0"/>
              <a:t>Headers should represent variable so to get this data to </a:t>
            </a:r>
            <a:r>
              <a:rPr lang="en-US" dirty="0" err="1"/>
              <a:t>dity</a:t>
            </a:r>
            <a:r>
              <a:rPr lang="en-US" dirty="0"/>
              <a:t> form we’ll have to merge the years into one column named ‘year’ and then another header called USD containing the money value</a:t>
            </a:r>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18</a:t>
            </a:fld>
            <a:endParaRPr kumimoji="1" lang="zh-CN" altLang="en-US"/>
          </a:p>
        </p:txBody>
      </p:sp>
    </p:spTree>
    <p:extLst>
      <p:ext uri="{BB962C8B-B14F-4D97-AF65-F5344CB8AC3E}">
        <p14:creationId xmlns:p14="http://schemas.microsoft.com/office/powerpoint/2010/main" val="1462281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the intermediate quote on quote “clean” dataset where I manually produced. The big change from this is that we removed metadata like the notes and sources from this table as well as title and now the first row reflects only headers</a:t>
            </a:r>
          </a:p>
          <a:p>
            <a:endParaRPr lang="en-US" dirty="0"/>
          </a:p>
          <a:p>
            <a:r>
              <a:rPr lang="en-US" dirty="0"/>
              <a:t>Adding transportation mode</a:t>
            </a:r>
          </a:p>
          <a:p>
            <a:r>
              <a:rPr lang="en-US" dirty="0"/>
              <a:t>Highway, transit, railroads, air, water, pipeline, and general support and creating a header to describe if the observation is in reference to revenue or expenditure of that transportation mode for that year</a:t>
            </a:r>
          </a:p>
          <a:p>
            <a:r>
              <a:rPr lang="en-US" dirty="0"/>
              <a:t>‘</a:t>
            </a:r>
          </a:p>
          <a:p>
            <a:r>
              <a:rPr lang="en-US" dirty="0"/>
              <a:t>Quick notes to explain these pound symbols</a:t>
            </a:r>
          </a:p>
          <a:p>
            <a:r>
              <a:rPr lang="en-US" dirty="0"/>
              <a:t>The data is saves in test form in the csv so when a spread sheet like excel reads it when ever it’s too long to display in the given width excel defaults to the symbols you see </a:t>
            </a:r>
            <a:r>
              <a:rPr lang="en-US" dirty="0" err="1"/>
              <a:t>infront</a:t>
            </a:r>
            <a:r>
              <a:rPr lang="en-US" dirty="0"/>
              <a:t> of you</a:t>
            </a:r>
          </a:p>
          <a:p>
            <a:endParaRPr lang="en-US" dirty="0"/>
          </a:p>
          <a:p>
            <a:r>
              <a:rPr lang="en-US" dirty="0"/>
              <a:t>The information is all there fortunately</a:t>
            </a:r>
          </a:p>
          <a:p>
            <a:endParaRPr lang="en-US" dirty="0"/>
          </a:p>
          <a:p>
            <a:r>
              <a:rPr lang="en-US" dirty="0"/>
              <a:t>If the data is saved as a numeric type excel instead would have the values represented in scientific notation when they get too long</a:t>
            </a:r>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19</a:t>
            </a:fld>
            <a:endParaRPr kumimoji="1" lang="zh-CN" altLang="en-US"/>
          </a:p>
        </p:txBody>
      </p:sp>
    </p:spTree>
    <p:extLst>
      <p:ext uri="{BB962C8B-B14F-4D97-AF65-F5344CB8AC3E}">
        <p14:creationId xmlns:p14="http://schemas.microsoft.com/office/powerpoint/2010/main" val="5787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200" b="0" i="0" u="none" strike="noStrike" cap="none" dirty="0">
                <a:solidFill>
                  <a:srgbClr val="000000"/>
                </a:solidFill>
                <a:effectLst/>
                <a:latin typeface="Arial"/>
                <a:ea typeface="Arial"/>
                <a:cs typeface="Arial"/>
                <a:sym typeface="Arial"/>
              </a:rPr>
              <a:t>I am a Practicum Student under The National Transportation Library (NTL)</a:t>
            </a:r>
          </a:p>
          <a:p>
            <a:pPr marL="139700" indent="0">
              <a:buNone/>
            </a:pPr>
            <a:r>
              <a:rPr lang="en-US" sz="1200" b="0" i="0" u="none" strike="noStrike" cap="none" dirty="0">
                <a:solidFill>
                  <a:srgbClr val="000000"/>
                </a:solidFill>
                <a:effectLst/>
                <a:latin typeface="Arial"/>
                <a:ea typeface="Arial"/>
                <a:cs typeface="Arial"/>
                <a:sym typeface="Arial"/>
              </a:rPr>
              <a:t>A Graduate Student at the University of Illinois at Urbana-Champaign pursuing a Masters in Library Information Science</a:t>
            </a:r>
          </a:p>
          <a:p>
            <a:pPr marL="139700" indent="0">
              <a:buNone/>
            </a:pPr>
            <a:endParaRPr lang="en-US" sz="1200" b="0" i="0" u="none" strike="noStrike" cap="none" dirty="0">
              <a:solidFill>
                <a:srgbClr val="000000"/>
              </a:solidFill>
              <a:effectLst/>
              <a:latin typeface="Arial"/>
              <a:ea typeface="Arial"/>
              <a:cs typeface="Arial"/>
              <a:sym typeface="Arial"/>
            </a:endParaRPr>
          </a:p>
          <a:p>
            <a:pPr marL="139700" indent="0">
              <a:buNone/>
            </a:pPr>
            <a:r>
              <a:rPr lang="en-US" sz="1200" b="0" i="0" u="none" strike="noStrike" cap="none" dirty="0">
                <a:solidFill>
                  <a:srgbClr val="000000"/>
                </a:solidFill>
                <a:effectLst/>
                <a:latin typeface="Arial"/>
                <a:ea typeface="Arial"/>
                <a:cs typeface="Arial"/>
                <a:sym typeface="Arial"/>
              </a:rPr>
              <a:t>I am</a:t>
            </a:r>
            <a:r>
              <a:rPr lang="en-US" sz="1200" b="0" i="0" u="none" strike="noStrike" cap="none" baseline="0" dirty="0">
                <a:solidFill>
                  <a:srgbClr val="000000"/>
                </a:solidFill>
                <a:effectLst/>
                <a:latin typeface="Arial"/>
                <a:ea typeface="Arial"/>
                <a:cs typeface="Arial"/>
                <a:sym typeface="Arial"/>
              </a:rPr>
              <a:t> also a </a:t>
            </a:r>
            <a:r>
              <a:rPr lang="en-US" sz="1200" b="0" i="0" u="none" strike="noStrike" cap="none" dirty="0">
                <a:solidFill>
                  <a:srgbClr val="000000"/>
                </a:solidFill>
                <a:effectLst/>
                <a:latin typeface="Arial"/>
                <a:ea typeface="Arial"/>
                <a:cs typeface="Arial"/>
                <a:sym typeface="Arial"/>
              </a:rPr>
              <a:t>Graduate Assistant at the Grainger Engineering Library working with the Libra</a:t>
            </a:r>
            <a:endParaRPr lang="en-US" dirty="0"/>
          </a:p>
          <a:p>
            <a:endParaRPr lang="en-US" dirty="0"/>
          </a:p>
        </p:txBody>
      </p:sp>
      <p:sp>
        <p:nvSpPr>
          <p:cNvPr id="4" name="Slide Number Placeholder 3"/>
          <p:cNvSpPr>
            <a:spLocks noGrp="1"/>
          </p:cNvSpPr>
          <p:nvPr>
            <p:ph type="sldNum" sz="quarter" idx="5"/>
          </p:nvPr>
        </p:nvSpPr>
        <p:spPr/>
        <p:txBody>
          <a:bodyPr/>
          <a:lstStyle/>
          <a:p>
            <a:fld id="{A4FE05B2-F341-274F-9F99-76E2B05D1E05}" type="slidenum">
              <a:rPr kumimoji="1" lang="zh-CN" altLang="en-US" smtClean="0"/>
              <a:t>2</a:t>
            </a:fld>
            <a:endParaRPr kumimoji="1" lang="zh-CN" altLang="en-US"/>
          </a:p>
        </p:txBody>
      </p:sp>
      <p:sp>
        <p:nvSpPr>
          <p:cNvPr id="5" name="Footer Placeholder 4">
            <a:extLst>
              <a:ext uri="{FF2B5EF4-FFF2-40B4-BE49-F238E27FC236}">
                <a16:creationId xmlns:a16="http://schemas.microsoft.com/office/drawing/2014/main" id="{CCFED769-CD8C-4405-83E4-AE7E4E636EB1}"/>
              </a:ext>
            </a:extLst>
          </p:cNvPr>
          <p:cNvSpPr>
            <a:spLocks noGrp="1"/>
          </p:cNvSpPr>
          <p:nvPr>
            <p:ph type="ftr" sz="quarter" idx="4"/>
          </p:nvPr>
        </p:nvSpPr>
        <p:spPr/>
        <p:txBody>
          <a:bodyPr/>
          <a:lstStyle/>
          <a:p>
            <a:r>
              <a:rPr kumimoji="1" lang="en-US" altLang="zh-CN"/>
              <a:t>Illinois</a:t>
            </a:r>
            <a:endParaRPr kumimoji="1" lang="zh-CN" altLang="en-US"/>
          </a:p>
        </p:txBody>
      </p:sp>
    </p:spTree>
    <p:extLst>
      <p:ext uri="{BB962C8B-B14F-4D97-AF65-F5344CB8AC3E}">
        <p14:creationId xmlns:p14="http://schemas.microsoft.com/office/powerpoint/2010/main" val="1516248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go and open this up in a python environment as a csv</a:t>
            </a:r>
          </a:p>
          <a:p>
            <a:endParaRPr lang="en-US" dirty="0"/>
          </a:p>
          <a:p>
            <a:r>
              <a:rPr lang="en-US" dirty="0"/>
              <a:t>It already looks nicer than the currently saved dataset in bts.gov</a:t>
            </a:r>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20</a:t>
            </a:fld>
            <a:endParaRPr kumimoji="1" lang="zh-CN" altLang="en-US"/>
          </a:p>
        </p:txBody>
      </p:sp>
    </p:spTree>
    <p:extLst>
      <p:ext uri="{BB962C8B-B14F-4D97-AF65-F5344CB8AC3E}">
        <p14:creationId xmlns:p14="http://schemas.microsoft.com/office/powerpoint/2010/main" val="442584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if we try to use the csv library from python to read the headers we now have something returned in the intermediate dataset </a:t>
            </a:r>
          </a:p>
          <a:p>
            <a:endParaRPr lang="en-US" dirty="0"/>
          </a:p>
          <a:p>
            <a:endParaRPr lang="en-US" dirty="0"/>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21</a:t>
            </a:fld>
            <a:endParaRPr kumimoji="1" lang="zh-CN" altLang="en-US"/>
          </a:p>
        </p:txBody>
      </p:sp>
    </p:spTree>
    <p:extLst>
      <p:ext uri="{BB962C8B-B14F-4D97-AF65-F5344CB8AC3E}">
        <p14:creationId xmlns:p14="http://schemas.microsoft.com/office/powerpoint/2010/main" val="4225421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I want to make it clear that in not way am I intending to have the tidy form datasets replace what GTFS 2007 already has but rather I plan to amend them to the data package and provide documentation on what it is and how it can be used. It’s mean to supplement to existing datasets. As mentioned previously, the benefit of the tidy form is that it’s data ready to be analyzed but there are some tables that visually look well as they are in the report and we have full intentions of keeping them. </a:t>
            </a:r>
          </a:p>
          <a:p>
            <a:endParaRPr lang="en-US" dirty="0"/>
          </a:p>
          <a:p>
            <a:endParaRPr lang="en-US" dirty="0"/>
          </a:p>
          <a:p>
            <a:endParaRPr lang="en-US" dirty="0"/>
          </a:p>
          <a:p>
            <a:endParaRPr lang="en-US" dirty="0"/>
          </a:p>
          <a:p>
            <a:endParaRPr lang="en-US" dirty="0"/>
          </a:p>
          <a:p>
            <a:endParaRPr lang="en-US" dirty="0"/>
          </a:p>
          <a:p>
            <a:r>
              <a:rPr lang="en-US" dirty="0"/>
              <a:t>I left everything I own in one piece</a:t>
            </a:r>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22</a:t>
            </a:fld>
            <a:endParaRPr kumimoji="1" lang="zh-CN" altLang="en-US"/>
          </a:p>
        </p:txBody>
      </p:sp>
    </p:spTree>
    <p:extLst>
      <p:ext uri="{BB962C8B-B14F-4D97-AF65-F5344CB8AC3E}">
        <p14:creationId xmlns:p14="http://schemas.microsoft.com/office/powerpoint/2010/main" val="493176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 suggest Federal dataset reports to incorporate a data cleaning process standard in their data management plan in the future.</a:t>
            </a:r>
          </a:p>
          <a:p>
            <a:r>
              <a:rPr lang="en-US" dirty="0"/>
              <a:t>A standard makes initial data cleaning easier because you don’t need to start from scratch and reinvent the wheel every time. </a:t>
            </a:r>
          </a:p>
          <a:p>
            <a:endParaRPr lang="en-US" dirty="0"/>
          </a:p>
          <a:p>
            <a:r>
              <a:rPr lang="en-US" dirty="0"/>
              <a:t>The principles of tidy data are closely tied to those of relational databases and Codd’s relational algebra (Codd 1990), but are framed in a language familiar to statisticians.</a:t>
            </a:r>
          </a:p>
          <a:p>
            <a:endParaRPr lang="en-US" dirty="0"/>
          </a:p>
          <a:p>
            <a:r>
              <a:rPr lang="en-US" sz="1800" dirty="0">
                <a:effectLst/>
                <a:latin typeface="Calibri" panose="020F0502020204030204" pitchFamily="34" charset="0"/>
                <a:ea typeface="Calibri" panose="020F0502020204030204" pitchFamily="34" charset="0"/>
              </a:rPr>
              <a:t>structuring datasets to facilitate analysis is an essential component that increases re-usability</a:t>
            </a:r>
            <a:endParaRPr lang="en-US" dirty="0"/>
          </a:p>
          <a:p>
            <a:endParaRPr lang="en-US" dirty="0"/>
          </a:p>
          <a:p>
            <a:r>
              <a:rPr lang="en-US" dirty="0"/>
              <a:t>A huge amount of effort is spent cleaning data to get it ready for analysis, with some reports recording 80% of the data analysis portion partitioned solely to cleaning data (</a:t>
            </a:r>
            <a:r>
              <a:rPr lang="en-US" dirty="0" err="1"/>
              <a:t>Dasu</a:t>
            </a:r>
            <a:r>
              <a:rPr lang="en-US" dirty="0"/>
              <a:t> and Johnson 2003).</a:t>
            </a:r>
          </a:p>
          <a:p>
            <a:endParaRPr lang="en-US" dirty="0"/>
          </a:p>
          <a:p>
            <a:r>
              <a:rPr lang="en-US" dirty="0"/>
              <a:t>but there has been little research on how to make data cleaning as easy and effective as possible.</a:t>
            </a:r>
          </a:p>
          <a:p>
            <a:r>
              <a:rPr lang="en-US" dirty="0"/>
              <a:t>Applying Hadley Wickham's Tidy Data to preserve datasets is a small step forward in the right directions to remove the barrier for reusability. </a:t>
            </a:r>
          </a:p>
          <a:p>
            <a:endParaRPr lang="en-US" dirty="0"/>
          </a:p>
          <a:p>
            <a:r>
              <a:rPr lang="en-US" dirty="0"/>
              <a:t>Tidy datasets are easy to</a:t>
            </a:r>
          </a:p>
          <a:p>
            <a:r>
              <a:rPr lang="en-US" dirty="0"/>
              <a:t>Manipulate</a:t>
            </a:r>
          </a:p>
          <a:p>
            <a:r>
              <a:rPr lang="en-US" dirty="0"/>
              <a:t>Model</a:t>
            </a:r>
          </a:p>
          <a:p>
            <a:r>
              <a:rPr lang="en-US" dirty="0"/>
              <a:t>Visualize </a:t>
            </a:r>
          </a:p>
          <a:p>
            <a:r>
              <a:rPr lang="en-US" dirty="0"/>
              <a:t>And have a specific structure (column = variable, row = observation, table = observational unit type)</a:t>
            </a:r>
          </a:p>
          <a:p>
            <a:endParaRPr lang="en-US" dirty="0"/>
          </a:p>
          <a:p>
            <a:endParaRPr lang="en-US" dirty="0"/>
          </a:p>
          <a:p>
            <a:endParaRPr lang="en-US" dirty="0"/>
          </a:p>
          <a:p>
            <a:r>
              <a:rPr lang="en-US" dirty="0"/>
              <a:t>tidy data provide a standard way to organize data values within a dataset.</a:t>
            </a:r>
          </a:p>
          <a:p>
            <a:r>
              <a:rPr lang="en-US" dirty="0"/>
              <a:t>A standard makes initial data cleaning easier because you don’t need to start from scratch and reinvent the wheel every time. </a:t>
            </a:r>
          </a:p>
          <a:p>
            <a:endParaRPr lang="en-US" dirty="0"/>
          </a:p>
          <a:p>
            <a:endParaRPr lang="en-US" dirty="0"/>
          </a:p>
          <a:p>
            <a:endParaRPr lang="en-US" dirty="0"/>
          </a:p>
          <a:p>
            <a:endParaRPr lang="en-US" dirty="0"/>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23</a:t>
            </a:fld>
            <a:endParaRPr kumimoji="1" lang="zh-CN" altLang="en-US"/>
          </a:p>
        </p:txBody>
      </p:sp>
    </p:spTree>
    <p:extLst>
      <p:ext uri="{BB962C8B-B14F-4D97-AF65-F5344CB8AC3E}">
        <p14:creationId xmlns:p14="http://schemas.microsoft.com/office/powerpoint/2010/main" val="1690328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24</a:t>
            </a:fld>
            <a:endParaRPr kumimoji="1" lang="zh-CN" altLang="en-US"/>
          </a:p>
        </p:txBody>
      </p:sp>
    </p:spTree>
    <p:extLst>
      <p:ext uri="{BB962C8B-B14F-4D97-AF65-F5344CB8AC3E}">
        <p14:creationId xmlns:p14="http://schemas.microsoft.com/office/powerpoint/2010/main" val="2656372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25</a:t>
            </a:fld>
            <a:endParaRPr kumimoji="1" lang="zh-CN" altLang="en-US"/>
          </a:p>
        </p:txBody>
      </p:sp>
    </p:spTree>
    <p:extLst>
      <p:ext uri="{BB962C8B-B14F-4D97-AF65-F5344CB8AC3E}">
        <p14:creationId xmlns:p14="http://schemas.microsoft.com/office/powerpoint/2010/main" val="352892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among all statistical agencies </a:t>
            </a:r>
          </a:p>
          <a:p>
            <a:r>
              <a:rPr lang="en-US" sz="1100" b="0" i="0" u="none" strike="noStrike" cap="none" dirty="0">
                <a:solidFill>
                  <a:srgbClr val="000000"/>
                </a:solidFill>
                <a:effectLst/>
                <a:latin typeface="Arial"/>
                <a:ea typeface="Arial"/>
                <a:cs typeface="Arial"/>
                <a:sym typeface="Arial"/>
              </a:rPr>
              <a:t>In the government</a:t>
            </a:r>
          </a:p>
          <a:p>
            <a:r>
              <a:rPr lang="en-US" sz="1100" b="0" i="0" u="none" strike="noStrike" cap="none" dirty="0">
                <a:solidFill>
                  <a:srgbClr val="000000"/>
                </a:solidFill>
                <a:effectLst/>
                <a:latin typeface="Arial"/>
                <a:ea typeface="Arial"/>
                <a:cs typeface="Arial"/>
                <a:sym typeface="Arial"/>
              </a:rPr>
              <a:t>the Bureau of Transportation Statistics (BTS) is unique in that it has their own Library, NTL </a:t>
            </a:r>
          </a:p>
          <a:p>
            <a:endParaRPr lang="en-US" sz="1100" b="0" i="0" u="none" strike="noStrike" cap="none" dirty="0">
              <a:solidFill>
                <a:srgbClr val="000000"/>
              </a:solidFill>
              <a:effectLst/>
              <a:latin typeface="Arial"/>
              <a:ea typeface="Arial"/>
              <a:cs typeface="Arial"/>
              <a:sym typeface="Arial"/>
            </a:endParaRP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Within NTL they have their own data curator and data curation team,</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Compromising of </a:t>
            </a:r>
            <a:r>
              <a:rPr lang="en-US" sz="1100" b="0" i="0" u="none" strike="noStrike" cap="none" dirty="0" err="1">
                <a:solidFill>
                  <a:srgbClr val="000000"/>
                </a:solidFill>
                <a:effectLst/>
                <a:latin typeface="Arial"/>
                <a:ea typeface="Arial"/>
                <a:cs typeface="Arial"/>
                <a:sym typeface="Arial"/>
              </a:rPr>
              <a:t>jesse</a:t>
            </a:r>
            <a:r>
              <a:rPr lang="en-US" sz="1100" b="0" i="0" u="none" strike="noStrike" cap="none" dirty="0">
                <a:solidFill>
                  <a:srgbClr val="000000"/>
                </a:solidFill>
                <a:effectLst/>
                <a:latin typeface="Arial"/>
                <a:ea typeface="Arial"/>
                <a:cs typeface="Arial"/>
                <a:sym typeface="Arial"/>
              </a:rPr>
              <a:t> long and Leighton Christiansen </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Who I had the pleasure of working with</a:t>
            </a:r>
          </a:p>
          <a:p>
            <a:endParaRPr lang="en-US" sz="1100" b="0" i="0" u="none" strike="noStrike" cap="none" dirty="0">
              <a:solidFill>
                <a:srgbClr val="000000"/>
              </a:solidFill>
              <a:effectLst/>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A4FE05B2-F341-274F-9F99-76E2B05D1E05}" type="slidenum">
              <a:rPr kumimoji="1" lang="zh-CN" altLang="en-US" smtClean="0"/>
              <a:t>3</a:t>
            </a:fld>
            <a:endParaRPr kumimoji="1" lang="zh-CN" altLang="en-US"/>
          </a:p>
        </p:txBody>
      </p:sp>
      <p:sp>
        <p:nvSpPr>
          <p:cNvPr id="5" name="Footer Placeholder 4">
            <a:extLst>
              <a:ext uri="{FF2B5EF4-FFF2-40B4-BE49-F238E27FC236}">
                <a16:creationId xmlns:a16="http://schemas.microsoft.com/office/drawing/2014/main" id="{8C9DCBE5-160D-48BD-8F16-1698877D8963}"/>
              </a:ext>
            </a:extLst>
          </p:cNvPr>
          <p:cNvSpPr>
            <a:spLocks noGrp="1"/>
          </p:cNvSpPr>
          <p:nvPr>
            <p:ph type="ftr" sz="quarter" idx="4"/>
          </p:nvPr>
        </p:nvSpPr>
        <p:spPr/>
        <p:txBody>
          <a:bodyPr/>
          <a:lstStyle/>
          <a:p>
            <a:r>
              <a:rPr kumimoji="1" lang="en-US" altLang="zh-CN"/>
              <a:t>Illinois</a:t>
            </a:r>
            <a:endParaRPr kumimoji="1" lang="zh-CN" altLang="en-US"/>
          </a:p>
        </p:txBody>
      </p:sp>
    </p:spTree>
    <p:extLst>
      <p:ext uri="{BB962C8B-B14F-4D97-AF65-F5344CB8AC3E}">
        <p14:creationId xmlns:p14="http://schemas.microsoft.com/office/powerpoint/2010/main" val="149453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4FE05B2-F341-274F-9F99-76E2B05D1E05}" type="slidenum">
              <a:rPr kumimoji="1" lang="zh-CN" altLang="en-US" smtClean="0"/>
              <a:t>4</a:t>
            </a:fld>
            <a:endParaRPr kumimoji="1" lang="zh-CN" altLang="en-US"/>
          </a:p>
        </p:txBody>
      </p:sp>
      <p:sp>
        <p:nvSpPr>
          <p:cNvPr id="5" name="Footer Placeholder 4">
            <a:extLst>
              <a:ext uri="{FF2B5EF4-FFF2-40B4-BE49-F238E27FC236}">
                <a16:creationId xmlns:a16="http://schemas.microsoft.com/office/drawing/2014/main" id="{72759CB0-B404-4985-BD45-829CC62E48AC}"/>
              </a:ext>
            </a:extLst>
          </p:cNvPr>
          <p:cNvSpPr>
            <a:spLocks noGrp="1"/>
          </p:cNvSpPr>
          <p:nvPr>
            <p:ph type="ftr" sz="quarter" idx="4"/>
          </p:nvPr>
        </p:nvSpPr>
        <p:spPr/>
        <p:txBody>
          <a:bodyPr/>
          <a:lstStyle/>
          <a:p>
            <a:r>
              <a:rPr kumimoji="1" lang="en-US" altLang="zh-CN"/>
              <a:t>Illinois</a:t>
            </a:r>
            <a:endParaRPr kumimoji="1" lang="zh-CN" altLang="en-US"/>
          </a:p>
        </p:txBody>
      </p:sp>
    </p:spTree>
    <p:extLst>
      <p:ext uri="{BB962C8B-B14F-4D97-AF65-F5344CB8AC3E}">
        <p14:creationId xmlns:p14="http://schemas.microsoft.com/office/powerpoint/2010/main" val="1773337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1989ce7e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1989ce7e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mj-lt"/>
                <a:ea typeface="Roboto"/>
                <a:cs typeface="Roboto"/>
                <a:sym typeface="Roboto"/>
              </a:rPr>
              <a:t>What is GTFS?</a:t>
            </a:r>
          </a:p>
          <a:p>
            <a:pPr marL="0" lvl="0" indent="0" algn="l" rtl="0">
              <a:spcBef>
                <a:spcPts val="0"/>
              </a:spcBef>
              <a:spcAft>
                <a:spcPts val="0"/>
              </a:spcAft>
              <a:buNone/>
            </a:pPr>
            <a:endParaRPr lang="en-US" sz="1200" dirty="0">
              <a:latin typeface="+mj-lt"/>
              <a:ea typeface="Roboto"/>
              <a:cs typeface="Roboto"/>
              <a:sym typeface="Roboto"/>
            </a:endParaRPr>
          </a:p>
          <a:p>
            <a:pPr marL="0" lvl="0" indent="0" algn="l" rtl="0">
              <a:spcBef>
                <a:spcPts val="0"/>
              </a:spcBef>
              <a:spcAft>
                <a:spcPts val="0"/>
              </a:spcAft>
              <a:buNone/>
            </a:pPr>
            <a:r>
              <a:rPr lang="en-US" sz="1200" dirty="0">
                <a:latin typeface="+mj-lt"/>
                <a:ea typeface="Roboto"/>
                <a:cs typeface="Roboto"/>
                <a:sym typeface="Roboto"/>
              </a:rPr>
              <a:t>Series</a:t>
            </a:r>
            <a:r>
              <a:rPr lang="en-US" sz="1200" baseline="0" dirty="0">
                <a:latin typeface="+mj-lt"/>
                <a:ea typeface="Roboto"/>
                <a:cs typeface="Roboto"/>
                <a:sym typeface="Roboto"/>
              </a:rPr>
              <a:t> of technical reports</a:t>
            </a:r>
            <a:r>
              <a:rPr lang="en-US" sz="1200" dirty="0">
                <a:latin typeface="+mj-lt"/>
                <a:ea typeface="Roboto"/>
                <a:cs typeface="Roboto"/>
                <a:sym typeface="Roboto"/>
              </a:rPr>
              <a:t> covering transportation-related financial activities of the federal, </a:t>
            </a:r>
          </a:p>
          <a:p>
            <a:pPr marL="0" lvl="0" indent="0" algn="l" rtl="0">
              <a:spcBef>
                <a:spcPts val="0"/>
              </a:spcBef>
              <a:spcAft>
                <a:spcPts val="0"/>
              </a:spcAft>
              <a:buNone/>
            </a:pPr>
            <a:r>
              <a:rPr lang="en-US" sz="1200" dirty="0">
                <a:latin typeface="+mj-lt"/>
                <a:ea typeface="Roboto"/>
                <a:cs typeface="Roboto"/>
                <a:sym typeface="Roboto"/>
              </a:rPr>
              <a:t>state and local governments for Fiscal Years.</a:t>
            </a:r>
            <a:r>
              <a:rPr lang="en-US" sz="1200" baseline="0" dirty="0">
                <a:latin typeface="+mj-lt"/>
                <a:ea typeface="Roboto"/>
                <a:cs typeface="Roboto"/>
                <a:sym typeface="Roboto"/>
              </a:rPr>
              <a:t> These financial activates</a:t>
            </a:r>
            <a:r>
              <a:rPr lang="en-US" sz="1200" dirty="0">
                <a:latin typeface="+mj-lt"/>
                <a:ea typeface="Roboto"/>
                <a:cs typeface="Roboto"/>
                <a:sym typeface="Roboto"/>
              </a:rPr>
              <a:t> finance most of their outlays by providing services to the public. </a:t>
            </a:r>
          </a:p>
          <a:p>
            <a:pPr marL="0" lvl="0" indent="0" algn="l" rtl="0">
              <a:spcBef>
                <a:spcPts val="0"/>
              </a:spcBef>
              <a:spcAft>
                <a:spcPts val="0"/>
              </a:spcAft>
              <a:buNone/>
            </a:pPr>
            <a:r>
              <a:rPr lang="en-US" sz="1200" dirty="0">
                <a:latin typeface="+mj-lt"/>
                <a:ea typeface="Roboto"/>
                <a:cs typeface="Roboto"/>
                <a:sym typeface="Roboto"/>
              </a:rPr>
              <a:t>These reports focus on the role of the government as transportation infrastructure system</a:t>
            </a:r>
          </a:p>
          <a:p>
            <a:pPr marL="0" lvl="0" indent="0" algn="l" rtl="0">
              <a:spcBef>
                <a:spcPts val="0"/>
              </a:spcBef>
              <a:spcAft>
                <a:spcPts val="0"/>
              </a:spcAft>
              <a:buNone/>
            </a:pPr>
            <a:endParaRPr lang="en-US" sz="1200" dirty="0">
              <a:latin typeface="+mj-lt"/>
              <a:ea typeface="Roboto"/>
              <a:cs typeface="Roboto"/>
              <a:sym typeface="Roboto"/>
            </a:endParaRPr>
          </a:p>
          <a:p>
            <a:pPr marL="0" lvl="0" indent="0" algn="l" rtl="0">
              <a:spcBef>
                <a:spcPts val="0"/>
              </a:spcBef>
              <a:spcAft>
                <a:spcPts val="0"/>
              </a:spcAft>
              <a:buNone/>
            </a:pPr>
            <a:endParaRPr lang="en-US" sz="1200" dirty="0">
              <a:latin typeface="+mj-lt"/>
              <a:ea typeface="Roboto"/>
              <a:cs typeface="Roboto"/>
              <a:sym typeface="Roboto"/>
            </a:endParaRPr>
          </a:p>
          <a:p>
            <a:pPr marL="0" lvl="0" indent="0" algn="l" rtl="0">
              <a:spcBef>
                <a:spcPts val="0"/>
              </a:spcBef>
              <a:spcAft>
                <a:spcPts val="0"/>
              </a:spcAft>
              <a:buNone/>
            </a:pPr>
            <a:r>
              <a:rPr lang="en-US" sz="1200" dirty="0">
                <a:latin typeface="+mj-lt"/>
                <a:ea typeface="Roboto"/>
                <a:cs typeface="Roboto"/>
                <a:sym typeface="Roboto"/>
              </a:rPr>
              <a:t>Some broad categories of data you'll</a:t>
            </a:r>
            <a:r>
              <a:rPr lang="en-US" sz="1200" baseline="0" dirty="0">
                <a:latin typeface="+mj-lt"/>
                <a:ea typeface="Roboto"/>
                <a:cs typeface="Roboto"/>
                <a:sym typeface="Roboto"/>
              </a:rPr>
              <a:t> find</a:t>
            </a:r>
            <a:r>
              <a:rPr lang="en-US" sz="1200" dirty="0">
                <a:latin typeface="+mj-lt"/>
                <a:ea typeface="Roboto"/>
                <a:cs typeface="Roboto"/>
                <a:sym typeface="Roboto"/>
              </a:rPr>
              <a:t> in these report… you have things like</a:t>
            </a:r>
          </a:p>
          <a:p>
            <a:pPr marL="0" lvl="0" indent="0" algn="l" rtl="0">
              <a:spcBef>
                <a:spcPts val="0"/>
              </a:spcBef>
              <a:spcAft>
                <a:spcPts val="0"/>
              </a:spcAft>
              <a:buNone/>
            </a:pPr>
            <a:r>
              <a:rPr lang="en-US" sz="1200" dirty="0">
                <a:latin typeface="+mj-lt"/>
                <a:ea typeface="Roboto"/>
                <a:cs typeface="Roboto"/>
                <a:sym typeface="Roboto"/>
              </a:rPr>
              <a:t>- Federal revenues and expenditures by mode and program  </a:t>
            </a:r>
          </a:p>
          <a:p>
            <a:pPr marL="0" lvl="0" indent="0" algn="l" rtl="0">
              <a:spcBef>
                <a:spcPts val="0"/>
              </a:spcBef>
              <a:spcAft>
                <a:spcPts val="0"/>
              </a:spcAft>
              <a:buNone/>
            </a:pPr>
            <a:r>
              <a:rPr lang="en-US" sz="1200" dirty="0">
                <a:latin typeface="+mj-lt"/>
                <a:ea typeface="Roboto"/>
                <a:cs typeface="Roboto"/>
                <a:sym typeface="Roboto"/>
              </a:rPr>
              <a:t>- Federal grants to state and local governments by mode </a:t>
            </a:r>
          </a:p>
          <a:p>
            <a:pPr marL="0" lvl="0" indent="0" algn="l" rtl="0">
              <a:spcBef>
                <a:spcPts val="0"/>
              </a:spcBef>
              <a:spcAft>
                <a:spcPts val="0"/>
              </a:spcAft>
              <a:buFontTx/>
              <a:buNone/>
            </a:pPr>
            <a:r>
              <a:rPr lang="en-US" sz="1200" dirty="0">
                <a:latin typeface="+mj-lt"/>
                <a:ea typeface="Roboto"/>
                <a:cs typeface="Roboto"/>
                <a:sym typeface="Roboto"/>
              </a:rPr>
              <a:t>- Federal budget authority and obligations by mode and program </a:t>
            </a:r>
          </a:p>
          <a:p>
            <a:pPr marL="0" lvl="0" indent="0" algn="l" rtl="0">
              <a:spcBef>
                <a:spcPts val="0"/>
              </a:spcBef>
              <a:spcAft>
                <a:spcPts val="0"/>
              </a:spcAft>
              <a:buFontTx/>
              <a:buNone/>
            </a:pPr>
            <a:r>
              <a:rPr lang="en-US" sz="1200" dirty="0">
                <a:latin typeface="+mj-lt"/>
                <a:ea typeface="Roboto"/>
                <a:cs typeface="Roboto"/>
                <a:sym typeface="Roboto"/>
              </a:rPr>
              <a:t>- State government revenues and expenditures by mode for the fifty states  </a:t>
            </a:r>
          </a:p>
          <a:p>
            <a:pPr marL="0" lvl="0" indent="0" algn="l" rtl="0">
              <a:spcBef>
                <a:spcPts val="0"/>
              </a:spcBef>
              <a:spcAft>
                <a:spcPts val="0"/>
              </a:spcAft>
              <a:buFontTx/>
              <a:buNone/>
            </a:pPr>
            <a:r>
              <a:rPr lang="en-US" sz="1200" dirty="0">
                <a:latin typeface="+mj-lt"/>
                <a:ea typeface="Roboto"/>
                <a:cs typeface="Roboto"/>
                <a:sym typeface="Roboto"/>
              </a:rPr>
              <a:t>- Local government revenues and expenditures by mode for the fifty states and the District of Columbia </a:t>
            </a:r>
          </a:p>
          <a:p>
            <a:pPr marL="171450" lvl="0" indent="-171450" algn="l" rtl="0">
              <a:spcBef>
                <a:spcPts val="0"/>
              </a:spcBef>
              <a:spcAft>
                <a:spcPts val="0"/>
              </a:spcAft>
              <a:buFontTx/>
              <a:buChar char="-"/>
            </a:pPr>
            <a:endParaRPr lang="en-US" sz="1200" dirty="0">
              <a:latin typeface="+mj-lt"/>
              <a:ea typeface="Roboto"/>
              <a:cs typeface="Roboto"/>
              <a:sym typeface="Roboto"/>
            </a:endParaRPr>
          </a:p>
          <a:p>
            <a:pPr marL="0" lvl="0" indent="0" algn="l" rtl="0">
              <a:spcBef>
                <a:spcPts val="0"/>
              </a:spcBef>
              <a:spcAft>
                <a:spcPts val="0"/>
              </a:spcAft>
              <a:buNone/>
            </a:pPr>
            <a:r>
              <a:rPr lang="en-US" sz="1200" b="0" i="0" u="none" strike="noStrike" cap="none" baseline="0" dirty="0">
                <a:solidFill>
                  <a:srgbClr val="000000"/>
                </a:solidFill>
                <a:latin typeface="Arial"/>
                <a:ea typeface="Roboto"/>
                <a:cs typeface="Roboto"/>
                <a:sym typeface="Roboto"/>
              </a:rPr>
              <a:t>The essential component of the Government Transportation Financial Statistics reports is the documentation of transportation </a:t>
            </a:r>
            <a:r>
              <a:rPr lang="en-US" sz="1200" b="1" i="0" u="none" strike="noStrike" cap="none" baseline="0" dirty="0">
                <a:solidFill>
                  <a:srgbClr val="000000"/>
                </a:solidFill>
                <a:latin typeface="Arial"/>
                <a:ea typeface="Roboto"/>
                <a:cs typeface="Roboto"/>
                <a:sym typeface="Roboto"/>
              </a:rPr>
              <a:t>trends</a:t>
            </a:r>
            <a:r>
              <a:rPr lang="en-US" sz="1200" b="0" i="0" u="none" strike="noStrike" cap="none" baseline="0" dirty="0">
                <a:solidFill>
                  <a:srgbClr val="000000"/>
                </a:solidFill>
                <a:latin typeface="Arial"/>
                <a:ea typeface="Roboto"/>
                <a:cs typeface="Roboto"/>
                <a:sym typeface="Roboto"/>
              </a:rPr>
              <a:t> throughout the years. Something better presented in visual graphs in more recent reports</a:t>
            </a:r>
          </a:p>
          <a:p>
            <a:pPr marL="0" lvl="0" indent="0" algn="l" rtl="0">
              <a:spcBef>
                <a:spcPts val="0"/>
              </a:spcBef>
              <a:spcAft>
                <a:spcPts val="0"/>
              </a:spcAft>
              <a:buNone/>
            </a:pPr>
            <a:endParaRPr lang="en-US" sz="1200" b="0" i="0" u="none" strike="noStrike" cap="none" baseline="0" dirty="0">
              <a:solidFill>
                <a:srgbClr val="000000"/>
              </a:solidFill>
              <a:latin typeface="Arial"/>
              <a:ea typeface="Roboto"/>
              <a:cs typeface="Roboto"/>
              <a:sym typeface="Roboto"/>
            </a:endParaRPr>
          </a:p>
          <a:p>
            <a:pPr lvl="1"/>
            <a:r>
              <a:rPr lang="en-US" sz="1100" b="0" i="0" u="none" strike="noStrike" cap="none" dirty="0">
                <a:solidFill>
                  <a:srgbClr val="000000"/>
                </a:solidFill>
                <a:effectLst/>
                <a:latin typeface="Arial"/>
                <a:ea typeface="Arial"/>
                <a:cs typeface="Arial"/>
                <a:sym typeface="Arial"/>
              </a:rPr>
              <a:t>Trends</a:t>
            </a:r>
          </a:p>
          <a:p>
            <a:pPr lvl="2"/>
            <a:r>
              <a:rPr lang="en-US" sz="1100" b="0" i="0" u="none" strike="noStrike" cap="none" dirty="0">
                <a:solidFill>
                  <a:srgbClr val="000000"/>
                </a:solidFill>
                <a:effectLst/>
                <a:latin typeface="Arial"/>
                <a:ea typeface="Arial"/>
                <a:cs typeface="Arial"/>
                <a:sym typeface="Arial"/>
              </a:rPr>
              <a:t>Trends in the distribution of government revenues and expenditures among the different modes of transportation </a:t>
            </a:r>
          </a:p>
          <a:p>
            <a:pPr lvl="2"/>
            <a:r>
              <a:rPr lang="en-US" sz="1100" b="0" i="0" u="none" strike="noStrike" cap="none" dirty="0">
                <a:solidFill>
                  <a:srgbClr val="000000"/>
                </a:solidFill>
                <a:effectLst/>
                <a:latin typeface="Arial"/>
                <a:ea typeface="Arial"/>
                <a:cs typeface="Arial"/>
                <a:sym typeface="Arial"/>
              </a:rPr>
              <a:t>Trends in federal grants to state and local governments by mode </a:t>
            </a:r>
          </a:p>
          <a:p>
            <a:pPr lvl="2"/>
            <a:r>
              <a:rPr lang="en-US" sz="1100" b="0" i="0" u="none" strike="noStrike" cap="none" dirty="0">
                <a:solidFill>
                  <a:srgbClr val="000000"/>
                </a:solidFill>
                <a:effectLst/>
                <a:latin typeface="Arial"/>
                <a:ea typeface="Arial"/>
                <a:cs typeface="Arial"/>
                <a:sym typeface="Arial"/>
              </a:rPr>
              <a:t>Trends in federal, state and local transportation revenues and expenditures</a:t>
            </a:r>
          </a:p>
          <a:p>
            <a:pPr lvl="2"/>
            <a:r>
              <a:rPr lang="en-US" sz="1100" b="0" i="0" u="none" strike="noStrike" cap="none" dirty="0">
                <a:solidFill>
                  <a:srgbClr val="000000"/>
                </a:solidFill>
                <a:effectLst/>
                <a:latin typeface="Arial"/>
                <a:ea typeface="Arial"/>
                <a:cs typeface="Arial"/>
                <a:sym typeface="Arial"/>
              </a:rPr>
              <a:t>Changes in the distribution of government transportation revenues and expenditures by level of government</a:t>
            </a:r>
            <a:endParaRPr lang="en-US" sz="1200" dirty="0">
              <a:latin typeface="+mj-lt"/>
              <a:ea typeface="Roboto"/>
              <a:cs typeface="Roboto"/>
              <a:sym typeface="Roboto"/>
            </a:endParaRPr>
          </a:p>
          <a:p>
            <a:pPr marL="0" lvl="0" indent="0" algn="l" rtl="0">
              <a:spcBef>
                <a:spcPts val="0"/>
              </a:spcBef>
              <a:spcAft>
                <a:spcPts val="0"/>
              </a:spcAft>
              <a:buFontTx/>
              <a:buNone/>
            </a:pPr>
            <a:endParaRPr lang="en-US" sz="1200" dirty="0">
              <a:latin typeface="+mj-lt"/>
              <a:ea typeface="Roboto"/>
              <a:cs typeface="Roboto"/>
              <a:sym typeface="Roboto"/>
            </a:endParaRPr>
          </a:p>
          <a:p>
            <a:pPr marL="0" lvl="0" indent="0" algn="l" rtl="0">
              <a:spcBef>
                <a:spcPts val="0"/>
              </a:spcBef>
              <a:spcAft>
                <a:spcPts val="0"/>
              </a:spcAft>
              <a:buFontTx/>
              <a:buNone/>
            </a:pPr>
            <a:r>
              <a:rPr lang="en-US" sz="1200" dirty="0">
                <a:latin typeface="+mj-lt"/>
                <a:ea typeface="Roboto"/>
                <a:cs typeface="Roboto"/>
                <a:sym typeface="Roboto"/>
              </a:rPr>
              <a:t>   **</a:t>
            </a:r>
            <a:r>
              <a:rPr lang="en-US" sz="1200" baseline="0" dirty="0">
                <a:latin typeface="+mj-lt"/>
                <a:ea typeface="Roboto"/>
                <a:cs typeface="Roboto"/>
                <a:sym typeface="Roboto"/>
              </a:rPr>
              <a:t> </a:t>
            </a:r>
            <a:r>
              <a:rPr lang="en-US" sz="1200" dirty="0">
                <a:latin typeface="+mj-lt"/>
                <a:ea typeface="Roboto"/>
                <a:cs typeface="Roboto"/>
                <a:sym typeface="Roboto"/>
              </a:rPr>
              <a:t>Describe the table as</a:t>
            </a:r>
            <a:r>
              <a:rPr lang="en-US" sz="1200" baseline="0" dirty="0">
                <a:latin typeface="+mj-lt"/>
                <a:ea typeface="Roboto"/>
                <a:cs typeface="Roboto"/>
                <a:sym typeface="Roboto"/>
              </a:rPr>
              <a:t> an example of how the data is presented in the report**</a:t>
            </a:r>
          </a:p>
          <a:p>
            <a:pPr marL="0" lvl="0" indent="0" algn="l" rtl="0">
              <a:spcBef>
                <a:spcPts val="0"/>
              </a:spcBef>
              <a:spcAft>
                <a:spcPts val="0"/>
              </a:spcAft>
              <a:buFontTx/>
              <a:buNone/>
            </a:pPr>
            <a:r>
              <a:rPr lang="en-US" sz="1200" baseline="0" dirty="0">
                <a:latin typeface="+mj-lt"/>
                <a:ea typeface="Roboto"/>
                <a:cs typeface="Roboto"/>
                <a:sym typeface="Roboto"/>
              </a:rPr>
              <a:t>The Data presented in these reports vary but they all share the time interval, key, notes, source, and units ( recorded as </a:t>
            </a:r>
            <a:r>
              <a:rPr lang="en-US" sz="1200" baseline="0" dirty="0" err="1">
                <a:latin typeface="+mj-lt"/>
                <a:ea typeface="Roboto"/>
                <a:cs typeface="Roboto"/>
                <a:sym typeface="Roboto"/>
              </a:rPr>
              <a:t>usd</a:t>
            </a:r>
            <a:r>
              <a:rPr lang="en-US" sz="1200" baseline="0" dirty="0">
                <a:latin typeface="+mj-lt"/>
                <a:ea typeface="Roboto"/>
                <a:cs typeface="Roboto"/>
                <a:sym typeface="Roboto"/>
              </a:rPr>
              <a:t> million) and are all record as tables</a:t>
            </a:r>
          </a:p>
          <a:p>
            <a:pPr marL="171450" lvl="0" indent="-171450" algn="l" rtl="0">
              <a:spcBef>
                <a:spcPts val="0"/>
              </a:spcBef>
              <a:spcAft>
                <a:spcPts val="0"/>
              </a:spcAft>
            </a:pPr>
            <a:r>
              <a:rPr lang="en-US" sz="1200" baseline="0" dirty="0">
                <a:latin typeface="+mj-lt"/>
                <a:ea typeface="Roboto"/>
                <a:cs typeface="Roboto"/>
                <a:sym typeface="Roboto"/>
              </a:rPr>
              <a:t>Units in million USD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200" baseline="0" dirty="0">
                <a:latin typeface="+mj-lt"/>
                <a:ea typeface="Roboto"/>
                <a:cs typeface="Roboto"/>
                <a:sym typeface="Roboto"/>
              </a:rPr>
              <a:t>Time of recorded data (for </a:t>
            </a:r>
            <a:r>
              <a:rPr lang="en-US" sz="1200" b="0" i="0" u="none" strike="noStrike" cap="none" dirty="0">
                <a:solidFill>
                  <a:srgbClr val="000000"/>
                </a:solidFill>
                <a:latin typeface="Arial"/>
                <a:ea typeface="Arial"/>
                <a:cs typeface="Arial"/>
                <a:sym typeface="Arial"/>
              </a:rPr>
              <a:t>The GTFS 2001 tables ranging from 1985-2000 Fiscal Years</a:t>
            </a:r>
            <a:r>
              <a:rPr lang="en-US" sz="1200" baseline="0" dirty="0">
                <a:latin typeface="+mj-lt"/>
                <a:ea typeface="Roboto"/>
                <a:cs typeface="Roboto"/>
                <a:sym typeface="Roboto"/>
              </a:rPr>
              <a:t>)</a:t>
            </a:r>
          </a:p>
          <a:p>
            <a:pPr marL="0" lvl="0" indent="0" algn="l" rtl="0">
              <a:spcBef>
                <a:spcPts val="0"/>
              </a:spcBef>
              <a:spcAft>
                <a:spcPts val="0"/>
              </a:spcAft>
              <a:buNone/>
            </a:pPr>
            <a:endParaRPr lang="en-US" sz="1200" baseline="0" dirty="0">
              <a:latin typeface="+mj-lt"/>
              <a:ea typeface="Roboto"/>
              <a:cs typeface="Roboto"/>
              <a:sym typeface="Roboto"/>
            </a:endParaRPr>
          </a:p>
          <a:p>
            <a:pPr marL="0" lvl="0" indent="0" algn="l" rtl="0">
              <a:spcBef>
                <a:spcPts val="0"/>
              </a:spcBef>
              <a:spcAft>
                <a:spcPts val="0"/>
              </a:spcAft>
              <a:buNone/>
            </a:pPr>
            <a:r>
              <a:rPr lang="en-US" sz="1200" baseline="0" dirty="0">
                <a:latin typeface="+mj-lt"/>
                <a:ea typeface="Roboto"/>
                <a:cs typeface="Roboto"/>
                <a:sym typeface="Roboto"/>
              </a:rPr>
              <a:t>This table on screen represents the summary of all levels of government transportation finances with respect to mode</a:t>
            </a:r>
          </a:p>
          <a:p>
            <a:pPr marL="171450" lvl="0" indent="-171450" algn="l" rtl="0">
              <a:spcBef>
                <a:spcPts val="0"/>
              </a:spcBef>
              <a:spcAft>
                <a:spcPts val="0"/>
              </a:spcAft>
            </a:pPr>
            <a:endParaRPr lang="en-US" sz="1200" baseline="0" dirty="0">
              <a:latin typeface="+mj-lt"/>
              <a:ea typeface="Roboto"/>
              <a:cs typeface="Roboto"/>
              <a:sym typeface="Roboto"/>
            </a:endParaRPr>
          </a:p>
          <a:p>
            <a:pPr marL="0" lvl="0" indent="0" algn="l" rtl="0">
              <a:spcBef>
                <a:spcPts val="0"/>
              </a:spcBef>
              <a:spcAft>
                <a:spcPts val="0"/>
              </a:spcAft>
              <a:buNone/>
            </a:pPr>
            <a:endParaRPr lang="en-US" sz="1200" baseline="0" dirty="0">
              <a:latin typeface="+mj-lt"/>
              <a:ea typeface="Roboto"/>
              <a:cs typeface="Roboto"/>
              <a:sym typeface="Roboto"/>
            </a:endParaRPr>
          </a:p>
        </p:txBody>
      </p:sp>
    </p:spTree>
    <p:extLst>
      <p:ext uri="{BB962C8B-B14F-4D97-AF65-F5344CB8AC3E}">
        <p14:creationId xmlns:p14="http://schemas.microsoft.com/office/powerpoint/2010/main" val="287308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Dealing with legacy data</a:t>
            </a:r>
          </a:p>
          <a:p>
            <a:endParaRPr lang="en-US" dirty="0"/>
          </a:p>
          <a:p>
            <a:r>
              <a:rPr lang="en-US" dirty="0"/>
              <a:t>Plan is to create data packages for these old reports and migrate them onto </a:t>
            </a:r>
            <a:r>
              <a:rPr lang="en-US" sz="1200" dirty="0">
                <a:solidFill>
                  <a:schemeClr val="bg1"/>
                </a:solidFill>
                <a:ea typeface="+mj-ea"/>
              </a:rPr>
              <a:t>Repository &amp; Open Science Access Portal (ROSA P) for preservation</a:t>
            </a:r>
          </a:p>
          <a:p>
            <a:endParaRPr lang="en-US" sz="1200" dirty="0">
              <a:solidFill>
                <a:schemeClr val="bg1"/>
              </a:solidFill>
              <a:ea typeface="+mj-ea"/>
            </a:endParaRPr>
          </a:p>
          <a:p>
            <a:r>
              <a:rPr lang="en-US" sz="1200" dirty="0">
                <a:solidFill>
                  <a:schemeClr val="bg1"/>
                </a:solidFill>
                <a:ea typeface="+mj-ea"/>
              </a:rPr>
              <a:t>Currently all of them are in BTS.gov but we only want the most current report there</a:t>
            </a:r>
          </a:p>
          <a:p>
            <a:endParaRPr lang="en-US" dirty="0"/>
          </a:p>
          <a:p>
            <a:endParaRPr lang="en-US" dirty="0"/>
          </a:p>
          <a:p>
            <a:endParaRPr lang="en-US" dirty="0"/>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6</a:t>
            </a:fld>
            <a:endParaRPr kumimoji="1" lang="zh-CN" altLang="en-US"/>
          </a:p>
        </p:txBody>
      </p:sp>
    </p:spTree>
    <p:extLst>
      <p:ext uri="{BB962C8B-B14F-4D97-AF65-F5344CB8AC3E}">
        <p14:creationId xmlns:p14="http://schemas.microsoft.com/office/powerpoint/2010/main" val="27692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1989ce7e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1989ce7e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mj-lt"/>
                <a:ea typeface="Roboto"/>
                <a:cs typeface="Roboto"/>
                <a:sym typeface="Roboto"/>
              </a:rPr>
              <a:t>Briefly mentioned this but </a:t>
            </a:r>
          </a:p>
          <a:p>
            <a:pPr marL="0" lvl="0" indent="0" algn="l" rtl="0">
              <a:spcBef>
                <a:spcPts val="0"/>
              </a:spcBef>
              <a:spcAft>
                <a:spcPts val="0"/>
              </a:spcAft>
              <a:buNone/>
            </a:pPr>
            <a:endParaRPr lang="en-US" sz="1200" dirty="0">
              <a:latin typeface="+mj-lt"/>
              <a:ea typeface="Roboto"/>
              <a:cs typeface="Roboto"/>
              <a:sym typeface="Roboto"/>
            </a:endParaRPr>
          </a:p>
          <a:p>
            <a:pPr marL="0" lvl="0" indent="0" algn="l" rtl="0">
              <a:spcBef>
                <a:spcPts val="0"/>
              </a:spcBef>
              <a:spcAft>
                <a:spcPts val="0"/>
              </a:spcAft>
              <a:buNone/>
            </a:pPr>
            <a:r>
              <a:rPr lang="en-US" sz="1200" dirty="0">
                <a:latin typeface="+mj-lt"/>
                <a:ea typeface="Roboto"/>
                <a:cs typeface="Roboto"/>
                <a:sym typeface="Roboto"/>
              </a:rPr>
              <a:t>A data package is the dataset and all documentation needed to contextualize the dataset for any and all users</a:t>
            </a:r>
          </a:p>
          <a:p>
            <a:pPr marL="0" lvl="0" indent="0" algn="l" rtl="0">
              <a:spcBef>
                <a:spcPts val="0"/>
              </a:spcBef>
              <a:spcAft>
                <a:spcPts val="0"/>
              </a:spcAft>
              <a:buNone/>
            </a:pPr>
            <a:endParaRPr lang="en-US" sz="1200" dirty="0">
              <a:latin typeface="+mj-lt"/>
              <a:ea typeface="Roboto"/>
              <a:cs typeface="Roboto"/>
              <a:sym typeface="Roboto"/>
            </a:endParaRPr>
          </a:p>
          <a:p>
            <a:pPr marL="0" lvl="0" indent="0" algn="l" rtl="0">
              <a:spcBef>
                <a:spcPts val="0"/>
              </a:spcBef>
              <a:spcAft>
                <a:spcPts val="0"/>
              </a:spcAft>
              <a:buNone/>
            </a:pPr>
            <a:r>
              <a:rPr lang="en-US" sz="1200" dirty="0">
                <a:latin typeface="+mj-lt"/>
                <a:ea typeface="Roboto"/>
                <a:cs typeface="Roboto"/>
                <a:sym typeface="Roboto"/>
              </a:rPr>
              <a:t>Four required</a:t>
            </a:r>
            <a:r>
              <a:rPr lang="en-US" sz="1200" baseline="0" dirty="0">
                <a:latin typeface="+mj-lt"/>
                <a:ea typeface="Roboto"/>
                <a:cs typeface="Roboto"/>
                <a:sym typeface="Roboto"/>
              </a:rPr>
              <a:t> Elements for NTL’s data packages</a:t>
            </a:r>
          </a:p>
          <a:p>
            <a:pPr marL="171450" lvl="0" indent="-171450" algn="l" rtl="0">
              <a:spcBef>
                <a:spcPts val="0"/>
              </a:spcBef>
              <a:spcAft>
                <a:spcPts val="0"/>
              </a:spcAft>
              <a:buFontTx/>
              <a:buChar char="-"/>
            </a:pPr>
            <a:r>
              <a:rPr lang="en-US" sz="1200" baseline="0" dirty="0">
                <a:latin typeface="+mj-lt"/>
                <a:ea typeface="Roboto"/>
                <a:cs typeface="Roboto"/>
                <a:sym typeface="Roboto"/>
              </a:rPr>
              <a:t>Dataset</a:t>
            </a:r>
          </a:p>
          <a:p>
            <a:pPr marL="171450" lvl="0" indent="-171450" algn="l" rtl="0">
              <a:spcBef>
                <a:spcPts val="0"/>
              </a:spcBef>
              <a:spcAft>
                <a:spcPts val="0"/>
              </a:spcAft>
              <a:buFontTx/>
              <a:buChar char="-"/>
            </a:pPr>
            <a:r>
              <a:rPr lang="en-US" sz="1200" baseline="0" dirty="0">
                <a:latin typeface="+mj-lt"/>
                <a:ea typeface="Roboto"/>
                <a:cs typeface="Roboto"/>
                <a:sym typeface="Roboto"/>
              </a:rPr>
              <a:t>Readme.txt</a:t>
            </a:r>
          </a:p>
          <a:p>
            <a:pPr marL="171450" lvl="0" indent="-171450" algn="l" rtl="0">
              <a:spcBef>
                <a:spcPts val="0"/>
              </a:spcBef>
              <a:spcAft>
                <a:spcPts val="0"/>
              </a:spcAft>
              <a:buFontTx/>
              <a:buChar char="-"/>
            </a:pPr>
            <a:r>
              <a:rPr lang="en-US" sz="1200" baseline="0" dirty="0">
                <a:latin typeface="+mj-lt"/>
                <a:ea typeface="Roboto"/>
                <a:cs typeface="Roboto"/>
                <a:sym typeface="Roboto"/>
              </a:rPr>
              <a:t>Metadata file</a:t>
            </a:r>
          </a:p>
          <a:p>
            <a:pPr marL="171450" lvl="0" indent="-171450" algn="l" rtl="0">
              <a:spcBef>
                <a:spcPts val="0"/>
              </a:spcBef>
              <a:spcAft>
                <a:spcPts val="0"/>
              </a:spcAft>
              <a:buFontTx/>
              <a:buChar char="-"/>
            </a:pPr>
            <a:r>
              <a:rPr lang="en-US" sz="1200" baseline="0" dirty="0">
                <a:latin typeface="+mj-lt"/>
                <a:ea typeface="Roboto"/>
                <a:cs typeface="Roboto"/>
                <a:sym typeface="Roboto"/>
              </a:rPr>
              <a:t>Data Management Plan</a:t>
            </a:r>
            <a:endParaRPr lang="en-US" sz="1200" dirty="0">
              <a:latin typeface="+mj-lt"/>
              <a:ea typeface="Roboto"/>
              <a:cs typeface="Roboto"/>
              <a:sym typeface="Roboto"/>
            </a:endParaRPr>
          </a:p>
          <a:p>
            <a:pPr marL="0" lvl="0" indent="0" algn="l" rtl="0">
              <a:spcBef>
                <a:spcPts val="0"/>
              </a:spcBef>
              <a:spcAft>
                <a:spcPts val="0"/>
              </a:spcAft>
              <a:buNone/>
            </a:pPr>
            <a:endParaRPr lang="en-US" sz="1200" baseline="0" dirty="0">
              <a:latin typeface="+mj-lt"/>
              <a:ea typeface="Roboto"/>
              <a:cs typeface="Roboto"/>
              <a:sym typeface="Roboto"/>
            </a:endParaRPr>
          </a:p>
          <a:p>
            <a:pPr marL="0" lvl="0" indent="0" algn="l" rtl="0">
              <a:spcBef>
                <a:spcPts val="0"/>
              </a:spcBef>
              <a:spcAft>
                <a:spcPts val="0"/>
              </a:spcAft>
              <a:buNone/>
            </a:pPr>
            <a:r>
              <a:rPr lang="en-US" sz="1200" baseline="0" dirty="0">
                <a:latin typeface="+mj-lt"/>
                <a:ea typeface="Roboto"/>
                <a:cs typeface="Roboto"/>
                <a:sym typeface="Roboto"/>
              </a:rPr>
              <a:t>The image on top has a summarization of all the contents in a data package</a:t>
            </a:r>
          </a:p>
          <a:p>
            <a:pPr marL="0" lvl="0" indent="0" algn="l" rtl="0">
              <a:spcBef>
                <a:spcPts val="0"/>
              </a:spcBef>
              <a:spcAft>
                <a:spcPts val="0"/>
              </a:spcAft>
              <a:buNone/>
            </a:pPr>
            <a:r>
              <a:rPr lang="en-US" sz="1200" baseline="0" dirty="0">
                <a:latin typeface="+mj-lt"/>
                <a:ea typeface="Roboto"/>
                <a:cs typeface="Roboto"/>
                <a:sym typeface="Roboto"/>
              </a:rPr>
              <a:t>While the image in the bottom is all the contents from a zip download of a data package, mentioned </a:t>
            </a:r>
            <a:r>
              <a:rPr lang="en-US" sz="1200" baseline="0" dirty="0" err="1">
                <a:latin typeface="+mj-lt"/>
                <a:ea typeface="Roboto"/>
                <a:cs typeface="Roboto"/>
                <a:sym typeface="Roboto"/>
              </a:rPr>
              <a:t>precviously</a:t>
            </a:r>
            <a:endParaRPr lang="en-US" sz="1200" baseline="0" dirty="0">
              <a:latin typeface="+mj-lt"/>
              <a:ea typeface="Roboto"/>
              <a:cs typeface="Roboto"/>
              <a:sym typeface="Roboto"/>
            </a:endParaRPr>
          </a:p>
          <a:p>
            <a:pPr marL="0" lvl="0" indent="0" algn="l" rtl="0">
              <a:spcBef>
                <a:spcPts val="0"/>
              </a:spcBef>
              <a:spcAft>
                <a:spcPts val="0"/>
              </a:spcAft>
              <a:buNone/>
            </a:pPr>
            <a:endParaRPr lang="en-US" sz="1200" baseline="0" dirty="0">
              <a:latin typeface="+mj-lt"/>
              <a:ea typeface="Roboto"/>
              <a:cs typeface="Roboto"/>
              <a:sym typeface="Roboto"/>
            </a:endParaRPr>
          </a:p>
          <a:p>
            <a:pPr marL="0" lvl="0" indent="0" algn="l" rtl="0">
              <a:spcBef>
                <a:spcPts val="0"/>
              </a:spcBef>
              <a:spcAft>
                <a:spcPts val="0"/>
              </a:spcAft>
              <a:buNone/>
            </a:pPr>
            <a:endParaRPr lang="en-US" sz="1200" baseline="0" dirty="0">
              <a:latin typeface="+mj-lt"/>
              <a:ea typeface="Roboto"/>
              <a:cs typeface="Roboto"/>
              <a:sym typeface="Roboto"/>
            </a:endParaRPr>
          </a:p>
          <a:p>
            <a:pPr marL="0" lvl="0" indent="0" algn="l" rtl="0">
              <a:spcBef>
                <a:spcPts val="0"/>
              </a:spcBef>
              <a:spcAft>
                <a:spcPts val="0"/>
              </a:spcAft>
              <a:buNone/>
            </a:pPr>
            <a:r>
              <a:rPr lang="en-US" sz="1200" baseline="0" dirty="0">
                <a:latin typeface="+mj-lt"/>
                <a:ea typeface="Roboto"/>
                <a:cs typeface="Roboto"/>
                <a:sym typeface="Roboto"/>
              </a:rPr>
              <a:t>These packages are meant to comply with the fair principles</a:t>
            </a:r>
          </a:p>
          <a:p>
            <a:pPr marL="0" lvl="0" indent="0" algn="l" rtl="0">
              <a:spcBef>
                <a:spcPts val="0"/>
              </a:spcBef>
              <a:spcAft>
                <a:spcPts val="0"/>
              </a:spcAft>
              <a:buNone/>
            </a:pPr>
            <a:endParaRPr lang="en-US" sz="1200" baseline="0" dirty="0">
              <a:latin typeface="+mj-lt"/>
              <a:ea typeface="Roboto"/>
              <a:cs typeface="Roboto"/>
              <a:sym typeface="Roboto"/>
            </a:endParaRPr>
          </a:p>
          <a:p>
            <a:pPr marL="0" lvl="0" indent="0" algn="l" rtl="0">
              <a:spcBef>
                <a:spcPts val="0"/>
              </a:spcBef>
              <a:spcAft>
                <a:spcPts val="0"/>
              </a:spcAft>
              <a:buNone/>
            </a:pPr>
            <a:r>
              <a:rPr lang="en-US" sz="1200" baseline="0" dirty="0">
                <a:latin typeface="+mj-lt"/>
                <a:ea typeface="Roboto"/>
                <a:cs typeface="Roboto"/>
                <a:sym typeface="Roboto"/>
              </a:rPr>
              <a:t>Findable</a:t>
            </a:r>
          </a:p>
          <a:p>
            <a:pPr marL="0" lvl="0" indent="0" algn="l" rtl="0">
              <a:spcBef>
                <a:spcPts val="0"/>
              </a:spcBef>
              <a:spcAft>
                <a:spcPts val="0"/>
              </a:spcAft>
              <a:buNone/>
            </a:pPr>
            <a:r>
              <a:rPr lang="en-US" sz="1200" baseline="0" dirty="0">
                <a:latin typeface="+mj-lt"/>
                <a:ea typeface="Roboto"/>
                <a:cs typeface="Roboto"/>
                <a:sym typeface="Roboto"/>
              </a:rPr>
              <a:t>Accessible</a:t>
            </a:r>
          </a:p>
          <a:p>
            <a:pPr marL="0" lvl="0" indent="0" algn="l" rtl="0">
              <a:spcBef>
                <a:spcPts val="0"/>
              </a:spcBef>
              <a:spcAft>
                <a:spcPts val="0"/>
              </a:spcAft>
              <a:buNone/>
            </a:pPr>
            <a:r>
              <a:rPr lang="en-US" sz="1200" baseline="0" dirty="0">
                <a:latin typeface="+mj-lt"/>
                <a:ea typeface="Roboto"/>
                <a:cs typeface="Roboto"/>
                <a:sym typeface="Roboto"/>
              </a:rPr>
              <a:t>Interoperable, which is huge,</a:t>
            </a:r>
          </a:p>
          <a:p>
            <a:pPr marL="0" lvl="0" indent="0" algn="l" rtl="0">
              <a:spcBef>
                <a:spcPts val="0"/>
              </a:spcBef>
              <a:spcAft>
                <a:spcPts val="0"/>
              </a:spcAft>
              <a:buNone/>
            </a:pPr>
            <a:r>
              <a:rPr lang="en-US" sz="1200" baseline="0" dirty="0">
                <a:latin typeface="+mj-lt"/>
                <a:ea typeface="Roboto"/>
                <a:cs typeface="Roboto"/>
                <a:sym typeface="Roboto"/>
              </a:rPr>
              <a:t>Re-usability</a:t>
            </a:r>
          </a:p>
          <a:p>
            <a:pPr marL="0" lvl="0" indent="0" algn="l" rtl="0">
              <a:spcBef>
                <a:spcPts val="0"/>
              </a:spcBef>
              <a:spcAft>
                <a:spcPts val="0"/>
              </a:spcAft>
              <a:buNone/>
            </a:pPr>
            <a:endParaRPr lang="en-US" sz="1200" baseline="0" dirty="0">
              <a:latin typeface="+mj-lt"/>
              <a:ea typeface="Roboto"/>
              <a:cs typeface="Roboto"/>
              <a:sym typeface="Roboto"/>
            </a:endParaRPr>
          </a:p>
          <a:p>
            <a:pPr marL="0" lvl="0" indent="0" algn="l" rtl="0">
              <a:spcBef>
                <a:spcPts val="0"/>
              </a:spcBef>
              <a:spcAft>
                <a:spcPts val="0"/>
              </a:spcAft>
              <a:buNone/>
            </a:pPr>
            <a:r>
              <a:rPr lang="en-US" sz="1200" baseline="0" dirty="0">
                <a:latin typeface="+mj-lt"/>
                <a:ea typeface="Roboto"/>
                <a:cs typeface="Roboto"/>
                <a:sym typeface="Roboto"/>
              </a:rPr>
              <a:t>For example, everything on these packages is open source and nonproprietary, and complies with data packaging best practices</a:t>
            </a:r>
          </a:p>
          <a:p>
            <a:pPr marL="0" lvl="0" indent="0" algn="l" rtl="0">
              <a:spcBef>
                <a:spcPts val="0"/>
              </a:spcBef>
              <a:spcAft>
                <a:spcPts val="0"/>
              </a:spcAft>
              <a:buNone/>
            </a:pPr>
            <a:endParaRPr lang="en-US" sz="1200" baseline="0" dirty="0">
              <a:latin typeface="+mj-lt"/>
              <a:ea typeface="Roboto"/>
              <a:cs typeface="Roboto"/>
              <a:sym typeface="Roboto"/>
            </a:endParaRPr>
          </a:p>
          <a:p>
            <a:pPr marL="0" lvl="0" indent="0" algn="l" rtl="0">
              <a:spcBef>
                <a:spcPts val="0"/>
              </a:spcBef>
              <a:spcAft>
                <a:spcPts val="0"/>
              </a:spcAft>
              <a:buNone/>
            </a:pPr>
            <a:r>
              <a:rPr lang="en-US" sz="1200" baseline="0" dirty="0">
                <a:latin typeface="+mj-lt"/>
                <a:ea typeface="Roboto"/>
                <a:cs typeface="Roboto"/>
                <a:sym typeface="Roboto"/>
              </a:rPr>
              <a:t>Best practice: Use consistent, descriptive, human-readable file names, with data and timestamps to help your data package well organized and up to date</a:t>
            </a:r>
          </a:p>
          <a:p>
            <a:pPr marL="0" lvl="0" indent="0" algn="l" rtl="0">
              <a:spcBef>
                <a:spcPts val="0"/>
              </a:spcBef>
              <a:spcAft>
                <a:spcPts val="0"/>
              </a:spcAft>
              <a:buNone/>
            </a:pPr>
            <a:endParaRPr lang="en-US" sz="1200" baseline="0" dirty="0">
              <a:latin typeface="+mj-lt"/>
              <a:ea typeface="Roboto"/>
              <a:cs typeface="Roboto"/>
              <a:sym typeface="Roboto"/>
            </a:endParaRPr>
          </a:p>
          <a:p>
            <a:pPr marL="0" lvl="0" indent="0" algn="l" rtl="0">
              <a:spcBef>
                <a:spcPts val="0"/>
              </a:spcBef>
              <a:spcAft>
                <a:spcPts val="0"/>
              </a:spcAft>
              <a:buNone/>
            </a:pPr>
            <a:r>
              <a:rPr lang="en-US" sz="1200" baseline="0" dirty="0">
                <a:latin typeface="+mj-lt"/>
                <a:ea typeface="Roboto"/>
                <a:cs typeface="Roboto"/>
                <a:sym typeface="Roboto"/>
              </a:rPr>
              <a:t>Metadata:</a:t>
            </a:r>
          </a:p>
          <a:p>
            <a:pPr marL="0" lvl="0" indent="0" algn="l" rtl="0">
              <a:spcBef>
                <a:spcPts val="0"/>
              </a:spcBef>
              <a:spcAft>
                <a:spcPts val="0"/>
              </a:spcAft>
              <a:buNone/>
            </a:pPr>
            <a:r>
              <a:rPr lang="en-US" sz="1200" baseline="0" dirty="0">
                <a:latin typeface="+mj-lt"/>
                <a:ea typeface="Roboto"/>
                <a:cs typeface="Roboto"/>
                <a:sym typeface="Roboto"/>
              </a:rPr>
              <a:t>Metadata Schema is the Project Open Data Metadata used by data.gov</a:t>
            </a:r>
          </a:p>
          <a:p>
            <a:pPr marL="0" lvl="0" indent="0" algn="l" rtl="0">
              <a:spcBef>
                <a:spcPts val="0"/>
              </a:spcBef>
              <a:spcAft>
                <a:spcPts val="0"/>
              </a:spcAft>
              <a:buNone/>
            </a:pPr>
            <a:r>
              <a:rPr lang="en-US" sz="1200" baseline="0" dirty="0">
                <a:latin typeface="+mj-lt"/>
                <a:ea typeface="Roboto"/>
                <a:cs typeface="Roboto"/>
                <a:sym typeface="Roboto"/>
              </a:rPr>
              <a:t>Metadata helps with discoverability and is an effective means of organizing electronic resources and is required by law to have data be findable</a:t>
            </a:r>
          </a:p>
          <a:p>
            <a:pPr marL="0" lvl="0" indent="0" algn="l" rtl="0">
              <a:spcBef>
                <a:spcPts val="0"/>
              </a:spcBef>
              <a:spcAft>
                <a:spcPts val="0"/>
              </a:spcAft>
              <a:buNone/>
            </a:pPr>
            <a:endParaRPr lang="en-US" sz="1200" baseline="0" dirty="0">
              <a:latin typeface="+mj-lt"/>
              <a:ea typeface="Roboto"/>
              <a:cs typeface="Roboto"/>
              <a:sym typeface="Roboto"/>
            </a:endParaRPr>
          </a:p>
          <a:p>
            <a:pPr marL="0" lvl="0" indent="0" algn="l" rtl="0">
              <a:spcBef>
                <a:spcPts val="0"/>
              </a:spcBef>
              <a:spcAft>
                <a:spcPts val="0"/>
              </a:spcAft>
              <a:buNone/>
            </a:pPr>
            <a:endParaRPr lang="en-US" sz="1200" baseline="0" dirty="0">
              <a:latin typeface="+mj-lt"/>
              <a:ea typeface="Roboto"/>
              <a:cs typeface="Roboto"/>
              <a:sym typeface="Roboto"/>
            </a:endParaRPr>
          </a:p>
          <a:p>
            <a:pPr marL="0" lvl="0" indent="0" algn="l" rtl="0">
              <a:spcBef>
                <a:spcPts val="0"/>
              </a:spcBef>
              <a:spcAft>
                <a:spcPts val="0"/>
              </a:spcAft>
              <a:buNone/>
            </a:pPr>
            <a:r>
              <a:rPr lang="en-US" sz="1200" baseline="0" dirty="0">
                <a:latin typeface="+mj-lt"/>
                <a:ea typeface="Roboto"/>
                <a:cs typeface="Roboto"/>
                <a:sym typeface="Roboto"/>
              </a:rPr>
              <a:t>A data Management Plan which is retroactively created for legacy data</a:t>
            </a:r>
          </a:p>
          <a:p>
            <a:pPr marL="0" lvl="0" indent="0" algn="l" rtl="0">
              <a:spcBef>
                <a:spcPts val="0"/>
              </a:spcBef>
              <a:spcAft>
                <a:spcPts val="0"/>
              </a:spcAft>
              <a:buNone/>
            </a:pPr>
            <a:endParaRPr lang="en-US" sz="1200" baseline="0" dirty="0">
              <a:latin typeface="+mj-lt"/>
              <a:ea typeface="Roboto"/>
              <a:cs typeface="Roboto"/>
              <a:sym typeface="Roboto"/>
            </a:endParaRPr>
          </a:p>
          <a:p>
            <a:pPr marL="0" lvl="0" indent="0" algn="l" rtl="0">
              <a:spcBef>
                <a:spcPts val="0"/>
              </a:spcBef>
              <a:spcAft>
                <a:spcPts val="0"/>
              </a:spcAft>
              <a:buNone/>
            </a:pPr>
            <a:r>
              <a:rPr lang="en-US" sz="1200" baseline="0" dirty="0">
                <a:latin typeface="+mj-lt"/>
                <a:ea typeface="Roboto"/>
                <a:cs typeface="Roboto"/>
                <a:sym typeface="Roboto"/>
              </a:rPr>
              <a:t>NTL data management Plan contains 5 sections</a:t>
            </a:r>
          </a:p>
          <a:p>
            <a:pPr marL="228600" lvl="0" indent="-228600" algn="l" rtl="0">
              <a:spcBef>
                <a:spcPts val="0"/>
              </a:spcBef>
              <a:spcAft>
                <a:spcPts val="0"/>
              </a:spcAft>
              <a:buAutoNum type="arabicPeriod"/>
            </a:pPr>
            <a:r>
              <a:rPr lang="en-US" sz="1200" baseline="0" dirty="0">
                <a:latin typeface="+mj-lt"/>
                <a:ea typeface="Roboto"/>
                <a:cs typeface="Roboto"/>
                <a:sym typeface="Roboto"/>
              </a:rPr>
              <a:t>Data Description</a:t>
            </a:r>
          </a:p>
          <a:p>
            <a:pPr marL="228600" lvl="0" indent="-228600" algn="l" rtl="0">
              <a:spcBef>
                <a:spcPts val="0"/>
              </a:spcBef>
              <a:spcAft>
                <a:spcPts val="0"/>
              </a:spcAft>
              <a:buAutoNum type="arabicPeriod"/>
            </a:pPr>
            <a:r>
              <a:rPr lang="en-US" sz="1200" baseline="0" dirty="0">
                <a:latin typeface="+mj-lt"/>
                <a:ea typeface="Roboto"/>
                <a:cs typeface="Roboto"/>
                <a:sym typeface="Roboto"/>
              </a:rPr>
              <a:t>Standards Employed</a:t>
            </a:r>
          </a:p>
          <a:p>
            <a:pPr marL="228600" lvl="0" indent="-228600" algn="l" rtl="0">
              <a:spcBef>
                <a:spcPts val="0"/>
              </a:spcBef>
              <a:spcAft>
                <a:spcPts val="0"/>
              </a:spcAft>
              <a:buAutoNum type="arabicPeriod"/>
            </a:pPr>
            <a:r>
              <a:rPr lang="en-US" sz="1200" baseline="0" dirty="0">
                <a:latin typeface="+mj-lt"/>
                <a:ea typeface="Roboto"/>
                <a:cs typeface="Roboto"/>
                <a:sym typeface="Roboto"/>
              </a:rPr>
              <a:t>Access Policies</a:t>
            </a:r>
          </a:p>
          <a:p>
            <a:pPr marL="228600" lvl="0" indent="-228600" algn="l" rtl="0">
              <a:spcBef>
                <a:spcPts val="0"/>
              </a:spcBef>
              <a:spcAft>
                <a:spcPts val="0"/>
              </a:spcAft>
              <a:buAutoNum type="arabicPeriod"/>
            </a:pPr>
            <a:r>
              <a:rPr lang="en-US" sz="1200" baseline="0" dirty="0">
                <a:latin typeface="+mj-lt"/>
                <a:ea typeface="Roboto"/>
                <a:cs typeface="Roboto"/>
                <a:sym typeface="Roboto"/>
              </a:rPr>
              <a:t>Re-use, Redistribution, and Derivative Product Policies </a:t>
            </a:r>
          </a:p>
          <a:p>
            <a:pPr marL="228600" lvl="0" indent="-228600" algn="l" rtl="0">
              <a:spcBef>
                <a:spcPts val="0"/>
              </a:spcBef>
              <a:spcAft>
                <a:spcPts val="0"/>
              </a:spcAft>
              <a:buAutoNum type="arabicPeriod"/>
            </a:pPr>
            <a:r>
              <a:rPr lang="en-US" sz="1200" baseline="0" dirty="0">
                <a:latin typeface="+mj-lt"/>
                <a:ea typeface="Roboto"/>
                <a:cs typeface="Roboto"/>
                <a:sym typeface="Roboto"/>
              </a:rPr>
              <a:t>Archiving and Preservation Plans</a:t>
            </a:r>
          </a:p>
          <a:p>
            <a:pPr marL="228600" lvl="0" indent="-228600" algn="l" rtl="0">
              <a:spcBef>
                <a:spcPts val="0"/>
              </a:spcBef>
              <a:spcAft>
                <a:spcPts val="0"/>
              </a:spcAft>
              <a:buAutoNum type="arabicPeriod"/>
            </a:pPr>
            <a:endParaRPr lang="en-US" sz="1200" baseline="0" dirty="0">
              <a:latin typeface="+mj-lt"/>
              <a:ea typeface="Roboto"/>
              <a:cs typeface="Roboto"/>
              <a:sym typeface="Roboto"/>
            </a:endParaRPr>
          </a:p>
          <a:p>
            <a:pPr marL="0" lvl="0" indent="0" algn="l" rtl="0">
              <a:spcBef>
                <a:spcPts val="0"/>
              </a:spcBef>
              <a:spcAft>
                <a:spcPts val="0"/>
              </a:spcAft>
              <a:buNone/>
            </a:pPr>
            <a:r>
              <a:rPr lang="en-US" sz="1200" baseline="0" dirty="0">
                <a:latin typeface="+mj-lt"/>
                <a:ea typeface="Roboto"/>
                <a:cs typeface="Roboto"/>
                <a:sym typeface="Roboto"/>
              </a:rPr>
              <a:t>Data Management is essential in all stages of a data project</a:t>
            </a:r>
          </a:p>
          <a:p>
            <a:pPr marL="171450" lvl="0" indent="-171450" algn="l" rtl="0">
              <a:spcBef>
                <a:spcPts val="0"/>
              </a:spcBef>
              <a:spcAft>
                <a:spcPts val="0"/>
              </a:spcAft>
              <a:buFontTx/>
              <a:buChar char="-"/>
            </a:pPr>
            <a:r>
              <a:rPr lang="en-US" sz="1200" baseline="0" dirty="0">
                <a:latin typeface="+mj-lt"/>
                <a:ea typeface="Roboto"/>
                <a:cs typeface="Roboto"/>
                <a:sym typeface="Roboto"/>
              </a:rPr>
              <a:t>From Planning, Acquisition, Processing, Analyzing, Preservation, and Publishing/Sharing</a:t>
            </a:r>
          </a:p>
          <a:p>
            <a:pPr marL="171450" lvl="0" indent="-171450" algn="l" rtl="0">
              <a:spcBef>
                <a:spcPts val="0"/>
              </a:spcBef>
              <a:spcAft>
                <a:spcPts val="0"/>
              </a:spcAft>
              <a:buFontTx/>
              <a:buChar char="-"/>
            </a:pPr>
            <a:endParaRPr lang="en-US" sz="1200" baseline="0" dirty="0">
              <a:latin typeface="+mj-lt"/>
              <a:ea typeface="Roboto"/>
              <a:cs typeface="Roboto"/>
              <a:sym typeface="Roboto"/>
            </a:endParaRPr>
          </a:p>
          <a:p>
            <a:pPr marL="0" lvl="0" indent="0" algn="l" rtl="0">
              <a:spcBef>
                <a:spcPts val="0"/>
              </a:spcBef>
              <a:spcAft>
                <a:spcPts val="0"/>
              </a:spcAft>
              <a:buFontTx/>
              <a:buNone/>
            </a:pPr>
            <a:r>
              <a:rPr lang="en-US" sz="1200" baseline="0" dirty="0">
                <a:latin typeface="+mj-lt"/>
                <a:ea typeface="Roboto"/>
                <a:cs typeface="Roboto"/>
                <a:sym typeface="Roboto"/>
              </a:rPr>
              <a:t>Poor data management results in challenges with finding, organizing, and preserving data in the future. Leading to poor use and a waste of money. </a:t>
            </a:r>
          </a:p>
          <a:p>
            <a:pPr marL="0" lvl="0" indent="0" algn="l" rtl="0">
              <a:spcBef>
                <a:spcPts val="0"/>
              </a:spcBef>
              <a:spcAft>
                <a:spcPts val="0"/>
              </a:spcAft>
              <a:buFontTx/>
              <a:buNone/>
            </a:pPr>
            <a:endParaRPr lang="en-US" sz="1200" baseline="0" dirty="0">
              <a:latin typeface="+mj-lt"/>
              <a:ea typeface="Roboto"/>
              <a:cs typeface="Roboto"/>
              <a:sym typeface="Roboto"/>
            </a:endParaRPr>
          </a:p>
          <a:p>
            <a:pPr marL="0" lvl="0" indent="0" algn="l" rtl="0">
              <a:spcBef>
                <a:spcPts val="0"/>
              </a:spcBef>
              <a:spcAft>
                <a:spcPts val="0"/>
              </a:spcAft>
              <a:buFontTx/>
              <a:buNone/>
            </a:pPr>
            <a:r>
              <a:rPr lang="en-US" sz="1200" baseline="0" dirty="0">
                <a:latin typeface="+mj-lt"/>
                <a:ea typeface="Roboto"/>
                <a:cs typeface="Roboto"/>
                <a:sym typeface="Roboto"/>
              </a:rPr>
              <a:t>For example, why recreate or create a new study when a previous studies data can provided the needed information necessary. Just a question of being able to find the information</a:t>
            </a:r>
          </a:p>
          <a:p>
            <a:pPr marL="228600" lvl="0" indent="-228600" algn="l" rtl="0">
              <a:spcBef>
                <a:spcPts val="0"/>
              </a:spcBef>
              <a:spcAft>
                <a:spcPts val="0"/>
              </a:spcAft>
              <a:buAutoNum type="arabicPeriod"/>
            </a:pPr>
            <a:endParaRPr lang="en-US" sz="1200" baseline="0" dirty="0">
              <a:latin typeface="+mj-lt"/>
              <a:ea typeface="Roboto"/>
              <a:cs typeface="Roboto"/>
              <a:sym typeface="Roboto"/>
            </a:endParaRPr>
          </a:p>
          <a:p>
            <a:pPr marL="228600" lvl="0" indent="-228600" algn="l" rtl="0">
              <a:spcBef>
                <a:spcPts val="0"/>
              </a:spcBef>
              <a:spcAft>
                <a:spcPts val="0"/>
              </a:spcAft>
              <a:buAutoNum type="arabicPeriod"/>
            </a:pPr>
            <a:endParaRPr lang="en-US" sz="1200" dirty="0">
              <a:latin typeface="+mj-lt"/>
              <a:ea typeface="Roboto"/>
              <a:cs typeface="Roboto"/>
              <a:sym typeface="Roboto"/>
            </a:endParaRPr>
          </a:p>
        </p:txBody>
      </p:sp>
    </p:spTree>
    <p:extLst>
      <p:ext uri="{BB962C8B-B14F-4D97-AF65-F5344CB8AC3E}">
        <p14:creationId xmlns:p14="http://schemas.microsoft.com/office/powerpoint/2010/main" val="201951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1989ce7e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1989ce7e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mn-lt"/>
              <a:ea typeface="Roboto" panose="020B0604020202020204" charset="0"/>
              <a:cs typeface="Roboto"/>
              <a:sym typeface="Roboto"/>
            </a:endParaRPr>
          </a:p>
          <a:p>
            <a:pPr marL="0" lvl="0" indent="0" algn="l" rtl="0">
              <a:spcBef>
                <a:spcPts val="0"/>
              </a:spcBef>
              <a:spcAft>
                <a:spcPts val="0"/>
              </a:spcAft>
              <a:buNone/>
            </a:pPr>
            <a:r>
              <a:rPr lang="en-US" sz="1200" dirty="0">
                <a:latin typeface="+mn-lt"/>
                <a:ea typeface="Roboto" panose="020B0604020202020204" charset="0"/>
                <a:cs typeface="Roboto"/>
                <a:sym typeface="Roboto"/>
              </a:rPr>
              <a:t>As mentioned</a:t>
            </a:r>
            <a:r>
              <a:rPr lang="en-US" sz="1200" baseline="0" dirty="0">
                <a:latin typeface="+mn-lt"/>
                <a:ea typeface="Roboto" panose="020B0604020202020204" charset="0"/>
                <a:cs typeface="Roboto"/>
                <a:sym typeface="Roboto"/>
              </a:rPr>
              <a:t> the goal is to archive all GTFS datasets within ROSA P</a:t>
            </a:r>
          </a:p>
          <a:p>
            <a:pPr marL="0" lvl="0" indent="0" algn="l" rtl="0">
              <a:spcBef>
                <a:spcPts val="0"/>
              </a:spcBef>
              <a:spcAft>
                <a:spcPts val="0"/>
              </a:spcAft>
              <a:buNone/>
            </a:pPr>
            <a:endParaRPr lang="en-US" sz="1200" baseline="0" dirty="0">
              <a:latin typeface="+mn-lt"/>
              <a:ea typeface="Roboto" panose="020B0604020202020204" charset="0"/>
              <a:cs typeface="Roboto"/>
              <a:sym typeface="Roboto"/>
            </a:endParaRPr>
          </a:p>
          <a:p>
            <a:pPr marL="0" lvl="0" indent="0" algn="l" rtl="0">
              <a:spcBef>
                <a:spcPts val="0"/>
              </a:spcBef>
              <a:spcAft>
                <a:spcPts val="0"/>
              </a:spcAft>
              <a:buNone/>
            </a:pPr>
            <a:endParaRPr lang="en-US" sz="1200" baseline="0" dirty="0">
              <a:latin typeface="+mn-lt"/>
              <a:ea typeface="Roboto" panose="020B0604020202020204" charset="0"/>
              <a:cs typeface="Roboto"/>
              <a:sym typeface="Roboto"/>
            </a:endParaRPr>
          </a:p>
          <a:p>
            <a:pPr marL="0" lvl="0" indent="0" algn="l" rtl="0">
              <a:spcBef>
                <a:spcPts val="0"/>
              </a:spcBef>
              <a:spcAft>
                <a:spcPts val="0"/>
              </a:spcAft>
              <a:buNone/>
            </a:pPr>
            <a:r>
              <a:rPr lang="en-US" sz="1200" baseline="0" dirty="0">
                <a:latin typeface="+mn-lt"/>
                <a:ea typeface="Roboto" panose="020B0604020202020204" charset="0"/>
                <a:cs typeface="Roboto"/>
                <a:sym typeface="Roboto"/>
              </a:rPr>
              <a:t>Here we have a screenshot of ROSA P’s home page</a:t>
            </a:r>
            <a:endParaRPr sz="1200" dirty="0">
              <a:latin typeface="+mn-lt"/>
              <a:ea typeface="Roboto" panose="020B0604020202020204" charset="0"/>
              <a:cs typeface="Roboto"/>
              <a:sym typeface="Roboto"/>
            </a:endParaRPr>
          </a:p>
        </p:txBody>
      </p:sp>
    </p:spTree>
    <p:extLst>
      <p:ext uri="{BB962C8B-B14F-4D97-AF65-F5344CB8AC3E}">
        <p14:creationId xmlns:p14="http://schemas.microsoft.com/office/powerpoint/2010/main" val="383605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challenges needed addressing when dealing with legacy data</a:t>
            </a:r>
          </a:p>
          <a:p>
            <a:endParaRPr lang="en-US" dirty="0"/>
          </a:p>
          <a:p>
            <a:r>
              <a:rPr lang="en-US" dirty="0"/>
              <a:t>We have improper filenames, data accessibility, insufficient documentation, and retroactively creating the data management plan</a:t>
            </a:r>
          </a:p>
          <a:p>
            <a:endParaRPr lang="en-US" dirty="0"/>
          </a:p>
          <a:p>
            <a:endParaRPr lang="en-US" dirty="0"/>
          </a:p>
          <a:p>
            <a:r>
              <a:rPr lang="en-US" dirty="0"/>
              <a:t>For this presentation I want to focus on increase reusability of the datasets</a:t>
            </a:r>
          </a:p>
          <a:p>
            <a:endParaRPr lang="en-US" dirty="0"/>
          </a:p>
          <a:p>
            <a:r>
              <a:rPr lang="en-US" dirty="0"/>
              <a:t>For example, the GTFS 2007 report is unique in that it contains no narrative only tables</a:t>
            </a:r>
          </a:p>
          <a:p>
            <a:r>
              <a:rPr lang="en-US" dirty="0"/>
              <a:t>The preservation of the datasets themselves are an issue. </a:t>
            </a:r>
          </a:p>
          <a:p>
            <a:endParaRPr lang="en-US" dirty="0"/>
          </a:p>
          <a:p>
            <a:r>
              <a:rPr lang="en-US" dirty="0"/>
              <a:t>With a report that lives of dies off its data requires that the data meet certain standards</a:t>
            </a:r>
          </a:p>
          <a:p>
            <a:endParaRPr lang="en-US" dirty="0"/>
          </a:p>
          <a:p>
            <a:r>
              <a:rPr lang="en-US" dirty="0"/>
              <a:t>We want these datasets ready for analysis and as such they require a certain level of cleaning</a:t>
            </a:r>
          </a:p>
          <a:p>
            <a:endParaRPr lang="en-US" dirty="0"/>
          </a:p>
          <a:p>
            <a:r>
              <a:rPr lang="en-US" sz="1800" dirty="0">
                <a:effectLst/>
                <a:latin typeface="Calibri" panose="020F0502020204030204" pitchFamily="34" charset="0"/>
                <a:ea typeface="Calibri" panose="020F0502020204030204" pitchFamily="34" charset="0"/>
              </a:rPr>
              <a:t>In general, I found that the current presentation of the GTFS datasets </a:t>
            </a:r>
          </a:p>
          <a:p>
            <a:r>
              <a:rPr lang="en-US" sz="1800" dirty="0">
                <a:effectLst/>
                <a:latin typeface="Calibri" panose="020F0502020204030204" pitchFamily="34" charset="0"/>
                <a:ea typeface="Calibri" panose="020F0502020204030204" pitchFamily="34" charset="0"/>
              </a:rPr>
              <a:t>challenging to work with for analysis</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4"/>
          </p:nvPr>
        </p:nvSpPr>
        <p:spPr/>
        <p:txBody>
          <a:bodyPr/>
          <a:lstStyle/>
          <a:p>
            <a:r>
              <a:rPr kumimoji="1" lang="en-US" altLang="zh-CN"/>
              <a:t>Illinois</a:t>
            </a:r>
            <a:endParaRPr kumimoji="1" lang="zh-CN" altLang="en-US"/>
          </a:p>
        </p:txBody>
      </p:sp>
      <p:sp>
        <p:nvSpPr>
          <p:cNvPr id="5" name="Slide Number Placeholder 4"/>
          <p:cNvSpPr>
            <a:spLocks noGrp="1"/>
          </p:cNvSpPr>
          <p:nvPr>
            <p:ph type="sldNum" sz="quarter" idx="5"/>
          </p:nvPr>
        </p:nvSpPr>
        <p:spPr/>
        <p:txBody>
          <a:bodyPr/>
          <a:lstStyle/>
          <a:p>
            <a:fld id="{A4FE05B2-F341-274F-9F99-76E2B05D1E05}" type="slidenum">
              <a:rPr kumimoji="1" lang="zh-CN" altLang="en-US" smtClean="0"/>
              <a:t>9</a:t>
            </a:fld>
            <a:endParaRPr kumimoji="1" lang="zh-CN" altLang="en-US"/>
          </a:p>
        </p:txBody>
      </p:sp>
    </p:spTree>
    <p:extLst>
      <p:ext uri="{BB962C8B-B14F-4D97-AF65-F5344CB8AC3E}">
        <p14:creationId xmlns:p14="http://schemas.microsoft.com/office/powerpoint/2010/main" val="316819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E385057-93E6-4297-8D15-ACF83C51A2B8}" type="datetime2">
              <a:rPr lang="en-US" smtClean="0"/>
              <a:t>Tuesday, April 5,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48346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CE0BEC0D-107D-43B3-A7F1-3FF88EF17707}" type="datetime2">
              <a:rPr lang="en-US" smtClean="0"/>
              <a:t>Tuesday, April 5,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9577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6D6ED8F9-782E-45B8-B94C-8A4B42F8619D}" type="datetime2">
              <a:rPr lang="en-US" smtClean="0"/>
              <a:t>Tuesday, April 5,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82131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7"/>
          <p:cNvSpPr txBox="1">
            <a:spLocks noGrp="1"/>
          </p:cNvSpPr>
          <p:nvPr>
            <p:ph type="title"/>
          </p:nvPr>
        </p:nvSpPr>
        <p:spPr>
          <a:xfrm>
            <a:off x="301437" y="477067"/>
            <a:ext cx="3744000" cy="1271200"/>
          </a:xfrm>
          <a:prstGeom prst="rect">
            <a:avLst/>
          </a:prstGeom>
        </p:spPr>
        <p:txBody>
          <a:bodyPr spcFirstLastPara="1" wrap="square" lIns="91425" tIns="91425" rIns="91425" bIns="91425" anchor="b" anchorCtr="0"/>
          <a:lstStyle>
            <a:lvl1pPr lvl="0" rtl="0">
              <a:spcBef>
                <a:spcPts val="0"/>
              </a:spcBef>
              <a:spcAft>
                <a:spcPts val="0"/>
              </a:spcAft>
              <a:buSzPts val="2400"/>
              <a:buNone/>
              <a:defRPr sz="3200">
                <a:latin typeface="+mj-lt"/>
                <a:ea typeface="Roboto" panose="020B060402020202020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0" name="Google Shape;40;p7"/>
          <p:cNvSpPr txBox="1">
            <a:spLocks noGrp="1"/>
          </p:cNvSpPr>
          <p:nvPr>
            <p:ph type="body" idx="1"/>
          </p:nvPr>
        </p:nvSpPr>
        <p:spPr>
          <a:xfrm>
            <a:off x="301433" y="1954400"/>
            <a:ext cx="3744000" cy="4218000"/>
          </a:xfrm>
          <a:prstGeom prst="rect">
            <a:avLst/>
          </a:prstGeom>
        </p:spPr>
        <p:txBody>
          <a:bodyPr spcFirstLastPara="1" wrap="square" lIns="91425" tIns="91425" rIns="91425" bIns="91425" anchor="t" anchorCtr="0"/>
          <a:lstStyle>
            <a:lvl1pPr marL="609585" lvl="0" indent="-406390" rtl="0">
              <a:spcBef>
                <a:spcPts val="0"/>
              </a:spcBef>
              <a:spcAft>
                <a:spcPts val="0"/>
              </a:spcAft>
              <a:buClr>
                <a:schemeClr val="lt1"/>
              </a:buClr>
              <a:buSzPts val="1200"/>
              <a:buChar char="●"/>
              <a:defRPr sz="1600">
                <a:solidFill>
                  <a:schemeClr val="lt1"/>
                </a:solidFill>
                <a:latin typeface="+mn-lt"/>
                <a:ea typeface="Roboto" panose="020B0604020202020204" charset="0"/>
              </a:defRPr>
            </a:lvl1pPr>
            <a:lvl2pPr marL="1219170" lvl="1" indent="-406390" rtl="0">
              <a:spcBef>
                <a:spcPts val="2133"/>
              </a:spcBef>
              <a:spcAft>
                <a:spcPts val="0"/>
              </a:spcAft>
              <a:buClr>
                <a:schemeClr val="lt1"/>
              </a:buClr>
              <a:buSzPts val="1200"/>
              <a:buChar char="○"/>
              <a:defRPr sz="1600">
                <a:solidFill>
                  <a:schemeClr val="lt1"/>
                </a:solidFill>
              </a:defRPr>
            </a:lvl2pPr>
            <a:lvl3pPr marL="1828754" lvl="2" indent="-406390" rtl="0">
              <a:spcBef>
                <a:spcPts val="2133"/>
              </a:spcBef>
              <a:spcAft>
                <a:spcPts val="0"/>
              </a:spcAft>
              <a:buClr>
                <a:schemeClr val="lt1"/>
              </a:buClr>
              <a:buSzPts val="1200"/>
              <a:buChar char="■"/>
              <a:defRPr sz="1600">
                <a:solidFill>
                  <a:schemeClr val="lt1"/>
                </a:solidFill>
              </a:defRPr>
            </a:lvl3pPr>
            <a:lvl4pPr marL="2438339" lvl="3" indent="-406390" rtl="0">
              <a:spcBef>
                <a:spcPts val="2133"/>
              </a:spcBef>
              <a:spcAft>
                <a:spcPts val="0"/>
              </a:spcAft>
              <a:buClr>
                <a:schemeClr val="lt1"/>
              </a:buClr>
              <a:buSzPts val="1200"/>
              <a:buChar char="●"/>
              <a:defRPr sz="1600">
                <a:solidFill>
                  <a:schemeClr val="lt1"/>
                </a:solidFill>
              </a:defRPr>
            </a:lvl4pPr>
            <a:lvl5pPr marL="3047924" lvl="4" indent="-406390" rtl="0">
              <a:spcBef>
                <a:spcPts val="2133"/>
              </a:spcBef>
              <a:spcAft>
                <a:spcPts val="0"/>
              </a:spcAft>
              <a:buClr>
                <a:schemeClr val="lt1"/>
              </a:buClr>
              <a:buSzPts val="1200"/>
              <a:buChar char="○"/>
              <a:defRPr sz="1600">
                <a:solidFill>
                  <a:schemeClr val="lt1"/>
                </a:solidFill>
              </a:defRPr>
            </a:lvl5pPr>
            <a:lvl6pPr marL="3657509" lvl="5" indent="-406390" rtl="0">
              <a:spcBef>
                <a:spcPts val="2133"/>
              </a:spcBef>
              <a:spcAft>
                <a:spcPts val="0"/>
              </a:spcAft>
              <a:buClr>
                <a:schemeClr val="lt1"/>
              </a:buClr>
              <a:buSzPts val="1200"/>
              <a:buChar char="■"/>
              <a:defRPr sz="1600">
                <a:solidFill>
                  <a:schemeClr val="lt1"/>
                </a:solidFill>
              </a:defRPr>
            </a:lvl6pPr>
            <a:lvl7pPr marL="4267093" lvl="6" indent="-406390" rtl="0">
              <a:spcBef>
                <a:spcPts val="2133"/>
              </a:spcBef>
              <a:spcAft>
                <a:spcPts val="0"/>
              </a:spcAft>
              <a:buClr>
                <a:schemeClr val="lt1"/>
              </a:buClr>
              <a:buSzPts val="1200"/>
              <a:buChar char="●"/>
              <a:defRPr sz="1600">
                <a:solidFill>
                  <a:schemeClr val="lt1"/>
                </a:solidFill>
              </a:defRPr>
            </a:lvl7pPr>
            <a:lvl8pPr marL="4876678" lvl="7" indent="-406390" rtl="0">
              <a:spcBef>
                <a:spcPts val="2133"/>
              </a:spcBef>
              <a:spcAft>
                <a:spcPts val="0"/>
              </a:spcAft>
              <a:buClr>
                <a:schemeClr val="lt1"/>
              </a:buClr>
              <a:buSzPts val="1200"/>
              <a:buChar char="○"/>
              <a:defRPr sz="1600">
                <a:solidFill>
                  <a:schemeClr val="lt1"/>
                </a:solidFill>
              </a:defRPr>
            </a:lvl8pPr>
            <a:lvl9pPr marL="5486263" lvl="8" indent="-406390" rtl="0">
              <a:spcBef>
                <a:spcPts val="2133"/>
              </a:spcBef>
              <a:spcAft>
                <a:spcPts val="2133"/>
              </a:spcAft>
              <a:buClr>
                <a:schemeClr val="lt1"/>
              </a:buClr>
              <a:buSzPts val="1200"/>
              <a:buChar char="■"/>
              <a:defRPr sz="1600">
                <a:solidFill>
                  <a:schemeClr val="lt1"/>
                </a:solidFill>
              </a:defRPr>
            </a:lvl9pPr>
          </a:lstStyle>
          <a:p>
            <a:endParaRPr dirty="0"/>
          </a:p>
        </p:txBody>
      </p:sp>
      <p:sp>
        <p:nvSpPr>
          <p:cNvPr id="41" name="Google Shape;41;p7"/>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8794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E443AE6C-DDCC-4D30-82A4-63CDAC625418}" type="datetime2">
              <a:rPr lang="en-US" smtClean="0"/>
              <a:t>Tuesday, April 5,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5020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262431B-FE55-4D86-ACF4-C2DB85358547}" type="datetime2">
              <a:rPr lang="en-US" smtClean="0"/>
              <a:t>Tuesday, April 5,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73168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0DD46686-7490-4ED4-9F3F-4FFE0C712793}" type="datetime2">
              <a:rPr lang="en-US" smtClean="0"/>
              <a:t>Tuesday, April 5,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7390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CCC7D511-B040-476F-BC9A-A1B70D186B86}" type="datetime2">
              <a:rPr lang="en-US" smtClean="0"/>
              <a:t>Tuesday, April 5,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092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89E4E959-14BC-4F15-B946-9A0AEB063E92}" type="datetime2">
              <a:rPr lang="en-US" smtClean="0"/>
              <a:t>Tuesday, April 5,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3864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88EA3791-4786-4AF0-A328-9D703916E569}" type="datetime2">
              <a:rPr lang="en-US" smtClean="0"/>
              <a:t>Tuesday, April 5,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791229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1218A164-17B8-4060-8BE4-14B8AFEFC4D8}" type="datetime2">
              <a:rPr lang="en-US" smtClean="0"/>
              <a:t>Tuesday, April 5,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2435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52D5CAD8-9256-4D1F-A0C9-D849E8C37361}" type="datetime2">
              <a:rPr lang="en-US" smtClean="0"/>
              <a:t>Tuesday, April 5,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35911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68E9417D-27DB-477E-91DC-4863F4B7D361}" type="datetime2">
              <a:rPr lang="en-US" smtClean="0"/>
              <a:t>Tuesday, April 5, 2022</a:t>
            </a:fld>
            <a:endParaRPr lang="en-US" cap="all"/>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81760449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57" r:id="rId6"/>
    <p:sldLayoutId id="2147483753" r:id="rId7"/>
    <p:sldLayoutId id="2147483754" r:id="rId8"/>
    <p:sldLayoutId id="2147483755" r:id="rId9"/>
    <p:sldLayoutId id="2147483756" r:id="rId10"/>
    <p:sldLayoutId id="2147483758" r:id="rId11"/>
    <p:sldLayoutId id="2147483765" r:id="rId12"/>
  </p:sldLayoutIdLst>
  <p:hf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rcid.org/0000-0001-5463-959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iYie42M1Zy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school.illinois.edu/people/bertram-ludascher"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linkedin.com/in/ahetrick" TargetMode="External"/><Relationship Id="rId5" Type="http://schemas.openxmlformats.org/officeDocument/2006/relationships/hyperlink" Target="https://www.linkedin.com/in/hoa-luong-a6573b139" TargetMode="External"/><Relationship Id="rId4" Type="http://schemas.openxmlformats.org/officeDocument/2006/relationships/hyperlink" Target="https://www.linkedin.com/in/leightonchristians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rosap.ntl.bts.gov/welcome"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C188AAE-F02C-4A79-B63A-C9F660D4C517}"/>
              </a:ext>
            </a:extLst>
          </p:cNvPr>
          <p:cNvSpPr>
            <a:spLocks noGrp="1"/>
          </p:cNvSpPr>
          <p:nvPr>
            <p:ph type="title"/>
          </p:nvPr>
        </p:nvSpPr>
        <p:spPr>
          <a:xfrm>
            <a:off x="-105238" y="1293724"/>
            <a:ext cx="4025566" cy="3813361"/>
          </a:xfrm>
        </p:spPr>
        <p:txBody>
          <a:bodyPr vert="horz" lIns="0" tIns="0" rIns="0" bIns="0" rtlCol="0" anchor="t">
            <a:noAutofit/>
          </a:bodyPr>
          <a:lstStyle/>
          <a:p>
            <a:pPr algn="r">
              <a:lnSpc>
                <a:spcPct val="90000"/>
              </a:lnSpc>
            </a:pPr>
            <a:r>
              <a:rPr lang="en-US" sz="3200" spc="750" dirty="0">
                <a:solidFill>
                  <a:schemeClr val="bg1"/>
                </a:solidFill>
              </a:rPr>
              <a:t>Increasing data reusability through Tidy Data form</a:t>
            </a:r>
            <a:br>
              <a:rPr lang="en-US" sz="3200" spc="750" dirty="0">
                <a:solidFill>
                  <a:schemeClr val="bg1"/>
                </a:solidFill>
              </a:rPr>
            </a:br>
            <a:br>
              <a:rPr lang="en-US" sz="3200" spc="750" dirty="0">
                <a:solidFill>
                  <a:schemeClr val="bg1"/>
                </a:solidFill>
              </a:rPr>
            </a:br>
            <a:r>
              <a:rPr lang="en-US" sz="3200" spc="750" dirty="0">
                <a:solidFill>
                  <a:schemeClr val="bg1"/>
                </a:solidFill>
              </a:rPr>
              <a:t>2020-12-10</a:t>
            </a:r>
          </a:p>
        </p:txBody>
      </p:sp>
      <p:sp>
        <p:nvSpPr>
          <p:cNvPr id="11" name="Title 1">
            <a:extLst>
              <a:ext uri="{FF2B5EF4-FFF2-40B4-BE49-F238E27FC236}">
                <a16:creationId xmlns:a16="http://schemas.microsoft.com/office/drawing/2014/main" id="{1888226A-EF7D-438E-86BB-DD9BC8E0F30E}"/>
              </a:ext>
            </a:extLst>
          </p:cNvPr>
          <p:cNvSpPr txBox="1">
            <a:spLocks/>
          </p:cNvSpPr>
          <p:nvPr/>
        </p:nvSpPr>
        <p:spPr>
          <a:xfrm>
            <a:off x="47162" y="5376671"/>
            <a:ext cx="3991435" cy="1321469"/>
          </a:xfrm>
          <a:prstGeom prst="rect">
            <a:avLst/>
          </a:prstGeom>
          <a:noFill/>
        </p:spPr>
        <p:txBody>
          <a:bodyPr vert="horz" lIns="0" tIns="0" rIns="0" bIns="0" rtlCol="0" anchor="t">
            <a:no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algn="r">
              <a:lnSpc>
                <a:spcPct val="90000"/>
              </a:lnSpc>
            </a:pPr>
            <a:r>
              <a:rPr lang="en-US" sz="1200" spc="750" dirty="0">
                <a:solidFill>
                  <a:schemeClr val="bg1"/>
                </a:solidFill>
                <a:latin typeface="+mn-lt"/>
              </a:rPr>
              <a:t>Francisco Juarez</a:t>
            </a:r>
          </a:p>
          <a:p>
            <a:pPr algn="r">
              <a:lnSpc>
                <a:spcPct val="90000"/>
              </a:lnSpc>
            </a:pPr>
            <a:r>
              <a:rPr lang="en-US" sz="1000" spc="750" dirty="0">
                <a:solidFill>
                  <a:schemeClr val="bg1"/>
                </a:solidFill>
                <a:latin typeface="+mn-lt"/>
                <a:hlinkClick r:id="rId3"/>
              </a:rPr>
              <a:t>https://orcid.org/0000-0001-5463-9596</a:t>
            </a:r>
            <a:endParaRPr lang="en-US" sz="1000" spc="750" dirty="0">
              <a:solidFill>
                <a:schemeClr val="bg1"/>
              </a:solidFill>
              <a:latin typeface="+mn-lt"/>
            </a:endParaRPr>
          </a:p>
          <a:p>
            <a:pPr algn="r">
              <a:lnSpc>
                <a:spcPct val="90000"/>
              </a:lnSpc>
            </a:pPr>
            <a:endParaRPr lang="en-US" sz="800" spc="750" dirty="0">
              <a:solidFill>
                <a:schemeClr val="bg1"/>
              </a:solidFill>
              <a:latin typeface="+mn-lt"/>
            </a:endParaRPr>
          </a:p>
          <a:p>
            <a:pPr algn="r">
              <a:lnSpc>
                <a:spcPct val="90000"/>
              </a:lnSpc>
            </a:pPr>
            <a:endParaRPr lang="en-US" sz="1200" spc="750" dirty="0">
              <a:solidFill>
                <a:schemeClr val="bg1"/>
              </a:solidFill>
              <a:latin typeface="+mn-lt"/>
            </a:endParaRPr>
          </a:p>
          <a:p>
            <a:pPr algn="r">
              <a:lnSpc>
                <a:spcPct val="90000"/>
              </a:lnSpc>
            </a:pPr>
            <a:r>
              <a:rPr lang="en-US" sz="1200" spc="750" dirty="0">
                <a:solidFill>
                  <a:schemeClr val="bg1"/>
                </a:solidFill>
                <a:latin typeface="+mn-lt"/>
              </a:rPr>
              <a:t>Presentation to NTL and BTS</a:t>
            </a:r>
          </a:p>
        </p:txBody>
      </p:sp>
      <p:sp>
        <p:nvSpPr>
          <p:cNvPr id="4" name="Slide Number Placeholder 3">
            <a:extLst>
              <a:ext uri="{FF2B5EF4-FFF2-40B4-BE49-F238E27FC236}">
                <a16:creationId xmlns:a16="http://schemas.microsoft.com/office/drawing/2014/main" id="{FB1AA83A-B97C-4F9F-8870-B020CD412813}"/>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a:solidFill>
                  <a:schemeClr val="bg1"/>
                </a:solidFill>
              </a:rPr>
              <a:pPr>
                <a:spcAft>
                  <a:spcPts val="600"/>
                </a:spcAft>
              </a:pPr>
              <a:t>1</a:t>
            </a:fld>
            <a:endParaRPr lang="en-US">
              <a:solidFill>
                <a:schemeClr val="bg1"/>
              </a:solidFill>
            </a:endParaRPr>
          </a:p>
        </p:txBody>
      </p:sp>
      <p:pic>
        <p:nvPicPr>
          <p:cNvPr id="23" name="Picture 22" descr="Image of a magnifying glass enlarging bar charts showing Q2, Q3, and Q4 of an unidentified report.">
            <a:extLst>
              <a:ext uri="{FF2B5EF4-FFF2-40B4-BE49-F238E27FC236}">
                <a16:creationId xmlns:a16="http://schemas.microsoft.com/office/drawing/2014/main" id="{9D684237-7EE3-4727-AC15-746A4FBD09D8}"/>
              </a:ext>
            </a:extLst>
          </p:cNvPr>
          <p:cNvPicPr>
            <a:picLocks noChangeAspect="1"/>
          </p:cNvPicPr>
          <p:nvPr/>
        </p:nvPicPr>
        <p:blipFill rotWithShape="1">
          <a:blip r:embed="rId4"/>
          <a:srcRect r="20783"/>
          <a:stretch/>
        </p:blipFill>
        <p:spPr>
          <a:xfrm>
            <a:off x="4038599" y="10"/>
            <a:ext cx="8160026" cy="6875809"/>
          </a:xfrm>
          <a:prstGeom prst="rect">
            <a:avLst/>
          </a:prstGeom>
        </p:spPr>
      </p:pic>
    </p:spTree>
    <p:extLst>
      <p:ext uri="{BB962C8B-B14F-4D97-AF65-F5344CB8AC3E}">
        <p14:creationId xmlns:p14="http://schemas.microsoft.com/office/powerpoint/2010/main" val="1664451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mage of spreadsheet of data called &quot;Table 3-A: A Summary of Transportation Revenue and Expenditure&quot; ">
            <a:extLst>
              <a:ext uri="{FF2B5EF4-FFF2-40B4-BE49-F238E27FC236}">
                <a16:creationId xmlns:a16="http://schemas.microsoft.com/office/drawing/2014/main" id="{7751EADB-C5B0-4076-B927-9912136956A8}"/>
              </a:ext>
            </a:extLst>
          </p:cNvPr>
          <p:cNvPicPr>
            <a:picLocks noChangeAspect="1"/>
          </p:cNvPicPr>
          <p:nvPr/>
        </p:nvPicPr>
        <p:blipFill rotWithShape="1">
          <a:blip r:embed="rId3"/>
          <a:srcRect b="90"/>
          <a:stretch/>
        </p:blipFill>
        <p:spPr>
          <a:xfrm>
            <a:off x="457200" y="457200"/>
            <a:ext cx="11277600" cy="5943600"/>
          </a:xfrm>
          <a:prstGeom prst="rect">
            <a:avLst/>
          </a:prstGeom>
        </p:spPr>
      </p:pic>
      <p:sp>
        <p:nvSpPr>
          <p:cNvPr id="2" name="Slide Number Placeholder 1">
            <a:extLst>
              <a:ext uri="{FF2B5EF4-FFF2-40B4-BE49-F238E27FC236}">
                <a16:creationId xmlns:a16="http://schemas.microsoft.com/office/drawing/2014/main" id="{F0B4A051-D86C-4490-9D06-C3D756728BA9}"/>
              </a:ext>
            </a:extLst>
          </p:cNvPr>
          <p:cNvSpPr>
            <a:spLocks noGrp="1"/>
          </p:cNvSpPr>
          <p:nvPr>
            <p:ph type="title" idx="4294967295"/>
          </p:nvPr>
        </p:nvSpPr>
        <p:spPr>
          <a:xfrm>
            <a:off x="11669713" y="6408738"/>
            <a:ext cx="438150" cy="4492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376462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mage of machine view of the spreadsheet of data called &quot;Table 3-A: A Summary of Transportation Revenue and Expenditure&quot; ">
            <a:extLst>
              <a:ext uri="{FF2B5EF4-FFF2-40B4-BE49-F238E27FC236}">
                <a16:creationId xmlns:a16="http://schemas.microsoft.com/office/drawing/2014/main" id="{6906DF3D-440D-45B5-BFF9-5776356ADE18}"/>
              </a:ext>
            </a:extLst>
          </p:cNvPr>
          <p:cNvPicPr>
            <a:picLocks noChangeAspect="1"/>
          </p:cNvPicPr>
          <p:nvPr/>
        </p:nvPicPr>
        <p:blipFill rotWithShape="1">
          <a:blip r:embed="rId3"/>
          <a:srcRect b="14996"/>
          <a:stretch/>
        </p:blipFill>
        <p:spPr>
          <a:xfrm>
            <a:off x="457200" y="457200"/>
            <a:ext cx="11277600" cy="5943600"/>
          </a:xfrm>
          <a:prstGeom prst="rect">
            <a:avLst/>
          </a:prstGeom>
        </p:spPr>
      </p:pic>
      <p:sp>
        <p:nvSpPr>
          <p:cNvPr id="2" name="Slide Number Placeholder 1">
            <a:extLst>
              <a:ext uri="{FF2B5EF4-FFF2-40B4-BE49-F238E27FC236}">
                <a16:creationId xmlns:a16="http://schemas.microsoft.com/office/drawing/2014/main" id="{FF2942C1-BCAA-4408-BE87-8D2C1BD9FA82}"/>
              </a:ext>
            </a:extLst>
          </p:cNvPr>
          <p:cNvSpPr>
            <a:spLocks noGrp="1"/>
          </p:cNvSpPr>
          <p:nvPr>
            <p:ph type="title" idx="4294967295"/>
          </p:nvPr>
        </p:nvSpPr>
        <p:spPr>
          <a:xfrm>
            <a:off x="11669713" y="6408738"/>
            <a:ext cx="438150" cy="4492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47859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B62286-1895-41F0-9D3E-61D7275EB753}"/>
              </a:ext>
            </a:extLst>
          </p:cNvPr>
          <p:cNvSpPr>
            <a:spLocks noGrp="1"/>
          </p:cNvSpPr>
          <p:nvPr>
            <p:ph type="title" idx="4294967295"/>
          </p:nvPr>
        </p:nvSpPr>
        <p:spPr>
          <a:xfrm>
            <a:off x="11668125" y="6410325"/>
            <a:ext cx="438150" cy="4476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3" name="Picture 2" descr="Close up Python script snippet">
            <a:extLst>
              <a:ext uri="{FF2B5EF4-FFF2-40B4-BE49-F238E27FC236}">
                <a16:creationId xmlns:a16="http://schemas.microsoft.com/office/drawing/2014/main" id="{36E4D872-DED1-441C-B1FC-646C632B2401}"/>
              </a:ext>
            </a:extLst>
          </p:cNvPr>
          <p:cNvPicPr>
            <a:picLocks noChangeAspect="1"/>
          </p:cNvPicPr>
          <p:nvPr/>
        </p:nvPicPr>
        <p:blipFill>
          <a:blip r:embed="rId3"/>
          <a:stretch>
            <a:fillRect/>
          </a:stretch>
        </p:blipFill>
        <p:spPr>
          <a:xfrm>
            <a:off x="0" y="1588579"/>
            <a:ext cx="4610100" cy="1266825"/>
          </a:xfrm>
          <a:prstGeom prst="rect">
            <a:avLst/>
          </a:prstGeom>
        </p:spPr>
      </p:pic>
      <p:pic>
        <p:nvPicPr>
          <p:cNvPr id="4" name="Picture 3" descr="Images of null return from Python script because of poorly formatted data.">
            <a:extLst>
              <a:ext uri="{FF2B5EF4-FFF2-40B4-BE49-F238E27FC236}">
                <a16:creationId xmlns:a16="http://schemas.microsoft.com/office/drawing/2014/main" id="{1986285D-2E33-45FF-963C-3D63562238C0}"/>
              </a:ext>
            </a:extLst>
          </p:cNvPr>
          <p:cNvPicPr>
            <a:picLocks noChangeAspect="1"/>
          </p:cNvPicPr>
          <p:nvPr/>
        </p:nvPicPr>
        <p:blipFill>
          <a:blip r:embed="rId4"/>
          <a:stretch>
            <a:fillRect/>
          </a:stretch>
        </p:blipFill>
        <p:spPr>
          <a:xfrm>
            <a:off x="0" y="3759136"/>
            <a:ext cx="11182350" cy="2314575"/>
          </a:xfrm>
          <a:prstGeom prst="rect">
            <a:avLst/>
          </a:prstGeom>
        </p:spPr>
      </p:pic>
    </p:spTree>
    <p:extLst>
      <p:ext uri="{BB962C8B-B14F-4D97-AF65-F5344CB8AC3E}">
        <p14:creationId xmlns:p14="http://schemas.microsoft.com/office/powerpoint/2010/main" val="3391922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0C3256E-E065-444E-A344-9F28A8ABBCC8}"/>
              </a:ext>
              <a:ext uri="{C183D7F6-B498-43B3-948B-1728B52AA6E4}">
                <adec:decorative xmlns:adec="http://schemas.microsoft.com/office/drawing/2017/decorative" val="1"/>
              </a:ext>
            </a:extLst>
          </p:cNvPr>
          <p:cNvSpPr/>
          <p:nvPr/>
        </p:nvSpPr>
        <p:spPr>
          <a:xfrm>
            <a:off x="4788777" y="497651"/>
            <a:ext cx="4677342" cy="16636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5706C08-7137-419E-9992-C5374D2C2182}"/>
              </a:ext>
              <a:ext uri="{C183D7F6-B498-43B3-948B-1728B52AA6E4}">
                <adec:decorative xmlns:adec="http://schemas.microsoft.com/office/drawing/2017/decorative" val="1"/>
              </a:ext>
            </a:extLst>
          </p:cNvPr>
          <p:cNvSpPr/>
          <p:nvPr/>
        </p:nvSpPr>
        <p:spPr>
          <a:xfrm>
            <a:off x="4935682" y="3003465"/>
            <a:ext cx="4431936" cy="2929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descr="Tidying: &#10;structuring datasets to facilitate analysis. ">
            <a:extLst>
              <a:ext uri="{FF2B5EF4-FFF2-40B4-BE49-F238E27FC236}">
                <a16:creationId xmlns:a16="http://schemas.microsoft.com/office/drawing/2014/main" id="{F0835792-CAC3-4652-8C99-16D5C1F37E58}"/>
              </a:ext>
            </a:extLst>
          </p:cNvPr>
          <p:cNvSpPr txBox="1">
            <a:spLocks noGrp="1"/>
          </p:cNvSpPr>
          <p:nvPr>
            <p:ph type="title" idx="4294967295"/>
          </p:nvPr>
        </p:nvSpPr>
        <p:spPr>
          <a:xfrm>
            <a:off x="5085755" y="3195256"/>
            <a:ext cx="4182936" cy="2800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n-lt"/>
                <a:ea typeface="+mn-ea"/>
                <a:cs typeface="+mn-cs"/>
              </a:rPr>
              <a:t>Tidying: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n-lt"/>
                <a:ea typeface="+mn-ea"/>
                <a:cs typeface="+mn-cs"/>
              </a:rPr>
              <a:t>structuring datasets to facilitate analysis. </a:t>
            </a:r>
          </a:p>
        </p:txBody>
      </p:sp>
      <p:pic>
        <p:nvPicPr>
          <p:cNvPr id="6" name="Picture 5" descr="Screenshot from Journal of Statistical Software of &quot;Tidy Data&quot; paper from Hadley Wickham.">
            <a:extLst>
              <a:ext uri="{FF2B5EF4-FFF2-40B4-BE49-F238E27FC236}">
                <a16:creationId xmlns:a16="http://schemas.microsoft.com/office/drawing/2014/main" id="{8E32D7DB-1DB8-4229-852F-7ACF3C5B63E1}"/>
              </a:ext>
            </a:extLst>
          </p:cNvPr>
          <p:cNvPicPr>
            <a:picLocks noChangeAspect="1"/>
          </p:cNvPicPr>
          <p:nvPr/>
        </p:nvPicPr>
        <p:blipFill>
          <a:blip r:embed="rId3"/>
          <a:stretch>
            <a:fillRect/>
          </a:stretch>
        </p:blipFill>
        <p:spPr>
          <a:xfrm>
            <a:off x="-1" y="-19431"/>
            <a:ext cx="4333875" cy="6429375"/>
          </a:xfrm>
          <a:prstGeom prst="rect">
            <a:avLst/>
          </a:prstGeom>
        </p:spPr>
      </p:pic>
      <p:sp>
        <p:nvSpPr>
          <p:cNvPr id="8" name="TextBox 7" descr="Wickham H., (2014). Tidy Data The Journal of Statistical Software, vol. 59(10). Retrieved December 9, 2020, from https://vita.had.co.nz/papers/tidy-data.html">
            <a:extLst>
              <a:ext uri="{FF2B5EF4-FFF2-40B4-BE49-F238E27FC236}">
                <a16:creationId xmlns:a16="http://schemas.microsoft.com/office/drawing/2014/main" id="{B1112D8B-3DDB-496E-BE1F-EE7506E51C67}"/>
              </a:ext>
              <a:ext uri="{C183D7F6-B498-43B3-948B-1728B52AA6E4}">
                <adec:decorative xmlns:adec="http://schemas.microsoft.com/office/drawing/2017/decorative" val="0"/>
              </a:ext>
            </a:extLst>
          </p:cNvPr>
          <p:cNvSpPr txBox="1"/>
          <p:nvPr/>
        </p:nvSpPr>
        <p:spPr>
          <a:xfrm>
            <a:off x="4935682" y="683981"/>
            <a:ext cx="4849690" cy="1477328"/>
          </a:xfrm>
          <a:prstGeom prst="rect">
            <a:avLst/>
          </a:prstGeom>
          <a:noFill/>
        </p:spPr>
        <p:txBody>
          <a:bodyPr wrap="square" rtlCol="0">
            <a:spAutoFit/>
          </a:bodyPr>
          <a:lstStyle/>
          <a:p>
            <a:r>
              <a:rPr lang="en-US" dirty="0">
                <a:solidFill>
                  <a:schemeClr val="bg1"/>
                </a:solidFill>
              </a:rPr>
              <a:t>Wickham H., (2014). Tidy Data </a:t>
            </a:r>
            <a:r>
              <a:rPr lang="en-US" b="0" i="1" dirty="0">
                <a:solidFill>
                  <a:schemeClr val="bg1"/>
                </a:solidFill>
                <a:effectLst/>
              </a:rPr>
              <a:t>The Journal of Statistical Software</a:t>
            </a:r>
            <a:r>
              <a:rPr lang="en-US" b="0" i="0" dirty="0">
                <a:solidFill>
                  <a:schemeClr val="bg1"/>
                </a:solidFill>
                <a:effectLst/>
              </a:rPr>
              <a:t>, vol. 59(10). Retrieved December 9, 2020, from https://vita.had.co.nz/papers/tidy-data.html</a:t>
            </a:r>
          </a:p>
          <a:p>
            <a:r>
              <a:rPr lang="en-US" dirty="0">
                <a:solidFill>
                  <a:schemeClr val="bg1"/>
                </a:solidFill>
              </a:rPr>
              <a:t> </a:t>
            </a:r>
          </a:p>
        </p:txBody>
      </p:sp>
      <p:sp>
        <p:nvSpPr>
          <p:cNvPr id="2" name="Slide Number Placeholder 1">
            <a:extLst>
              <a:ext uri="{FF2B5EF4-FFF2-40B4-BE49-F238E27FC236}">
                <a16:creationId xmlns:a16="http://schemas.microsoft.com/office/drawing/2014/main" id="{867B573F-FEBB-4EA5-8D33-AD3782C443C5}"/>
              </a:ext>
            </a:extLst>
          </p:cNvPr>
          <p:cNvSpPr>
            <a:spLocks noGrp="1"/>
          </p:cNvSpPr>
          <p:nvPr>
            <p:ph type="sldNum" sz="quarter" idx="12"/>
          </p:nvPr>
        </p:nvSpPr>
        <p:spPr/>
        <p:txBody>
          <a:bodyPr/>
          <a:lstStyle/>
          <a:p>
            <a:fld id="{C01389E6-C847-4AD0-B56D-D205B2EAB1EE}" type="slidenum">
              <a:rPr lang="en-US" smtClean="0"/>
              <a:t>13</a:t>
            </a:fld>
            <a:endParaRPr lang="en-US"/>
          </a:p>
        </p:txBody>
      </p:sp>
    </p:spTree>
    <p:extLst>
      <p:ext uri="{BB962C8B-B14F-4D97-AF65-F5344CB8AC3E}">
        <p14:creationId xmlns:p14="http://schemas.microsoft.com/office/powerpoint/2010/main" val="1419761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5D0563B-376D-4BE2-8277-E97353901567}"/>
              </a:ext>
            </a:extLst>
          </p:cNvPr>
          <p:cNvSpPr>
            <a:spLocks noGrp="1"/>
          </p:cNvSpPr>
          <p:nvPr>
            <p:ph type="title" idx="4294967295"/>
          </p:nvPr>
        </p:nvSpPr>
        <p:spPr>
          <a:xfrm>
            <a:off x="11669713" y="6408738"/>
            <a:ext cx="438150" cy="4492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4" name="Picture 3" descr="Image of messy data and tidy data">
            <a:extLst>
              <a:ext uri="{FF2B5EF4-FFF2-40B4-BE49-F238E27FC236}">
                <a16:creationId xmlns:a16="http://schemas.microsoft.com/office/drawing/2014/main" id="{B87F7BE5-769E-4B39-A8CF-320B269603AE}"/>
              </a:ext>
            </a:extLst>
          </p:cNvPr>
          <p:cNvPicPr>
            <a:picLocks noChangeAspect="1"/>
          </p:cNvPicPr>
          <p:nvPr/>
        </p:nvPicPr>
        <p:blipFill>
          <a:blip r:embed="rId3"/>
          <a:stretch>
            <a:fillRect/>
          </a:stretch>
        </p:blipFill>
        <p:spPr>
          <a:xfrm>
            <a:off x="643401" y="148945"/>
            <a:ext cx="10903650" cy="6559682"/>
          </a:xfrm>
          <a:prstGeom prst="rect">
            <a:avLst/>
          </a:prstGeom>
        </p:spPr>
      </p:pic>
    </p:spTree>
    <p:extLst>
      <p:ext uri="{BB962C8B-B14F-4D97-AF65-F5344CB8AC3E}">
        <p14:creationId xmlns:p14="http://schemas.microsoft.com/office/powerpoint/2010/main" val="3402551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8BF23B-1A65-4BF7-9339-8EA51F7D4ED3}"/>
              </a:ext>
            </a:extLst>
          </p:cNvPr>
          <p:cNvSpPr>
            <a:spLocks noGrp="1"/>
          </p:cNvSpPr>
          <p:nvPr>
            <p:ph type="title"/>
          </p:nvPr>
        </p:nvSpPr>
        <p:spPr>
          <a:xfrm>
            <a:off x="457200" y="868280"/>
            <a:ext cx="3390645" cy="3363597"/>
          </a:xfrm>
        </p:spPr>
        <p:txBody>
          <a:bodyPr>
            <a:normAutofit/>
          </a:bodyPr>
          <a:lstStyle/>
          <a:p>
            <a:pPr algn="r"/>
            <a:r>
              <a:rPr lang="en-US" sz="3200" dirty="0">
                <a:solidFill>
                  <a:schemeClr val="bg1"/>
                </a:solidFill>
              </a:rPr>
              <a:t>Defining Tidy data</a:t>
            </a:r>
          </a:p>
        </p:txBody>
      </p:sp>
      <p:sp>
        <p:nvSpPr>
          <p:cNvPr id="4" name="Slide Number Placeholder 3">
            <a:extLst>
              <a:ext uri="{FF2B5EF4-FFF2-40B4-BE49-F238E27FC236}">
                <a16:creationId xmlns:a16="http://schemas.microsoft.com/office/drawing/2014/main" id="{BF06EB82-A1D9-463B-90ED-601062F07227}"/>
              </a:ext>
            </a:extLst>
          </p:cNvPr>
          <p:cNvSpPr>
            <a:spLocks noGrp="1"/>
          </p:cNvSpPr>
          <p:nvPr>
            <p:ph type="sldNum" sz="quarter" idx="12"/>
          </p:nvPr>
        </p:nvSpPr>
        <p:spPr>
          <a:xfrm>
            <a:off x="11669678" y="6408742"/>
            <a:ext cx="438652" cy="448830"/>
          </a:xfrm>
        </p:spPr>
        <p:txBody>
          <a:bodyPr>
            <a:normAutofit/>
          </a:bodyPr>
          <a:lstStyle/>
          <a:p>
            <a:pPr>
              <a:spcAft>
                <a:spcPts val="600"/>
              </a:spcAft>
            </a:pPr>
            <a:fld id="{C01389E6-C847-4AD0-B56D-D205B2EAB1EE}" type="slidenum">
              <a:rPr lang="en-US">
                <a:solidFill>
                  <a:schemeClr val="tx1"/>
                </a:solidFill>
              </a:rPr>
              <a:pPr>
                <a:spcAft>
                  <a:spcPts val="600"/>
                </a:spcAft>
              </a:pPr>
              <a:t>15</a:t>
            </a:fld>
            <a:endParaRPr lang="en-US">
              <a:solidFill>
                <a:schemeClr val="tx1"/>
              </a:solidFill>
            </a:endParaRPr>
          </a:p>
        </p:txBody>
      </p:sp>
      <p:graphicFrame>
        <p:nvGraphicFramePr>
          <p:cNvPr id="6" name="Content Placeholder 2" descr="Each variable forms a column and contains values; Each observation forms a row; and, Each type of observation unit forms a table.">
            <a:extLst>
              <a:ext uri="{FF2B5EF4-FFF2-40B4-BE49-F238E27FC236}">
                <a16:creationId xmlns:a16="http://schemas.microsoft.com/office/drawing/2014/main" id="{3E88B814-369D-4D43-A283-68FDA6144D73}"/>
              </a:ext>
            </a:extLst>
          </p:cNvPr>
          <p:cNvGraphicFramePr>
            <a:graphicFrameLocks noGrp="1"/>
          </p:cNvGraphicFramePr>
          <p:nvPr>
            <p:ph idx="1"/>
            <p:extLst>
              <p:ext uri="{D42A27DB-BD31-4B8C-83A1-F6EECF244321}">
                <p14:modId xmlns:p14="http://schemas.microsoft.com/office/powerpoint/2010/main" val="4262487351"/>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5665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A32CAD-C700-4E95-A183-FCEA6CB7747F}"/>
              </a:ext>
            </a:extLst>
          </p:cNvPr>
          <p:cNvSpPr>
            <a:spLocks noGrp="1"/>
          </p:cNvSpPr>
          <p:nvPr>
            <p:ph type="title"/>
          </p:nvPr>
        </p:nvSpPr>
        <p:spPr>
          <a:xfrm>
            <a:off x="1157084" y="374426"/>
            <a:ext cx="10374517" cy="1234451"/>
          </a:xfrm>
        </p:spPr>
        <p:txBody>
          <a:bodyPr vert="horz" lIns="0" tIns="0" rIns="0" bIns="0" rtlCol="0" anchor="ctr">
            <a:normAutofit/>
          </a:bodyPr>
          <a:lstStyle/>
          <a:p>
            <a:r>
              <a:rPr lang="en-US" sz="3200" dirty="0">
                <a:solidFill>
                  <a:schemeClr val="bg1"/>
                </a:solidFill>
              </a:rPr>
              <a:t>Five common problems with messy datasets</a:t>
            </a:r>
          </a:p>
        </p:txBody>
      </p:sp>
      <p:graphicFrame>
        <p:nvGraphicFramePr>
          <p:cNvPr id="16" name="TextBox 4" descr="5 Common Problems with messy datasets: 1: Variables are stored in both rows and columns; 2: Multiple variables are stored in one column; 3: Column headers are values, not variable names; 4. Multiple types of observational units are stored in the same table; and 5. A single observational unit is stored in multiple tables.">
            <a:extLst>
              <a:ext uri="{FF2B5EF4-FFF2-40B4-BE49-F238E27FC236}">
                <a16:creationId xmlns:a16="http://schemas.microsoft.com/office/drawing/2014/main" id="{9415B079-771B-4A3E-8F94-CA0990EAEFC9}"/>
              </a:ext>
            </a:extLst>
          </p:cNvPr>
          <p:cNvGraphicFramePr/>
          <p:nvPr>
            <p:extLst>
              <p:ext uri="{D42A27DB-BD31-4B8C-83A1-F6EECF244321}">
                <p14:modId xmlns:p14="http://schemas.microsoft.com/office/powerpoint/2010/main" val="2675668771"/>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EEFEF40-37E1-41CF-B55B-62540F2D32EB}"/>
              </a:ext>
            </a:extLst>
          </p:cNvPr>
          <p:cNvSpPr>
            <a:spLocks noGrp="1"/>
          </p:cNvSpPr>
          <p:nvPr>
            <p:ph type="sldNum" sz="quarter" idx="12"/>
          </p:nvPr>
        </p:nvSpPr>
        <p:spPr>
          <a:xfrm>
            <a:off x="11669678" y="6408742"/>
            <a:ext cx="438652" cy="448830"/>
          </a:xfrm>
        </p:spPr>
        <p:txBody>
          <a:bodyPr vert="horz" lIns="91440" tIns="45720" rIns="91440" bIns="45720" rtlCol="0">
            <a:normAutofit/>
          </a:bodyPr>
          <a:lstStyle/>
          <a:p>
            <a:pPr>
              <a:spcAft>
                <a:spcPts val="600"/>
              </a:spcAft>
            </a:pPr>
            <a:fld id="{C01389E6-C847-4AD0-B56D-D205B2EAB1EE}" type="slidenum">
              <a:rPr lang="en-US">
                <a:solidFill>
                  <a:schemeClr val="tx1"/>
                </a:solidFill>
              </a:rPr>
              <a:pPr>
                <a:spcAft>
                  <a:spcPts val="600"/>
                </a:spcAft>
              </a:pPr>
              <a:t>16</a:t>
            </a:fld>
            <a:endParaRPr lang="en-US">
              <a:solidFill>
                <a:schemeClr val="tx1"/>
              </a:solidFill>
            </a:endParaRPr>
          </a:p>
        </p:txBody>
      </p:sp>
    </p:spTree>
    <p:extLst>
      <p:ext uri="{BB962C8B-B14F-4D97-AF65-F5344CB8AC3E}">
        <p14:creationId xmlns:p14="http://schemas.microsoft.com/office/powerpoint/2010/main" val="3184358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BB02F283-AD3D-43EB-8EB3-EEABE7B68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7267ACD-C9FA-48F7-BA90-C05046F4E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4922"/>
            <a:ext cx="12198726" cy="1606049"/>
          </a:xfrm>
          <a:prstGeom prst="rect">
            <a:avLst/>
          </a:prstGeom>
          <a:gradFill>
            <a:gsLst>
              <a:gs pos="0">
                <a:schemeClr val="accent5">
                  <a:alpha val="83000"/>
                </a:schemeClr>
              </a:gs>
              <a:gs pos="100000">
                <a:schemeClr val="accent4">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17AA8-C417-4F74-9F1B-EAD82A19B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270744" y="1998314"/>
            <a:ext cx="1605188" cy="8160125"/>
          </a:xfrm>
          <a:prstGeom prst="rect">
            <a:avLst/>
          </a:prstGeom>
          <a:gradFill>
            <a:gsLst>
              <a:gs pos="5000">
                <a:schemeClr val="accent2">
                  <a:alpha val="68000"/>
                </a:schemeClr>
              </a:gs>
              <a:gs pos="100000">
                <a:schemeClr val="accent5">
                  <a:alpha val="43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79F9CB9-0076-49F5-845A-C97CCFC16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2413" y="2532510"/>
            <a:ext cx="1605189" cy="7090015"/>
          </a:xfrm>
          <a:prstGeom prst="rect">
            <a:avLst/>
          </a:prstGeom>
          <a:gradFill>
            <a:gsLst>
              <a:gs pos="42000">
                <a:schemeClr val="accent4">
                  <a:alpha val="0"/>
                </a:schemeClr>
              </a:gs>
              <a:gs pos="99000">
                <a:schemeClr val="accent6">
                  <a:alpha val="48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567348B-D4F9-4978-8FB4-D4031CD13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30450" y="5273748"/>
            <a:ext cx="7275001" cy="1150514"/>
          </a:xfrm>
          <a:prstGeom prst="rect">
            <a:avLst/>
          </a:prstGeom>
          <a:gradFill>
            <a:gsLst>
              <a:gs pos="0">
                <a:schemeClr val="accent5">
                  <a:alpha val="37000"/>
                </a:schemeClr>
              </a:gs>
              <a:gs pos="56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3ED97-988E-4629-9635-1C4B16E7B4D6}"/>
              </a:ext>
            </a:extLst>
          </p:cNvPr>
          <p:cNvSpPr>
            <a:spLocks noGrp="1"/>
          </p:cNvSpPr>
          <p:nvPr>
            <p:ph type="title"/>
          </p:nvPr>
        </p:nvSpPr>
        <p:spPr>
          <a:xfrm>
            <a:off x="667569" y="5553718"/>
            <a:ext cx="7203004" cy="1054645"/>
          </a:xfrm>
        </p:spPr>
        <p:txBody>
          <a:bodyPr vert="horz" lIns="0" tIns="0" rIns="0" bIns="0" rtlCol="0" anchor="ctr">
            <a:normAutofit/>
          </a:bodyPr>
          <a:lstStyle/>
          <a:p>
            <a:pPr>
              <a:lnSpc>
                <a:spcPct val="90000"/>
              </a:lnSpc>
            </a:pPr>
            <a:r>
              <a:rPr lang="en-US" sz="2500" spc="750" dirty="0">
                <a:solidFill>
                  <a:schemeClr val="bg1"/>
                </a:solidFill>
              </a:rPr>
              <a:t>Column headers are values, not variable names </a:t>
            </a:r>
          </a:p>
        </p:txBody>
      </p:sp>
      <p:pic>
        <p:nvPicPr>
          <p:cNvPr id="5" name="Content Placeholder 4" descr="Image of melting.">
            <a:extLst>
              <a:ext uri="{FF2B5EF4-FFF2-40B4-BE49-F238E27FC236}">
                <a16:creationId xmlns:a16="http://schemas.microsoft.com/office/drawing/2014/main" id="{977E6141-2123-4FA1-B7ED-E020B8E1EE32}"/>
              </a:ext>
            </a:extLst>
          </p:cNvPr>
          <p:cNvPicPr>
            <a:picLocks noGrp="1" noChangeAspect="1"/>
          </p:cNvPicPr>
          <p:nvPr>
            <p:ph idx="1"/>
          </p:nvPr>
        </p:nvPicPr>
        <p:blipFill>
          <a:blip r:embed="rId3"/>
          <a:stretch>
            <a:fillRect/>
          </a:stretch>
        </p:blipFill>
        <p:spPr>
          <a:xfrm>
            <a:off x="1359956" y="457200"/>
            <a:ext cx="9478812" cy="4407647"/>
          </a:xfrm>
          <a:prstGeom prst="rect">
            <a:avLst/>
          </a:prstGeom>
        </p:spPr>
      </p:pic>
      <p:sp>
        <p:nvSpPr>
          <p:cNvPr id="4" name="Slide Number Placeholder 3">
            <a:extLst>
              <a:ext uri="{FF2B5EF4-FFF2-40B4-BE49-F238E27FC236}">
                <a16:creationId xmlns:a16="http://schemas.microsoft.com/office/drawing/2014/main" id="{AEFF937F-9382-4D2C-99B8-ECB8D9CBDEAE}"/>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smtClean="0">
                <a:solidFill>
                  <a:schemeClr val="bg1"/>
                </a:solidFill>
              </a:rPr>
              <a:pPr>
                <a:spcAft>
                  <a:spcPts val="600"/>
                </a:spcAft>
              </a:pPr>
              <a:t>17</a:t>
            </a:fld>
            <a:endParaRPr lang="en-US">
              <a:solidFill>
                <a:schemeClr val="bg1"/>
              </a:solidFill>
            </a:endParaRPr>
          </a:p>
        </p:txBody>
      </p:sp>
    </p:spTree>
    <p:extLst>
      <p:ext uri="{BB962C8B-B14F-4D97-AF65-F5344CB8AC3E}">
        <p14:creationId xmlns:p14="http://schemas.microsoft.com/office/powerpoint/2010/main" val="2367467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 shot of &quot;Table 3-A: A Summary of Transportation Revenue and Expenditure&quot; as it appears on the BTS website.">
            <a:extLst>
              <a:ext uri="{FF2B5EF4-FFF2-40B4-BE49-F238E27FC236}">
                <a16:creationId xmlns:a16="http://schemas.microsoft.com/office/drawing/2014/main" id="{D56B3608-46C6-425B-A72F-B458D4100D91}"/>
              </a:ext>
            </a:extLst>
          </p:cNvPr>
          <p:cNvPicPr>
            <a:picLocks noChangeAspect="1"/>
          </p:cNvPicPr>
          <p:nvPr/>
        </p:nvPicPr>
        <p:blipFill rotWithShape="1">
          <a:blip r:embed="rId3"/>
          <a:srcRect b="5888"/>
          <a:stretch/>
        </p:blipFill>
        <p:spPr>
          <a:xfrm>
            <a:off x="457200" y="457200"/>
            <a:ext cx="11277600" cy="5943600"/>
          </a:xfrm>
          <a:prstGeom prst="rect">
            <a:avLst/>
          </a:prstGeom>
        </p:spPr>
      </p:pic>
      <p:sp>
        <p:nvSpPr>
          <p:cNvPr id="2" name="Slide Number Placeholder 1">
            <a:extLst>
              <a:ext uri="{FF2B5EF4-FFF2-40B4-BE49-F238E27FC236}">
                <a16:creationId xmlns:a16="http://schemas.microsoft.com/office/drawing/2014/main" id="{488ED3C2-D6F2-4CC6-9AE1-8DFFF7262545}"/>
              </a:ext>
            </a:extLst>
          </p:cNvPr>
          <p:cNvSpPr>
            <a:spLocks noGrp="1"/>
          </p:cNvSpPr>
          <p:nvPr>
            <p:ph type="title" idx="4294967295"/>
          </p:nvPr>
        </p:nvSpPr>
        <p:spPr>
          <a:xfrm>
            <a:off x="11669713" y="6408738"/>
            <a:ext cx="438150" cy="4492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8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406207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5C23F10-1549-4710-82A3-72F4C376155C}"/>
              </a:ext>
            </a:extLst>
          </p:cNvPr>
          <p:cNvSpPr>
            <a:spLocks noGrp="1"/>
          </p:cNvSpPr>
          <p:nvPr>
            <p:ph type="title" idx="4294967295"/>
          </p:nvPr>
        </p:nvSpPr>
        <p:spPr>
          <a:xfrm>
            <a:off x="11669713" y="6408738"/>
            <a:ext cx="438150" cy="4492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17" name="Picture 16" descr="An image of a spreadsheet of manually cleaned data for Table 3-A.">
            <a:extLst>
              <a:ext uri="{FF2B5EF4-FFF2-40B4-BE49-F238E27FC236}">
                <a16:creationId xmlns:a16="http://schemas.microsoft.com/office/drawing/2014/main" id="{FBEC2D0B-1992-4AF1-813C-59019A6F2A83}"/>
              </a:ext>
            </a:extLst>
          </p:cNvPr>
          <p:cNvPicPr>
            <a:picLocks noChangeAspect="1"/>
          </p:cNvPicPr>
          <p:nvPr/>
        </p:nvPicPr>
        <p:blipFill>
          <a:blip r:embed="rId3"/>
          <a:stretch>
            <a:fillRect/>
          </a:stretch>
        </p:blipFill>
        <p:spPr>
          <a:xfrm>
            <a:off x="0" y="682752"/>
            <a:ext cx="12192000" cy="5279136"/>
          </a:xfrm>
          <a:prstGeom prst="rect">
            <a:avLst/>
          </a:prstGeom>
        </p:spPr>
      </p:pic>
    </p:spTree>
    <p:extLst>
      <p:ext uri="{BB962C8B-B14F-4D97-AF65-F5344CB8AC3E}">
        <p14:creationId xmlns:p14="http://schemas.microsoft.com/office/powerpoint/2010/main" val="338746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6">
            <a:extLst>
              <a:ext uri="{FF2B5EF4-FFF2-40B4-BE49-F238E27FC236}">
                <a16:creationId xmlns:a16="http://schemas.microsoft.com/office/drawing/2014/main" id="{41FDDFF3-5D0E-41AA-B594-62F637C56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8">
            <a:extLst>
              <a:ext uri="{FF2B5EF4-FFF2-40B4-BE49-F238E27FC236}">
                <a16:creationId xmlns:a16="http://schemas.microsoft.com/office/drawing/2014/main" id="{A52F41F3-AC26-41DE-818C-ADE3A07B7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0"/>
            <a:ext cx="4038601" cy="6866462"/>
          </a:xfrm>
          <a:prstGeom prst="rect">
            <a:avLst/>
          </a:prstGeom>
          <a:gradFill>
            <a:gsLst>
              <a:gs pos="0">
                <a:schemeClr val="accent5"/>
              </a:gs>
              <a:gs pos="100000">
                <a:schemeClr val="accent4">
                  <a:alpha val="5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0">
            <a:extLst>
              <a:ext uri="{FF2B5EF4-FFF2-40B4-BE49-F238E27FC236}">
                <a16:creationId xmlns:a16="http://schemas.microsoft.com/office/drawing/2014/main" id="{6F5ADC32-5F7F-47E3-9CD0-DE801951B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5328" y="1633640"/>
            <a:ext cx="6866462" cy="3581401"/>
          </a:xfrm>
          <a:prstGeom prst="rect">
            <a:avLst/>
          </a:prstGeom>
          <a:gradFill>
            <a:gsLst>
              <a:gs pos="0">
                <a:schemeClr val="accent2"/>
              </a:gs>
              <a:gs pos="100000">
                <a:schemeClr val="accent5">
                  <a:alpha val="13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C98CCFA-6F69-46BF-80B4-90E9241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32044"/>
            <a:ext cx="4038600" cy="4634418"/>
          </a:xfrm>
          <a:prstGeom prst="rect">
            <a:avLst/>
          </a:prstGeom>
          <a:gradFill>
            <a:gsLst>
              <a:gs pos="0">
                <a:schemeClr val="accent5">
                  <a:alpha val="36000"/>
                </a:schemeClr>
              </a:gs>
              <a:gs pos="67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矩形 4" descr="Intro">
            <a:extLst>
              <a:ext uri="{FF2B5EF4-FFF2-40B4-BE49-F238E27FC236}">
                <a16:creationId xmlns:a16="http://schemas.microsoft.com/office/drawing/2014/main" id="{4D9831FC-B2FB-4EC6-B6C2-A5ADB9062CF7}"/>
              </a:ext>
            </a:extLst>
          </p:cNvPr>
          <p:cNvSpPr>
            <a:spLocks noGrp="1"/>
          </p:cNvSpPr>
          <p:nvPr>
            <p:ph type="title" idx="4294967295"/>
          </p:nvPr>
        </p:nvSpPr>
        <p:spPr>
          <a:xfrm>
            <a:off x="537587" y="2580514"/>
            <a:ext cx="3084844" cy="34906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r" defTabSz="914400" rtl="0" eaLnBrk="1" fontAlgn="auto" latinLnBrk="0" hangingPunct="1">
              <a:lnSpc>
                <a:spcPct val="100000"/>
              </a:lnSpc>
              <a:spcBef>
                <a:spcPct val="0"/>
              </a:spcBef>
              <a:spcAft>
                <a:spcPts val="600"/>
              </a:spcAft>
              <a:buClrTx/>
              <a:buSzTx/>
              <a:buFontTx/>
              <a:buNone/>
              <a:tabLst/>
              <a:defRPr/>
            </a:pPr>
            <a:r>
              <a:rPr kumimoji="0" lang="en-US" altLang="zh-CN" sz="3200" b="1" i="0" u="none" strike="noStrike" kern="1200" cap="all" spc="700" normalizeH="0" baseline="0" noProof="0" dirty="0">
                <a:ln>
                  <a:noFill/>
                </a:ln>
                <a:solidFill>
                  <a:schemeClr val="bg1"/>
                </a:solidFill>
                <a:effectLst/>
                <a:uLnTx/>
                <a:uFillTx/>
                <a:latin typeface="+mj-lt"/>
                <a:ea typeface="+mj-ea"/>
                <a:cs typeface="+mj-cs"/>
              </a:rPr>
              <a:t>Intro</a:t>
            </a:r>
          </a:p>
        </p:txBody>
      </p:sp>
      <p:pic>
        <p:nvPicPr>
          <p:cNvPr id="22" name="Picture 21" descr="Image of the exterior of the Library and Information School at the University of Illinois at Urbana-Champaign.">
            <a:extLst>
              <a:ext uri="{FF2B5EF4-FFF2-40B4-BE49-F238E27FC236}">
                <a16:creationId xmlns:a16="http://schemas.microsoft.com/office/drawing/2014/main" id="{5013CD04-A3D4-43C9-9029-4B76532F0DC1}"/>
              </a:ext>
            </a:extLst>
          </p:cNvPr>
          <p:cNvPicPr>
            <a:picLocks noChangeAspect="1"/>
          </p:cNvPicPr>
          <p:nvPr/>
        </p:nvPicPr>
        <p:blipFill>
          <a:blip r:embed="rId3"/>
          <a:stretch>
            <a:fillRect/>
          </a:stretch>
        </p:blipFill>
        <p:spPr>
          <a:xfrm>
            <a:off x="4495326" y="623636"/>
            <a:ext cx="2786215" cy="1567245"/>
          </a:xfrm>
          <a:prstGeom prst="rect">
            <a:avLst/>
          </a:prstGeom>
        </p:spPr>
      </p:pic>
      <p:pic>
        <p:nvPicPr>
          <p:cNvPr id="9" name="Picture 8" descr="UICU logo">
            <a:extLst>
              <a:ext uri="{FF2B5EF4-FFF2-40B4-BE49-F238E27FC236}">
                <a16:creationId xmlns:a16="http://schemas.microsoft.com/office/drawing/2014/main" id="{B9B5C18B-3A0A-4990-8284-425F8C6D6651}"/>
              </a:ext>
            </a:extLst>
          </p:cNvPr>
          <p:cNvPicPr>
            <a:picLocks noChangeAspect="1"/>
          </p:cNvPicPr>
          <p:nvPr/>
        </p:nvPicPr>
        <p:blipFill>
          <a:blip r:embed="rId4"/>
          <a:stretch>
            <a:fillRect/>
          </a:stretch>
        </p:blipFill>
        <p:spPr>
          <a:xfrm>
            <a:off x="4495324" y="2506724"/>
            <a:ext cx="2786215" cy="812366"/>
          </a:xfrm>
          <a:prstGeom prst="rect">
            <a:avLst/>
          </a:prstGeom>
        </p:spPr>
      </p:pic>
      <p:pic>
        <p:nvPicPr>
          <p:cNvPr id="19" name="Picture 18" descr="Image of Francisco Dejesus Juarez on the UIUC campus. ">
            <a:extLst>
              <a:ext uri="{FF2B5EF4-FFF2-40B4-BE49-F238E27FC236}">
                <a16:creationId xmlns:a16="http://schemas.microsoft.com/office/drawing/2014/main" id="{630634B5-F16A-46B8-896A-DF7055819FFE}"/>
              </a:ext>
            </a:extLst>
          </p:cNvPr>
          <p:cNvPicPr>
            <a:picLocks noChangeAspect="1"/>
          </p:cNvPicPr>
          <p:nvPr/>
        </p:nvPicPr>
        <p:blipFill>
          <a:blip r:embed="rId5"/>
          <a:stretch>
            <a:fillRect/>
          </a:stretch>
        </p:blipFill>
        <p:spPr>
          <a:xfrm rot="16200000">
            <a:off x="7075967" y="930099"/>
            <a:ext cx="3783205" cy="2837403"/>
          </a:xfrm>
          <a:prstGeom prst="rect">
            <a:avLst/>
          </a:prstGeom>
        </p:spPr>
      </p:pic>
      <p:sp>
        <p:nvSpPr>
          <p:cNvPr id="3" name="TextBox 2">
            <a:extLst>
              <a:ext uri="{FF2B5EF4-FFF2-40B4-BE49-F238E27FC236}">
                <a16:creationId xmlns:a16="http://schemas.microsoft.com/office/drawing/2014/main" id="{BD31B3EC-ED8A-4C7F-8FB3-0AC04C33B008}"/>
              </a:ext>
            </a:extLst>
          </p:cNvPr>
          <p:cNvSpPr txBox="1"/>
          <p:nvPr/>
        </p:nvSpPr>
        <p:spPr>
          <a:xfrm>
            <a:off x="4495324" y="4556248"/>
            <a:ext cx="6964821" cy="2190879"/>
          </a:xfrm>
          <a:prstGeom prst="rect">
            <a:avLst/>
          </a:prstGeom>
        </p:spPr>
        <p:txBody>
          <a:bodyPr vert="horz" lIns="0" tIns="0" rIns="0" bIns="0" rtlCol="0">
            <a:noAutofit/>
          </a:bodyPr>
          <a:lstStyle/>
          <a:p>
            <a:pPr indent="-228600" fontAlgn="base">
              <a:lnSpc>
                <a:spcPct val="110000"/>
              </a:lnSpc>
              <a:spcAft>
                <a:spcPts val="600"/>
              </a:spcAft>
              <a:buFont typeface="Arial" panose="020B0604020202020204" pitchFamily="34" charset="0"/>
              <a:buChar char="•"/>
            </a:pPr>
            <a:r>
              <a:rPr lang="en-US" dirty="0">
                <a:solidFill>
                  <a:schemeClr val="accent1"/>
                </a:solidFill>
              </a:rPr>
              <a:t>Graduate Student </a:t>
            </a:r>
          </a:p>
          <a:p>
            <a:pPr indent="-228600" fontAlgn="base">
              <a:lnSpc>
                <a:spcPct val="110000"/>
              </a:lnSpc>
              <a:spcAft>
                <a:spcPts val="600"/>
              </a:spcAft>
              <a:buFont typeface="Arial" panose="020B0604020202020204" pitchFamily="34" charset="0"/>
              <a:buChar char="•"/>
            </a:pPr>
            <a:r>
              <a:rPr lang="en-US" dirty="0">
                <a:solidFill>
                  <a:schemeClr val="accent1"/>
                </a:solidFill>
              </a:rPr>
              <a:t>Library and Information Science</a:t>
            </a:r>
          </a:p>
          <a:p>
            <a:pPr indent="-228600" fontAlgn="base">
              <a:lnSpc>
                <a:spcPct val="110000"/>
              </a:lnSpc>
              <a:spcAft>
                <a:spcPts val="600"/>
              </a:spcAft>
              <a:buFont typeface="Arial" panose="020B0604020202020204" pitchFamily="34" charset="0"/>
              <a:buChar char="•"/>
            </a:pPr>
            <a:r>
              <a:rPr lang="en-US" dirty="0">
                <a:solidFill>
                  <a:schemeClr val="accent1"/>
                </a:solidFill>
              </a:rPr>
              <a:t>The University of Illinois at Urbana-Champaign</a:t>
            </a:r>
          </a:p>
          <a:p>
            <a:pPr indent="-228600" fontAlgn="base">
              <a:lnSpc>
                <a:spcPct val="110000"/>
              </a:lnSpc>
              <a:spcAft>
                <a:spcPts val="600"/>
              </a:spcAft>
              <a:buFont typeface="Arial" panose="020B0604020202020204" pitchFamily="34" charset="0"/>
              <a:buChar char="•"/>
            </a:pPr>
            <a:endParaRPr lang="en-US" dirty="0">
              <a:solidFill>
                <a:schemeClr val="accent1"/>
              </a:solidFill>
            </a:endParaRPr>
          </a:p>
          <a:p>
            <a:pPr indent="-228600" fontAlgn="base">
              <a:lnSpc>
                <a:spcPct val="110000"/>
              </a:lnSpc>
              <a:spcAft>
                <a:spcPts val="600"/>
              </a:spcAft>
              <a:buFont typeface="Arial" panose="020B0604020202020204" pitchFamily="34" charset="0"/>
              <a:buChar char="•"/>
            </a:pPr>
            <a:r>
              <a:rPr lang="en-US" dirty="0">
                <a:solidFill>
                  <a:schemeClr val="accent1"/>
                </a:solidFill>
              </a:rPr>
              <a:t>Graduate Assistant </a:t>
            </a:r>
          </a:p>
          <a:p>
            <a:pPr indent="-228600" fontAlgn="base">
              <a:lnSpc>
                <a:spcPct val="110000"/>
              </a:lnSpc>
              <a:spcAft>
                <a:spcPts val="600"/>
              </a:spcAft>
              <a:buFont typeface="Arial" panose="020B0604020202020204" pitchFamily="34" charset="0"/>
              <a:buChar char="•"/>
            </a:pPr>
            <a:r>
              <a:rPr lang="en-US" dirty="0">
                <a:solidFill>
                  <a:schemeClr val="accent1"/>
                </a:solidFill>
              </a:rPr>
              <a:t>Grainger Engineering Library</a:t>
            </a:r>
          </a:p>
          <a:p>
            <a:pPr indent="-228600">
              <a:lnSpc>
                <a:spcPct val="110000"/>
              </a:lnSpc>
              <a:spcAft>
                <a:spcPts val="600"/>
              </a:spcAft>
              <a:buFont typeface="Arial" panose="020B0604020202020204" pitchFamily="34" charset="0"/>
              <a:buChar char="•"/>
            </a:pPr>
            <a:endParaRPr lang="en-US" dirty="0">
              <a:solidFill>
                <a:schemeClr val="accent1"/>
              </a:solidFill>
            </a:endParaRPr>
          </a:p>
          <a:p>
            <a:pPr indent="-228600">
              <a:lnSpc>
                <a:spcPct val="110000"/>
              </a:lnSpc>
              <a:spcAft>
                <a:spcPts val="600"/>
              </a:spcAft>
              <a:buFont typeface="Arial" panose="020B0604020202020204" pitchFamily="34" charset="0"/>
              <a:buChar char="•"/>
            </a:pPr>
            <a:endParaRPr lang="en-US" dirty="0">
              <a:solidFill>
                <a:schemeClr val="accent1"/>
              </a:solidFill>
            </a:endParaRPr>
          </a:p>
        </p:txBody>
      </p:sp>
      <p:sp>
        <p:nvSpPr>
          <p:cNvPr id="6" name="Slide Number Placeholder 5">
            <a:extLst>
              <a:ext uri="{FF2B5EF4-FFF2-40B4-BE49-F238E27FC236}">
                <a16:creationId xmlns:a16="http://schemas.microsoft.com/office/drawing/2014/main" id="{B16AB251-0FCF-48A4-A705-16E1AA1924FD}"/>
              </a:ext>
            </a:extLst>
          </p:cNvPr>
          <p:cNvSpPr>
            <a:spLocks noGrp="1"/>
          </p:cNvSpPr>
          <p:nvPr>
            <p:ph type="sldNum" sz="quarter" idx="12"/>
          </p:nvPr>
        </p:nvSpPr>
        <p:spPr/>
        <p:txBody>
          <a:bodyPr/>
          <a:lstStyle/>
          <a:p>
            <a:fld id="{C01389E6-C847-4AD0-B56D-D205B2EAB1EE}" type="slidenum">
              <a:rPr lang="en-US" smtClean="0"/>
              <a:t>2</a:t>
            </a:fld>
            <a:endParaRPr lang="en-US"/>
          </a:p>
        </p:txBody>
      </p:sp>
    </p:spTree>
    <p:extLst>
      <p:ext uri="{BB962C8B-B14F-4D97-AF65-F5344CB8AC3E}">
        <p14:creationId xmlns:p14="http://schemas.microsoft.com/office/powerpoint/2010/main" val="3152492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2E0A0BE-9D9A-4E73-B28D-4DB55BDED4C4}"/>
              </a:ext>
            </a:extLst>
          </p:cNvPr>
          <p:cNvSpPr>
            <a:spLocks noGrp="1"/>
          </p:cNvSpPr>
          <p:nvPr>
            <p:ph type="title" idx="4294967295"/>
          </p:nvPr>
        </p:nvSpPr>
        <p:spPr>
          <a:xfrm>
            <a:off x="11669713" y="6408738"/>
            <a:ext cx="438150" cy="4492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17" name="Picture 16" descr="An image of the data csv opened in a Python environment.">
            <a:extLst>
              <a:ext uri="{FF2B5EF4-FFF2-40B4-BE49-F238E27FC236}">
                <a16:creationId xmlns:a16="http://schemas.microsoft.com/office/drawing/2014/main" id="{537C328C-B45D-49A4-8A1D-8C27B31004FB}"/>
              </a:ext>
            </a:extLst>
          </p:cNvPr>
          <p:cNvPicPr>
            <a:picLocks noChangeAspect="1"/>
          </p:cNvPicPr>
          <p:nvPr/>
        </p:nvPicPr>
        <p:blipFill>
          <a:blip r:embed="rId3"/>
          <a:stretch>
            <a:fillRect/>
          </a:stretch>
        </p:blipFill>
        <p:spPr>
          <a:xfrm>
            <a:off x="0" y="996858"/>
            <a:ext cx="12192000" cy="5265174"/>
          </a:xfrm>
          <a:prstGeom prst="rect">
            <a:avLst/>
          </a:prstGeom>
        </p:spPr>
      </p:pic>
    </p:spTree>
    <p:extLst>
      <p:ext uri="{BB962C8B-B14F-4D97-AF65-F5344CB8AC3E}">
        <p14:creationId xmlns:p14="http://schemas.microsoft.com/office/powerpoint/2010/main" val="4103614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257598-22AC-4EED-9539-177F3F2A973B}"/>
              </a:ext>
            </a:extLst>
          </p:cNvPr>
          <p:cNvSpPr>
            <a:spLocks noGrp="1"/>
          </p:cNvSpPr>
          <p:nvPr>
            <p:ph type="title" idx="4294967295"/>
          </p:nvPr>
        </p:nvSpPr>
        <p:spPr>
          <a:xfrm>
            <a:off x="11668125" y="6410325"/>
            <a:ext cx="438150" cy="4476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389E6-C847-4AD0-B56D-D205B2EAB1EE}" type="slidenum">
              <a:rPr kumimoji="0" lang="en-US" sz="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FFFFFF"/>
              </a:solidFill>
              <a:effectLst/>
              <a:uLnTx/>
              <a:uFillTx/>
              <a:latin typeface="+mn-lt"/>
              <a:ea typeface="+mn-ea"/>
              <a:cs typeface="+mn-cs"/>
            </a:endParaRPr>
          </a:p>
        </p:txBody>
      </p:sp>
      <p:pic>
        <p:nvPicPr>
          <p:cNvPr id="4" name="Picture 3" descr="Image of output of Python code snippet which actually shows the column headers this time. ">
            <a:extLst>
              <a:ext uri="{FF2B5EF4-FFF2-40B4-BE49-F238E27FC236}">
                <a16:creationId xmlns:a16="http://schemas.microsoft.com/office/drawing/2014/main" id="{11145C2F-B17C-444D-B495-E0B42655BBBE}"/>
              </a:ext>
            </a:extLst>
          </p:cNvPr>
          <p:cNvPicPr>
            <a:picLocks noChangeAspect="1"/>
          </p:cNvPicPr>
          <p:nvPr/>
        </p:nvPicPr>
        <p:blipFill>
          <a:blip r:embed="rId3"/>
          <a:stretch>
            <a:fillRect/>
          </a:stretch>
        </p:blipFill>
        <p:spPr>
          <a:xfrm>
            <a:off x="0" y="3787886"/>
            <a:ext cx="12192000" cy="2232691"/>
          </a:xfrm>
          <a:prstGeom prst="rect">
            <a:avLst/>
          </a:prstGeom>
        </p:spPr>
      </p:pic>
      <p:pic>
        <p:nvPicPr>
          <p:cNvPr id="5" name="Picture 4" descr="Image of Python code snippet intended to read data.">
            <a:extLst>
              <a:ext uri="{FF2B5EF4-FFF2-40B4-BE49-F238E27FC236}">
                <a16:creationId xmlns:a16="http://schemas.microsoft.com/office/drawing/2014/main" id="{127D6E1D-0C71-4A25-98E7-97B9FC732B8E}"/>
              </a:ext>
            </a:extLst>
          </p:cNvPr>
          <p:cNvPicPr>
            <a:picLocks noChangeAspect="1"/>
          </p:cNvPicPr>
          <p:nvPr/>
        </p:nvPicPr>
        <p:blipFill>
          <a:blip r:embed="rId4"/>
          <a:stretch>
            <a:fillRect/>
          </a:stretch>
        </p:blipFill>
        <p:spPr>
          <a:xfrm>
            <a:off x="0" y="587828"/>
            <a:ext cx="11182350" cy="2314575"/>
          </a:xfrm>
          <a:prstGeom prst="rect">
            <a:avLst/>
          </a:prstGeom>
        </p:spPr>
      </p:pic>
    </p:spTree>
    <p:extLst>
      <p:ext uri="{BB962C8B-B14F-4D97-AF65-F5344CB8AC3E}">
        <p14:creationId xmlns:p14="http://schemas.microsoft.com/office/powerpoint/2010/main" val="1404212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5">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7">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9">
            <a:extLst>
              <a:ext uri="{FF2B5EF4-FFF2-40B4-BE49-F238E27FC236}">
                <a16:creationId xmlns:a16="http://schemas.microsoft.com/office/drawing/2014/main" id="{F6EAEA9B-2E1C-4FAD-8BCE-BCDAA88A0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31">
            <a:extLst>
              <a:ext uri="{FF2B5EF4-FFF2-40B4-BE49-F238E27FC236}">
                <a16:creationId xmlns:a16="http://schemas.microsoft.com/office/drawing/2014/main" id="{18DDDDE9-F719-466E-8023-442157AD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39"/>
            <a:ext cx="12203210" cy="1594273"/>
          </a:xfrm>
          <a:prstGeom prst="rect">
            <a:avLst/>
          </a:prstGeom>
          <a:gradFill>
            <a:gsLst>
              <a:gs pos="0">
                <a:schemeClr val="accent5"/>
              </a:gs>
              <a:gs pos="100000">
                <a:schemeClr val="accent6"/>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33">
            <a:extLst>
              <a:ext uri="{FF2B5EF4-FFF2-40B4-BE49-F238E27FC236}">
                <a16:creationId xmlns:a16="http://schemas.microsoft.com/office/drawing/2014/main" id="{939F77F6-77CF-46C0-AC00-152962613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9" y="-15839"/>
            <a:ext cx="8126510" cy="1594273"/>
          </a:xfrm>
          <a:prstGeom prst="rect">
            <a:avLst/>
          </a:prstGeom>
          <a:gradFill>
            <a:gsLst>
              <a:gs pos="0">
                <a:schemeClr val="accent5">
                  <a:alpha val="17000"/>
                </a:schemeClr>
              </a:gs>
              <a:gs pos="99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5">
            <a:extLst>
              <a:ext uri="{FF2B5EF4-FFF2-40B4-BE49-F238E27FC236}">
                <a16:creationId xmlns:a16="http://schemas.microsoft.com/office/drawing/2014/main" id="{181D6D53-7DE2-4564-9C40-9B261437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5440" y="-3031424"/>
            <a:ext cx="1594275" cy="7625444"/>
          </a:xfrm>
          <a:prstGeom prst="rect">
            <a:avLst/>
          </a:prstGeom>
          <a:gradFill>
            <a:gsLst>
              <a:gs pos="23000">
                <a:schemeClr val="accent4">
                  <a:alpha val="0"/>
                </a:schemeClr>
              </a:gs>
              <a:gs pos="99000">
                <a:schemeClr val="accent6">
                  <a:alpha val="59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09F8B5F1-F54C-4A8D-84E0-9328893C2037}"/>
              </a:ext>
            </a:extLst>
          </p:cNvPr>
          <p:cNvSpPr txBox="1">
            <a:spLocks noGrp="1"/>
          </p:cNvSpPr>
          <p:nvPr>
            <p:ph type="title" idx="4294967295"/>
          </p:nvPr>
        </p:nvSpPr>
        <p:spPr>
          <a:xfrm>
            <a:off x="1093694" y="322729"/>
            <a:ext cx="6717553" cy="992096"/>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3200" b="1" i="0" u="none" strike="noStrike" kern="1200" cap="all" spc="750" normalizeH="0" baseline="0" noProof="0" dirty="0">
                <a:ln>
                  <a:noFill/>
                </a:ln>
                <a:solidFill>
                  <a:schemeClr val="bg1"/>
                </a:solidFill>
                <a:effectLst/>
                <a:uLnTx/>
                <a:uFillTx/>
                <a:latin typeface="+mj-lt"/>
                <a:ea typeface="+mj-ea"/>
                <a:cs typeface="+mj-cs"/>
              </a:rPr>
              <a:t>Results</a:t>
            </a:r>
          </a:p>
        </p:txBody>
      </p:sp>
      <p:pic>
        <p:nvPicPr>
          <p:cNvPr id="5" name="Picture 4" descr="Image of Python run of tidied data.">
            <a:extLst>
              <a:ext uri="{FF2B5EF4-FFF2-40B4-BE49-F238E27FC236}">
                <a16:creationId xmlns:a16="http://schemas.microsoft.com/office/drawing/2014/main" id="{2DF10837-B95E-47FC-9860-F0ED2BD4466B}"/>
              </a:ext>
            </a:extLst>
          </p:cNvPr>
          <p:cNvPicPr>
            <a:picLocks noChangeAspect="1"/>
          </p:cNvPicPr>
          <p:nvPr/>
        </p:nvPicPr>
        <p:blipFill rotWithShape="1">
          <a:blip r:embed="rId3"/>
          <a:srcRect l="354" r="-3" b="-3"/>
          <a:stretch/>
        </p:blipFill>
        <p:spPr>
          <a:xfrm>
            <a:off x="190177" y="1578434"/>
            <a:ext cx="6048102" cy="4931538"/>
          </a:xfrm>
          <a:prstGeom prst="rect">
            <a:avLst/>
          </a:prstGeom>
        </p:spPr>
      </p:pic>
      <p:pic>
        <p:nvPicPr>
          <p:cNvPr id="9" name="Picture 8" descr="Spreadsheet view of tidied GTFS data.">
            <a:extLst>
              <a:ext uri="{FF2B5EF4-FFF2-40B4-BE49-F238E27FC236}">
                <a16:creationId xmlns:a16="http://schemas.microsoft.com/office/drawing/2014/main" id="{1807F79E-5630-44E1-B8BF-AA832F2106C2}"/>
              </a:ext>
            </a:extLst>
          </p:cNvPr>
          <p:cNvPicPr>
            <a:picLocks noChangeAspect="1"/>
          </p:cNvPicPr>
          <p:nvPr/>
        </p:nvPicPr>
        <p:blipFill>
          <a:blip r:embed="rId4"/>
          <a:stretch>
            <a:fillRect/>
          </a:stretch>
        </p:blipFill>
        <p:spPr>
          <a:xfrm>
            <a:off x="7587281" y="15839"/>
            <a:ext cx="3761382" cy="6858000"/>
          </a:xfrm>
          <a:prstGeom prst="rect">
            <a:avLst/>
          </a:prstGeom>
        </p:spPr>
      </p:pic>
      <p:sp>
        <p:nvSpPr>
          <p:cNvPr id="4" name="Slide Number Placeholder 3">
            <a:extLst>
              <a:ext uri="{FF2B5EF4-FFF2-40B4-BE49-F238E27FC236}">
                <a16:creationId xmlns:a16="http://schemas.microsoft.com/office/drawing/2014/main" id="{0AD36896-5F51-40FF-A915-4E6BA3564307}"/>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a:solidFill>
                  <a:schemeClr val="tx1"/>
                </a:solidFill>
              </a:rPr>
              <a:pPr>
                <a:spcAft>
                  <a:spcPts val="600"/>
                </a:spcAft>
              </a:pPr>
              <a:t>22</a:t>
            </a:fld>
            <a:endParaRPr lang="en-US">
              <a:solidFill>
                <a:schemeClr val="tx1"/>
              </a:solidFill>
            </a:endParaRPr>
          </a:p>
        </p:txBody>
      </p:sp>
    </p:spTree>
    <p:extLst>
      <p:ext uri="{BB962C8B-B14F-4D97-AF65-F5344CB8AC3E}">
        <p14:creationId xmlns:p14="http://schemas.microsoft.com/office/powerpoint/2010/main" val="3665494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3EC0B50-62D7-41FC-9A76-1108BC82F828}"/>
              </a:ext>
            </a:extLst>
          </p:cNvPr>
          <p:cNvSpPr>
            <a:spLocks noGrp="1"/>
          </p:cNvSpPr>
          <p:nvPr>
            <p:ph type="title"/>
          </p:nvPr>
        </p:nvSpPr>
        <p:spPr>
          <a:xfrm>
            <a:off x="387927" y="1028701"/>
            <a:ext cx="3248863" cy="3020785"/>
          </a:xfrm>
        </p:spPr>
        <p:txBody>
          <a:bodyPr>
            <a:normAutofit/>
          </a:bodyPr>
          <a:lstStyle/>
          <a:p>
            <a:pPr algn="r"/>
            <a:r>
              <a:rPr lang="en-US" sz="2500" dirty="0">
                <a:solidFill>
                  <a:schemeClr val="bg1"/>
                </a:solidFill>
              </a:rPr>
              <a:t>Conclusion</a:t>
            </a:r>
          </a:p>
        </p:txBody>
      </p:sp>
      <p:sp>
        <p:nvSpPr>
          <p:cNvPr id="3" name="Content Placeholder 2">
            <a:extLst>
              <a:ext uri="{FF2B5EF4-FFF2-40B4-BE49-F238E27FC236}">
                <a16:creationId xmlns:a16="http://schemas.microsoft.com/office/drawing/2014/main" id="{721E5B65-DDDA-4236-9987-BBD13F85D9FD}"/>
              </a:ext>
            </a:extLst>
          </p:cNvPr>
          <p:cNvSpPr>
            <a:spLocks noGrp="1"/>
          </p:cNvSpPr>
          <p:nvPr>
            <p:ph idx="1"/>
          </p:nvPr>
        </p:nvSpPr>
        <p:spPr>
          <a:xfrm>
            <a:off x="4777409" y="1028702"/>
            <a:ext cx="6273972" cy="4843462"/>
          </a:xfrm>
        </p:spPr>
        <p:txBody>
          <a:bodyPr>
            <a:normAutofit/>
          </a:bodyPr>
          <a:lstStyle/>
          <a:p>
            <a:r>
              <a:rPr lang="en-US" sz="1800" dirty="0"/>
              <a:t>I suggest Federal dataset reports to incorporate a data cleaning process standard </a:t>
            </a:r>
          </a:p>
          <a:p>
            <a:r>
              <a:rPr lang="en-US" sz="1800" dirty="0"/>
              <a:t>Structuring datasets to facilitate analysis is an essential component for increasing re-usability</a:t>
            </a:r>
          </a:p>
          <a:p>
            <a:r>
              <a:rPr lang="en-US" sz="1800" dirty="0"/>
              <a:t>Tidy datasets are easy to</a:t>
            </a:r>
          </a:p>
          <a:p>
            <a:pPr lvl="1"/>
            <a:r>
              <a:rPr lang="en-US" sz="1800" dirty="0"/>
              <a:t>Manipulate</a:t>
            </a:r>
          </a:p>
          <a:p>
            <a:pPr lvl="1"/>
            <a:r>
              <a:rPr lang="en-US" sz="1800" dirty="0"/>
              <a:t>Model</a:t>
            </a:r>
          </a:p>
          <a:p>
            <a:pPr lvl="1"/>
            <a:r>
              <a:rPr lang="en-US" sz="1800" dirty="0"/>
              <a:t>Visualize </a:t>
            </a:r>
          </a:p>
          <a:p>
            <a:pPr lvl="1"/>
            <a:r>
              <a:rPr lang="en-US" sz="1800" dirty="0"/>
              <a:t>Have a specific structure </a:t>
            </a:r>
          </a:p>
          <a:p>
            <a:pPr lvl="2"/>
            <a:r>
              <a:rPr lang="en-US" dirty="0"/>
              <a:t>column = variable</a:t>
            </a:r>
          </a:p>
          <a:p>
            <a:pPr lvl="2"/>
            <a:r>
              <a:rPr lang="en-US" dirty="0"/>
              <a:t>row = observation</a:t>
            </a:r>
          </a:p>
          <a:p>
            <a:pPr lvl="2"/>
            <a:r>
              <a:rPr lang="en-US" dirty="0"/>
              <a:t>table = observational unit type</a:t>
            </a:r>
          </a:p>
          <a:p>
            <a:endParaRPr lang="en-US" sz="1800" dirty="0"/>
          </a:p>
          <a:p>
            <a:endParaRPr lang="en-US" sz="1800" dirty="0"/>
          </a:p>
          <a:p>
            <a:endParaRPr lang="en-US" sz="1800" dirty="0"/>
          </a:p>
        </p:txBody>
      </p:sp>
      <p:sp>
        <p:nvSpPr>
          <p:cNvPr id="4" name="Slide Number Placeholder 3">
            <a:extLst>
              <a:ext uri="{FF2B5EF4-FFF2-40B4-BE49-F238E27FC236}">
                <a16:creationId xmlns:a16="http://schemas.microsoft.com/office/drawing/2014/main" id="{2FCED959-30D6-4988-87EA-6668AD181B32}"/>
              </a:ext>
            </a:extLst>
          </p:cNvPr>
          <p:cNvSpPr>
            <a:spLocks noGrp="1"/>
          </p:cNvSpPr>
          <p:nvPr>
            <p:ph type="sldNum" sz="quarter" idx="12"/>
          </p:nvPr>
        </p:nvSpPr>
        <p:spPr>
          <a:xfrm>
            <a:off x="11669678" y="6408742"/>
            <a:ext cx="438652" cy="448830"/>
          </a:xfrm>
        </p:spPr>
        <p:txBody>
          <a:bodyPr>
            <a:normAutofit/>
          </a:bodyPr>
          <a:lstStyle/>
          <a:p>
            <a:pPr>
              <a:spcAft>
                <a:spcPts val="600"/>
              </a:spcAft>
            </a:pPr>
            <a:fld id="{C01389E6-C847-4AD0-B56D-D205B2EAB1EE}" type="slidenum">
              <a:rPr lang="en-US">
                <a:solidFill>
                  <a:schemeClr val="tx1"/>
                </a:solidFill>
              </a:rPr>
              <a:pPr>
                <a:spcAft>
                  <a:spcPts val="600"/>
                </a:spcAft>
              </a:pPr>
              <a:t>23</a:t>
            </a:fld>
            <a:endParaRPr lang="en-US">
              <a:solidFill>
                <a:schemeClr val="tx1"/>
              </a:solidFill>
            </a:endParaRPr>
          </a:p>
        </p:txBody>
      </p:sp>
    </p:spTree>
    <p:extLst>
      <p:ext uri="{BB962C8B-B14F-4D97-AF65-F5344CB8AC3E}">
        <p14:creationId xmlns:p14="http://schemas.microsoft.com/office/powerpoint/2010/main" val="586003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420E3BE-A366-4E11-BF7C-A4C2B7F12952}"/>
              </a:ext>
            </a:extLst>
          </p:cNvPr>
          <p:cNvSpPr>
            <a:spLocks noGrp="1"/>
          </p:cNvSpPr>
          <p:nvPr>
            <p:ph type="title"/>
          </p:nvPr>
        </p:nvSpPr>
        <p:spPr>
          <a:xfrm>
            <a:off x="387927" y="1028701"/>
            <a:ext cx="3248863" cy="3020785"/>
          </a:xfrm>
        </p:spPr>
        <p:txBody>
          <a:bodyPr>
            <a:normAutofit/>
          </a:bodyPr>
          <a:lstStyle/>
          <a:p>
            <a:pPr algn="r"/>
            <a:r>
              <a:rPr lang="en-US" sz="2700" dirty="0">
                <a:solidFill>
                  <a:schemeClr val="bg1"/>
                </a:solidFill>
              </a:rPr>
              <a:t>References</a:t>
            </a:r>
          </a:p>
        </p:txBody>
      </p:sp>
      <p:sp>
        <p:nvSpPr>
          <p:cNvPr id="3" name="Content Placeholder 2">
            <a:extLst>
              <a:ext uri="{FF2B5EF4-FFF2-40B4-BE49-F238E27FC236}">
                <a16:creationId xmlns:a16="http://schemas.microsoft.com/office/drawing/2014/main" id="{835E21E4-491C-426A-AD8D-89215991A2E9}"/>
              </a:ext>
            </a:extLst>
          </p:cNvPr>
          <p:cNvSpPr>
            <a:spLocks noGrp="1"/>
          </p:cNvSpPr>
          <p:nvPr>
            <p:ph idx="1"/>
          </p:nvPr>
        </p:nvSpPr>
        <p:spPr>
          <a:xfrm>
            <a:off x="4777409" y="1028702"/>
            <a:ext cx="6273972" cy="4843462"/>
          </a:xfrm>
        </p:spPr>
        <p:txBody>
          <a:bodyPr>
            <a:normAutofit/>
          </a:bodyPr>
          <a:lstStyle/>
          <a:p>
            <a:r>
              <a:rPr lang="en-US" sz="1800" dirty="0"/>
              <a:t>Wickham H., (2014). Tidy Data </a:t>
            </a:r>
            <a:r>
              <a:rPr lang="en-US" sz="1800" b="0" i="1" dirty="0">
                <a:effectLst/>
              </a:rPr>
              <a:t>The Journal of Statistical Software</a:t>
            </a:r>
            <a:r>
              <a:rPr lang="en-US" sz="1800" b="0" i="0" dirty="0">
                <a:effectLst/>
              </a:rPr>
              <a:t>, vol. 59(10). Retrieved December 9, 2020, from https://vita.had.co.nz/papers/tidy-data.html</a:t>
            </a:r>
          </a:p>
          <a:p>
            <a:r>
              <a:rPr lang="en-US" sz="1800" dirty="0"/>
              <a:t> </a:t>
            </a:r>
            <a:r>
              <a:rPr lang="en-US" sz="1800" b="0" i="1" dirty="0">
                <a:effectLst/>
                <a:latin typeface="AvenirNextLTPro"/>
              </a:rPr>
              <a:t>Daniel </a:t>
            </a:r>
            <a:r>
              <a:rPr lang="en-US" sz="1800" b="0" i="1" dirty="0" err="1">
                <a:effectLst/>
                <a:latin typeface="AvenirNextLTPro"/>
              </a:rPr>
              <a:t>chen</a:t>
            </a:r>
            <a:r>
              <a:rPr lang="en-US" sz="1800" b="0" i="1" dirty="0">
                <a:effectLst/>
                <a:latin typeface="AvenirNextLTPro"/>
              </a:rPr>
              <a:t>: Cleaning and tidying data in pandas | </a:t>
            </a:r>
            <a:r>
              <a:rPr lang="en-US" sz="1800" b="0" i="1" dirty="0" err="1">
                <a:effectLst/>
                <a:latin typeface="AvenirNextLTPro"/>
              </a:rPr>
              <a:t>pydata</a:t>
            </a:r>
            <a:r>
              <a:rPr lang="en-US" sz="1800" b="0" i="1" dirty="0">
                <a:effectLst/>
                <a:latin typeface="AvenirNextLTPro"/>
              </a:rPr>
              <a:t> dc 2018—</a:t>
            </a:r>
            <a:r>
              <a:rPr lang="en-US" sz="1800" b="0" i="1" dirty="0" err="1">
                <a:effectLst/>
                <a:latin typeface="AvenirNextLTPro"/>
              </a:rPr>
              <a:t>Youtube</a:t>
            </a:r>
            <a:r>
              <a:rPr lang="en-US" sz="1800" b="0" i="0" dirty="0">
                <a:effectLst/>
                <a:latin typeface="AvenirNextLTPro"/>
              </a:rPr>
              <a:t>. (n.d.). Retrieved December 10, 2020, from </a:t>
            </a:r>
            <a:r>
              <a:rPr lang="en-US" sz="1800" b="0" i="0" dirty="0">
                <a:effectLst/>
                <a:latin typeface="AvenirNextLTPro"/>
                <a:hlinkClick r:id="rId3"/>
              </a:rPr>
              <a:t>https://www.youtube.com/watch?v=iYie42M1ZyU</a:t>
            </a:r>
            <a:endParaRPr lang="en-US" sz="1800" b="0" i="0" dirty="0">
              <a:effectLst/>
              <a:latin typeface="AvenirNextLTPro"/>
            </a:endParaRPr>
          </a:p>
          <a:p>
            <a:r>
              <a:rPr lang="en-US" sz="1800" b="0" i="1" dirty="0">
                <a:effectLst/>
                <a:latin typeface="AvenirNextLTPro"/>
              </a:rPr>
              <a:t>Tidy data in python · jean-</a:t>
            </a:r>
            <a:r>
              <a:rPr lang="en-US" sz="1800" b="0" i="1" dirty="0" err="1">
                <a:effectLst/>
                <a:latin typeface="AvenirNextLTPro"/>
              </a:rPr>
              <a:t>nicholas</a:t>
            </a:r>
            <a:r>
              <a:rPr lang="en-US" sz="1800" b="0" i="1" dirty="0">
                <a:effectLst/>
                <a:latin typeface="AvenirNextLTPro"/>
              </a:rPr>
              <a:t> </a:t>
            </a:r>
            <a:r>
              <a:rPr lang="en-US" sz="1800" b="0" i="1" dirty="0" err="1">
                <a:effectLst/>
                <a:latin typeface="AvenirNextLTPro"/>
              </a:rPr>
              <a:t>hould</a:t>
            </a:r>
            <a:r>
              <a:rPr lang="en-US" sz="1800" b="0" i="0" dirty="0">
                <a:effectLst/>
                <a:latin typeface="AvenirNextLTPro"/>
              </a:rPr>
              <a:t>. (n.d.). Retrieved December 10, 2020, from https://www.jeannicholashould.com/tidy-data-in-python.html</a:t>
            </a:r>
            <a:endParaRPr lang="en-US" sz="1800" dirty="0"/>
          </a:p>
          <a:p>
            <a:endParaRPr lang="en-US" sz="1800" dirty="0"/>
          </a:p>
        </p:txBody>
      </p:sp>
      <p:sp>
        <p:nvSpPr>
          <p:cNvPr id="4" name="Slide Number Placeholder 3">
            <a:extLst>
              <a:ext uri="{FF2B5EF4-FFF2-40B4-BE49-F238E27FC236}">
                <a16:creationId xmlns:a16="http://schemas.microsoft.com/office/drawing/2014/main" id="{8AA30A33-1E64-4FBE-8CFD-B9E65D41E941}"/>
              </a:ext>
            </a:extLst>
          </p:cNvPr>
          <p:cNvSpPr>
            <a:spLocks noGrp="1"/>
          </p:cNvSpPr>
          <p:nvPr>
            <p:ph type="sldNum" sz="quarter" idx="12"/>
          </p:nvPr>
        </p:nvSpPr>
        <p:spPr>
          <a:xfrm>
            <a:off x="11669678" y="6408742"/>
            <a:ext cx="438652" cy="448830"/>
          </a:xfrm>
        </p:spPr>
        <p:txBody>
          <a:bodyPr>
            <a:normAutofit/>
          </a:bodyPr>
          <a:lstStyle/>
          <a:p>
            <a:pPr>
              <a:spcAft>
                <a:spcPts val="600"/>
              </a:spcAft>
            </a:pPr>
            <a:fld id="{C01389E6-C847-4AD0-B56D-D205B2EAB1EE}" type="slidenum">
              <a:rPr lang="en-US">
                <a:solidFill>
                  <a:schemeClr val="tx1"/>
                </a:solidFill>
              </a:rPr>
              <a:pPr>
                <a:spcAft>
                  <a:spcPts val="600"/>
                </a:spcAft>
              </a:pPr>
              <a:t>24</a:t>
            </a:fld>
            <a:endParaRPr lang="en-US">
              <a:solidFill>
                <a:schemeClr val="tx1"/>
              </a:solidFill>
            </a:endParaRPr>
          </a:p>
        </p:txBody>
      </p:sp>
    </p:spTree>
    <p:extLst>
      <p:ext uri="{BB962C8B-B14F-4D97-AF65-F5344CB8AC3E}">
        <p14:creationId xmlns:p14="http://schemas.microsoft.com/office/powerpoint/2010/main" val="6838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13A4003-1875-46E3-BBC1-9CF42E133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CDECF1C-4B20-4CD9-90C7-F85AAB331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57371"/>
            <a:ext cx="12203208" cy="1600629"/>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B46BEC-0E77-41F0-A7D5-D5B40D22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40517" y="5262916"/>
            <a:ext cx="7751481" cy="11453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84D73B4-F569-4D64-BA77-14454E09F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62916"/>
            <a:ext cx="8778690" cy="1595084"/>
          </a:xfrm>
          <a:prstGeom prst="rect">
            <a:avLst/>
          </a:prstGeom>
          <a:gradFill>
            <a:gsLst>
              <a:gs pos="0">
                <a:schemeClr val="accent6">
                  <a:lumMod val="75000"/>
                  <a:alpha val="31000"/>
                </a:schemeClr>
              </a:gs>
              <a:gs pos="99000">
                <a:schemeClr val="accent5">
                  <a:alpha val="2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D437E30-AED3-4732-B13B-17D277D8D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126" y="5256870"/>
            <a:ext cx="5301872" cy="1600701"/>
          </a:xfrm>
          <a:prstGeom prst="rect">
            <a:avLst/>
          </a:prstGeom>
          <a:gradFill>
            <a:gsLst>
              <a:gs pos="22000">
                <a:schemeClr val="tx2">
                  <a:lumMod val="75000"/>
                  <a:lumOff val="25000"/>
                  <a:alpha val="0"/>
                </a:schemeClr>
              </a:gs>
              <a:gs pos="99000">
                <a:schemeClr val="tx2">
                  <a:lumMod val="75000"/>
                  <a:lumOff val="25000"/>
                  <a:alpha val="6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E14228-C1C1-4E85-9629-3DB663977A3D}"/>
              </a:ext>
            </a:extLst>
          </p:cNvPr>
          <p:cNvSpPr>
            <a:spLocks noGrp="1"/>
          </p:cNvSpPr>
          <p:nvPr>
            <p:ph type="title"/>
          </p:nvPr>
        </p:nvSpPr>
        <p:spPr>
          <a:xfrm>
            <a:off x="914400" y="5602884"/>
            <a:ext cx="10698103" cy="827037"/>
          </a:xfrm>
        </p:spPr>
        <p:txBody>
          <a:bodyPr anchor="ctr">
            <a:normAutofit/>
          </a:bodyPr>
          <a:lstStyle/>
          <a:p>
            <a:r>
              <a:rPr lang="en-US" sz="3200">
                <a:solidFill>
                  <a:schemeClr val="bg1"/>
                </a:solidFill>
              </a:rPr>
              <a:t>Awknoledgements</a:t>
            </a:r>
          </a:p>
        </p:txBody>
      </p:sp>
      <p:sp>
        <p:nvSpPr>
          <p:cNvPr id="3" name="Content Placeholder 2">
            <a:extLst>
              <a:ext uri="{FF2B5EF4-FFF2-40B4-BE49-F238E27FC236}">
                <a16:creationId xmlns:a16="http://schemas.microsoft.com/office/drawing/2014/main" id="{B316E9F5-EBE3-4C6C-9DC1-E516B4908119}"/>
              </a:ext>
            </a:extLst>
          </p:cNvPr>
          <p:cNvSpPr>
            <a:spLocks noGrp="1"/>
          </p:cNvSpPr>
          <p:nvPr>
            <p:ph idx="1"/>
          </p:nvPr>
        </p:nvSpPr>
        <p:spPr>
          <a:xfrm>
            <a:off x="1371601" y="1028699"/>
            <a:ext cx="9448799" cy="3600451"/>
          </a:xfrm>
        </p:spPr>
        <p:txBody>
          <a:bodyPr>
            <a:noAutofit/>
          </a:bodyPr>
          <a:lstStyle/>
          <a:p>
            <a:pPr>
              <a:lnSpc>
                <a:spcPct val="110000"/>
              </a:lnSpc>
            </a:pPr>
            <a:endParaRPr lang="en-US" sz="1800" dirty="0"/>
          </a:p>
          <a:p>
            <a:pPr>
              <a:lnSpc>
                <a:spcPct val="110000"/>
              </a:lnSpc>
            </a:pPr>
            <a:r>
              <a:rPr lang="en-US" sz="1800" dirty="0">
                <a:hlinkClick r:id="rId3"/>
              </a:rPr>
              <a:t>Bertram </a:t>
            </a:r>
            <a:r>
              <a:rPr lang="en-US" sz="1800" dirty="0" err="1">
                <a:hlinkClick r:id="rId3"/>
              </a:rPr>
              <a:t>Ludäscher</a:t>
            </a:r>
            <a:endParaRPr lang="en-US" sz="1800" dirty="0"/>
          </a:p>
          <a:p>
            <a:pPr lvl="1">
              <a:lnSpc>
                <a:spcPct val="110000"/>
              </a:lnSpc>
            </a:pPr>
            <a:r>
              <a:rPr lang="en-US" sz="1800" dirty="0"/>
              <a:t>Professor and Director, Center for Informatics Research in Science and Scholarship</a:t>
            </a:r>
          </a:p>
          <a:p>
            <a:pPr>
              <a:lnSpc>
                <a:spcPct val="110000"/>
              </a:lnSpc>
            </a:pPr>
            <a:r>
              <a:rPr lang="en-US" sz="1800" dirty="0">
                <a:hlinkClick r:id="rId4"/>
              </a:rPr>
              <a:t>Leighton L Christiansen</a:t>
            </a:r>
            <a:endParaRPr lang="en-US" sz="1800" dirty="0"/>
          </a:p>
          <a:p>
            <a:pPr lvl="1">
              <a:lnSpc>
                <a:spcPct val="110000"/>
              </a:lnSpc>
            </a:pPr>
            <a:r>
              <a:rPr lang="en-US" sz="1800" dirty="0"/>
              <a:t>Librarian/Data Curator, National Transportation Library, U.S Department of Transportation. </a:t>
            </a:r>
          </a:p>
          <a:p>
            <a:pPr>
              <a:lnSpc>
                <a:spcPct val="110000"/>
              </a:lnSpc>
            </a:pPr>
            <a:r>
              <a:rPr lang="en-US" sz="1800" dirty="0" err="1">
                <a:hlinkClick r:id="rId5"/>
              </a:rPr>
              <a:t>Hoa</a:t>
            </a:r>
            <a:r>
              <a:rPr lang="en-US" sz="1800" dirty="0">
                <a:hlinkClick r:id="rId5"/>
              </a:rPr>
              <a:t> Luong</a:t>
            </a:r>
            <a:endParaRPr lang="en-US" sz="1800" dirty="0"/>
          </a:p>
          <a:p>
            <a:pPr lvl="1">
              <a:lnSpc>
                <a:spcPct val="110000"/>
              </a:lnSpc>
            </a:pPr>
            <a:r>
              <a:rPr lang="en-US" sz="1800" dirty="0"/>
              <a:t>Assistant Director Research Data Curation, Research Data Service at University of Illinois at Urbana-Champaign</a:t>
            </a:r>
          </a:p>
          <a:p>
            <a:pPr>
              <a:lnSpc>
                <a:spcPct val="110000"/>
              </a:lnSpc>
            </a:pPr>
            <a:r>
              <a:rPr lang="en-US" sz="1800" dirty="0">
                <a:hlinkClick r:id="rId6"/>
              </a:rPr>
              <a:t>Ashley Hetrick</a:t>
            </a:r>
            <a:endParaRPr lang="en-US" sz="1800" dirty="0"/>
          </a:p>
          <a:p>
            <a:pPr lvl="1">
              <a:lnSpc>
                <a:spcPct val="110000"/>
              </a:lnSpc>
            </a:pPr>
            <a:r>
              <a:rPr lang="en-US" sz="1800" dirty="0"/>
              <a:t>Data Analyst at the University of Illinois at Urbana-Champaign</a:t>
            </a:r>
          </a:p>
          <a:p>
            <a:pPr lvl="1">
              <a:lnSpc>
                <a:spcPct val="110000"/>
              </a:lnSpc>
            </a:pPr>
            <a:endParaRPr lang="en-US" sz="1800" dirty="0"/>
          </a:p>
        </p:txBody>
      </p:sp>
      <p:sp>
        <p:nvSpPr>
          <p:cNvPr id="4" name="Slide Number Placeholder 3">
            <a:extLst>
              <a:ext uri="{FF2B5EF4-FFF2-40B4-BE49-F238E27FC236}">
                <a16:creationId xmlns:a16="http://schemas.microsoft.com/office/drawing/2014/main" id="{6BE3FB2C-2E44-4237-803C-A2DC01AB8E66}"/>
              </a:ext>
            </a:extLst>
          </p:cNvPr>
          <p:cNvSpPr>
            <a:spLocks noGrp="1"/>
          </p:cNvSpPr>
          <p:nvPr>
            <p:ph type="sldNum" sz="quarter" idx="12"/>
          </p:nvPr>
        </p:nvSpPr>
        <p:spPr>
          <a:xfrm>
            <a:off x="11669678" y="6408742"/>
            <a:ext cx="438652" cy="448830"/>
          </a:xfrm>
        </p:spPr>
        <p:txBody>
          <a:bodyPr>
            <a:normAutofit/>
          </a:bodyPr>
          <a:lstStyle/>
          <a:p>
            <a:pPr>
              <a:spcAft>
                <a:spcPts val="600"/>
              </a:spcAft>
            </a:pPr>
            <a:fld id="{C01389E6-C847-4AD0-B56D-D205B2EAB1EE}" type="slidenum">
              <a:rPr lang="en-US"/>
              <a:pPr>
                <a:spcAft>
                  <a:spcPts val="600"/>
                </a:spcAft>
              </a:pPr>
              <a:t>25</a:t>
            </a:fld>
            <a:endParaRPr lang="en-US"/>
          </a:p>
        </p:txBody>
      </p:sp>
    </p:spTree>
    <p:extLst>
      <p:ext uri="{BB962C8B-B14F-4D97-AF65-F5344CB8AC3E}">
        <p14:creationId xmlns:p14="http://schemas.microsoft.com/office/powerpoint/2010/main" val="371871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A2B6130-219A-4803-9A18-3CBE57091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AE3F84-6ED3-44F0-BDD3-26960DB35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2483446"/>
            <a:ext cx="12192005" cy="4374125"/>
          </a:xfrm>
          <a:prstGeom prst="rect">
            <a:avLst/>
          </a:prstGeom>
          <a:gradFill>
            <a:gsLst>
              <a:gs pos="8000">
                <a:schemeClr val="accent2">
                  <a:lumMod val="60000"/>
                  <a:lumOff val="40000"/>
                </a:schemeClr>
              </a:gs>
              <a:gs pos="100000">
                <a:schemeClr val="accent5">
                  <a:alpha val="78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899F98-2D09-4A4B-8DC4-E47F81A2D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718" y="-1425277"/>
            <a:ext cx="4374554" cy="12192000"/>
          </a:xfrm>
          <a:prstGeom prst="rect">
            <a:avLst/>
          </a:prstGeom>
          <a:gradFill>
            <a:gsLst>
              <a:gs pos="0">
                <a:schemeClr val="accent4">
                  <a:alpha val="24000"/>
                </a:schemeClr>
              </a:gs>
              <a:gs pos="99000">
                <a:schemeClr val="accent2">
                  <a:alpha val="63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99F6E23-8A0C-4FDE-A11A-F493EABF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2483445"/>
            <a:ext cx="4051344" cy="4374126"/>
          </a:xfrm>
          <a:prstGeom prst="rect">
            <a:avLst/>
          </a:prstGeom>
          <a:gradFill>
            <a:gsLst>
              <a:gs pos="0">
                <a:schemeClr val="accent5">
                  <a:alpha val="0"/>
                </a:schemeClr>
              </a:gs>
              <a:gs pos="84000">
                <a:schemeClr val="accent6">
                  <a:alpha val="3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03FF3CD-31DA-4ADC-9D54-6E5D8F56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1200952" y="1426715"/>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矩形 9">
            <a:extLst>
              <a:ext uri="{FF2B5EF4-FFF2-40B4-BE49-F238E27FC236}">
                <a16:creationId xmlns:a16="http://schemas.microsoft.com/office/drawing/2014/main" id="{9CEE49FA-3F5B-40F7-A60E-24C59333BB62}"/>
              </a:ext>
              <a:ext uri="{C183D7F6-B498-43B3-948B-1728B52AA6E4}">
                <adec:decorative xmlns:adec="http://schemas.microsoft.com/office/drawing/2017/decorative" val="1"/>
              </a:ext>
            </a:extLst>
          </p:cNvPr>
          <p:cNvSpPr/>
          <p:nvPr/>
        </p:nvSpPr>
        <p:spPr>
          <a:xfrm>
            <a:off x="482277" y="1000812"/>
            <a:ext cx="134379" cy="712312"/>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5"/>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Title 7" descr="About the National Transportation Library&#10;">
            <a:extLst>
              <a:ext uri="{FF2B5EF4-FFF2-40B4-BE49-F238E27FC236}">
                <a16:creationId xmlns:a16="http://schemas.microsoft.com/office/drawing/2014/main" id="{A946E546-1514-40C3-8E1B-6B7FC7692B52}"/>
              </a:ext>
            </a:extLst>
          </p:cNvPr>
          <p:cNvSpPr txBox="1">
            <a:spLocks noGrp="1"/>
          </p:cNvSpPr>
          <p:nvPr>
            <p:ph type="title" idx="4294967295"/>
          </p:nvPr>
        </p:nvSpPr>
        <p:spPr>
          <a:xfrm>
            <a:off x="654479" y="1000812"/>
            <a:ext cx="926828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About the National Transportation Library</a:t>
            </a:r>
          </a:p>
        </p:txBody>
      </p:sp>
      <p:sp>
        <p:nvSpPr>
          <p:cNvPr id="17" name="NTL Mandates Text">
            <a:extLst>
              <a:ext uri="{FF2B5EF4-FFF2-40B4-BE49-F238E27FC236}">
                <a16:creationId xmlns:a16="http://schemas.microsoft.com/office/drawing/2014/main" id="{06A8E7E7-D8D4-4A2B-ACD5-80A84558B930}"/>
              </a:ext>
            </a:extLst>
          </p:cNvPr>
          <p:cNvSpPr txBox="1">
            <a:spLocks/>
          </p:cNvSpPr>
          <p:nvPr/>
        </p:nvSpPr>
        <p:spPr>
          <a:xfrm>
            <a:off x="-9" y="2550287"/>
            <a:ext cx="11582414" cy="4143475"/>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buFont typeface="Arial" panose="020B0604020202020204" pitchFamily="34" charset="0"/>
              <a:buNone/>
            </a:pPr>
            <a:r>
              <a:rPr lang="en-US" b="1" dirty="0">
                <a:solidFill>
                  <a:schemeClr val="bg1"/>
                </a:solidFill>
              </a:rPr>
              <a:t>Transportation Equity Act for the 21st Century (TEA-21) (1998)</a:t>
            </a:r>
          </a:p>
          <a:p>
            <a:pPr marL="640080" indent="-274320">
              <a:lnSpc>
                <a:spcPct val="100000"/>
              </a:lnSpc>
            </a:pPr>
            <a:r>
              <a:rPr lang="en-US" sz="1200" dirty="0">
                <a:solidFill>
                  <a:schemeClr val="bg1"/>
                </a:solidFill>
              </a:rPr>
              <a:t>“establish and maintain a National Transportation Library, which shall contain a collection of statistical and other information needed for transportation decision making at the Federal, State, and local levels.”</a:t>
            </a:r>
            <a:endParaRPr lang="en-US" dirty="0">
              <a:solidFill>
                <a:schemeClr val="bg1"/>
              </a:solidFill>
            </a:endParaRPr>
          </a:p>
          <a:p>
            <a:pPr marL="139700" indent="0">
              <a:spcBef>
                <a:spcPts val="600"/>
              </a:spcBef>
              <a:buFont typeface="Arial" panose="020B0604020202020204" pitchFamily="34" charset="0"/>
              <a:buNone/>
            </a:pPr>
            <a:r>
              <a:rPr lang="en-US" b="1" dirty="0">
                <a:solidFill>
                  <a:schemeClr val="bg1"/>
                </a:solidFill>
              </a:rPr>
              <a:t>Moving Ahead for Progress in the 21</a:t>
            </a:r>
            <a:r>
              <a:rPr lang="en-US" b="1" baseline="30000" dirty="0">
                <a:solidFill>
                  <a:schemeClr val="bg1"/>
                </a:solidFill>
              </a:rPr>
              <a:t>st</a:t>
            </a:r>
            <a:r>
              <a:rPr lang="en-US" b="1" dirty="0">
                <a:solidFill>
                  <a:schemeClr val="bg1"/>
                </a:solidFill>
              </a:rPr>
              <a:t> Century Act (MAP-21) (2012)</a:t>
            </a:r>
          </a:p>
          <a:p>
            <a:pPr marL="640080" indent="-274320">
              <a:lnSpc>
                <a:spcPct val="100000"/>
              </a:lnSpc>
            </a:pPr>
            <a:r>
              <a:rPr lang="en-US" sz="1200" dirty="0">
                <a:solidFill>
                  <a:schemeClr val="bg1"/>
                </a:solidFill>
              </a:rPr>
              <a:t>Acquire, preserve and manage transportation information and information products and services for use by DOT, other Federal agencies, and the public;</a:t>
            </a:r>
          </a:p>
          <a:p>
            <a:pPr marL="640080" indent="-274320">
              <a:lnSpc>
                <a:spcPct val="100000"/>
              </a:lnSpc>
            </a:pPr>
            <a:r>
              <a:rPr lang="en-US" sz="1200" dirty="0">
                <a:solidFill>
                  <a:schemeClr val="bg1"/>
                </a:solidFill>
              </a:rPr>
              <a:t>Serve as the central repository for DOT research results and technical publications; and,</a:t>
            </a:r>
          </a:p>
          <a:p>
            <a:pPr marL="640080" indent="-274320">
              <a:lnSpc>
                <a:spcPct val="100000"/>
              </a:lnSpc>
            </a:pPr>
            <a:r>
              <a:rPr lang="en-US" sz="1200" dirty="0">
                <a:solidFill>
                  <a:schemeClr val="bg1"/>
                </a:solidFill>
              </a:rPr>
              <a:t>Serve as the central clearinghouse for transportation data and information of the Federal Government</a:t>
            </a:r>
            <a:endParaRPr lang="en-US" dirty="0">
              <a:solidFill>
                <a:schemeClr val="bg1"/>
              </a:solidFill>
            </a:endParaRPr>
          </a:p>
          <a:p>
            <a:pPr marL="139700" indent="0">
              <a:spcBef>
                <a:spcPts val="600"/>
              </a:spcBef>
              <a:buFont typeface="Arial" panose="020B0604020202020204" pitchFamily="34" charset="0"/>
              <a:buNone/>
            </a:pPr>
            <a:r>
              <a:rPr lang="en-US" b="1" dirty="0">
                <a:solidFill>
                  <a:schemeClr val="bg1"/>
                </a:solidFill>
              </a:rPr>
              <a:t>White House Office of Science and Technology Policy memo (2103)</a:t>
            </a:r>
            <a:r>
              <a:rPr lang="en-US" dirty="0">
                <a:solidFill>
                  <a:schemeClr val="bg1"/>
                </a:solidFill>
              </a:rPr>
              <a:t> </a:t>
            </a:r>
          </a:p>
          <a:p>
            <a:pPr marL="640080">
              <a:lnSpc>
                <a:spcPct val="100000"/>
              </a:lnSpc>
            </a:pPr>
            <a:r>
              <a:rPr lang="en-US" sz="1200" dirty="0">
                <a:solidFill>
                  <a:schemeClr val="bg1"/>
                </a:solidFill>
              </a:rPr>
              <a:t>requiring all Executive Departments and Agencies spending more than $100 million/year on R&amp;D to ensure public access to peer-reviewed publications and digital datasets arising from federally-funded scientific research</a:t>
            </a:r>
          </a:p>
          <a:p>
            <a:pPr marL="137160" indent="0">
              <a:lnSpc>
                <a:spcPct val="114000"/>
              </a:lnSpc>
              <a:spcBef>
                <a:spcPts val="600"/>
              </a:spcBef>
              <a:buFont typeface="Arial" panose="020B0604020202020204" pitchFamily="34" charset="0"/>
              <a:buNone/>
            </a:pPr>
            <a:r>
              <a:rPr lang="en-US" b="1" dirty="0">
                <a:solidFill>
                  <a:schemeClr val="bg1"/>
                </a:solidFill>
              </a:rPr>
              <a:t>Foundations for Evidence-Based Policymaking Act of 2018, Title II: The Open, Public, Electronic, and Necessary Government Data Act (OPEN Government Data Act</a:t>
            </a:r>
            <a:r>
              <a:rPr lang="en-US" sz="1200" b="1" dirty="0">
                <a:solidFill>
                  <a:schemeClr val="bg1"/>
                </a:solidFill>
              </a:rPr>
              <a:t>)</a:t>
            </a:r>
            <a:endParaRPr lang="en-US" sz="1200" dirty="0">
              <a:solidFill>
                <a:schemeClr val="bg1"/>
              </a:solidFill>
            </a:endParaRPr>
          </a:p>
        </p:txBody>
      </p:sp>
      <p:sp>
        <p:nvSpPr>
          <p:cNvPr id="2" name="Slide Number Placeholder 1">
            <a:extLst>
              <a:ext uri="{FF2B5EF4-FFF2-40B4-BE49-F238E27FC236}">
                <a16:creationId xmlns:a16="http://schemas.microsoft.com/office/drawing/2014/main" id="{7D2F2CDF-C40E-4501-96F3-E58A70311A77}"/>
              </a:ext>
            </a:extLst>
          </p:cNvPr>
          <p:cNvSpPr>
            <a:spLocks noGrp="1"/>
          </p:cNvSpPr>
          <p:nvPr>
            <p:ph type="sldNum" sz="quarter" idx="12"/>
          </p:nvPr>
        </p:nvSpPr>
        <p:spPr/>
        <p:txBody>
          <a:bodyPr/>
          <a:lstStyle/>
          <a:p>
            <a:fld id="{C01389E6-C847-4AD0-B56D-D205B2EAB1EE}" type="slidenum">
              <a:rPr lang="en-US" smtClean="0"/>
              <a:t>3</a:t>
            </a:fld>
            <a:endParaRPr lang="en-US"/>
          </a:p>
        </p:txBody>
      </p:sp>
    </p:spTree>
    <p:extLst>
      <p:ext uri="{BB962C8B-B14F-4D97-AF65-F5344CB8AC3E}">
        <p14:creationId xmlns:p14="http://schemas.microsoft.com/office/powerpoint/2010/main" val="10273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Rectangle 58">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矩形 4">
            <a:extLst>
              <a:ext uri="{FF2B5EF4-FFF2-40B4-BE49-F238E27FC236}">
                <a16:creationId xmlns:a16="http://schemas.microsoft.com/office/drawing/2014/main" id="{4D9831FC-B2FB-4EC6-B6C2-A5ADB9062CF7}"/>
              </a:ext>
            </a:extLst>
          </p:cNvPr>
          <p:cNvSpPr>
            <a:spLocks noGrp="1"/>
          </p:cNvSpPr>
          <p:nvPr>
            <p:ph type="title" idx="4294967295"/>
          </p:nvPr>
        </p:nvSpPr>
        <p:spPr>
          <a:xfrm>
            <a:off x="457200" y="868280"/>
            <a:ext cx="3390645" cy="3363597"/>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r" defTabSz="914400" rtl="0" eaLnBrk="1" fontAlgn="auto" latinLnBrk="0" hangingPunct="1">
              <a:lnSpc>
                <a:spcPct val="100000"/>
              </a:lnSpc>
              <a:spcBef>
                <a:spcPct val="0"/>
              </a:spcBef>
              <a:spcAft>
                <a:spcPts val="600"/>
              </a:spcAft>
              <a:buClrTx/>
              <a:buSzTx/>
              <a:buFontTx/>
              <a:buNone/>
              <a:tabLst/>
              <a:defRPr/>
            </a:pPr>
            <a:r>
              <a:rPr kumimoji="0" lang="en-US" altLang="zh-CN" sz="3200" b="1" i="0" u="none" strike="noStrike" kern="1200" cap="all" spc="700" normalizeH="0" baseline="0" noProof="0" dirty="0">
                <a:ln>
                  <a:noFill/>
                </a:ln>
                <a:solidFill>
                  <a:schemeClr val="bg1"/>
                </a:solidFill>
                <a:effectLst/>
                <a:uLnTx/>
                <a:uFillTx/>
                <a:latin typeface="+mj-lt"/>
                <a:ea typeface="+mj-ea"/>
                <a:cs typeface="+mj-cs"/>
              </a:rPr>
              <a:t>Agenda</a:t>
            </a:r>
          </a:p>
        </p:txBody>
      </p:sp>
      <p:sp>
        <p:nvSpPr>
          <p:cNvPr id="2" name="Slide Number Placeholder 1">
            <a:extLst>
              <a:ext uri="{FF2B5EF4-FFF2-40B4-BE49-F238E27FC236}">
                <a16:creationId xmlns:a16="http://schemas.microsoft.com/office/drawing/2014/main" id="{BC5FB255-4B18-4CDA-9A9E-8588A9CC6889}"/>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a:solidFill>
                  <a:schemeClr val="tx1"/>
                </a:solidFill>
              </a:rPr>
              <a:pPr>
                <a:spcAft>
                  <a:spcPts val="600"/>
                </a:spcAft>
              </a:pPr>
              <a:t>4</a:t>
            </a:fld>
            <a:endParaRPr lang="en-US">
              <a:solidFill>
                <a:schemeClr val="tx1"/>
              </a:solidFill>
            </a:endParaRPr>
          </a:p>
        </p:txBody>
      </p:sp>
      <p:graphicFrame>
        <p:nvGraphicFramePr>
          <p:cNvPr id="33" name="TextBox 9" descr="Image of presentation sections: Focus Project (GTFS); Data Packages; Challenges; and, Tidy Data">
            <a:extLst>
              <a:ext uri="{FF2B5EF4-FFF2-40B4-BE49-F238E27FC236}">
                <a16:creationId xmlns:a16="http://schemas.microsoft.com/office/drawing/2014/main" id="{74D39FDB-EFF4-4FA1-B8E9-F99930C8D50C}"/>
              </a:ext>
            </a:extLst>
          </p:cNvPr>
          <p:cNvGraphicFramePr/>
          <p:nvPr>
            <p:extLst>
              <p:ext uri="{D42A27DB-BD31-4B8C-83A1-F6EECF244321}">
                <p14:modId xmlns:p14="http://schemas.microsoft.com/office/powerpoint/2010/main" val="549923217"/>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986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
        <p:cNvGrpSpPr/>
        <p:nvPr/>
      </p:nvGrpSpPr>
      <p:grpSpPr>
        <a:xfrm>
          <a:off x="0" y="0"/>
          <a:ext cx="0" cy="0"/>
          <a:chOff x="0" y="0"/>
          <a:chExt cx="0" cy="0"/>
        </a:xfrm>
      </p:grpSpPr>
      <p:sp>
        <p:nvSpPr>
          <p:cNvPr id="11" name="Rectangle 13">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5">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7">
            <a:extLst>
              <a:ext uri="{FF2B5EF4-FFF2-40B4-BE49-F238E27FC236}">
                <a16:creationId xmlns:a16="http://schemas.microsoft.com/office/drawing/2014/main" id="{7DE2C2FD-E004-4D9F-8114-036DC61BD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cNvSpPr>
            <a:spLocks noGrp="1"/>
          </p:cNvSpPr>
          <p:nvPr>
            <p:ph type="title"/>
          </p:nvPr>
        </p:nvSpPr>
        <p:spPr>
          <a:xfrm>
            <a:off x="147339" y="471156"/>
            <a:ext cx="4444776" cy="1515212"/>
          </a:xfrm>
        </p:spPr>
        <p:txBody>
          <a:bodyPr vert="horz" lIns="0" tIns="0" rIns="0" bIns="0" rtlCol="0" anchor="b">
            <a:noAutofit/>
          </a:bodyPr>
          <a:lstStyle/>
          <a:p>
            <a:pPr>
              <a:spcBef>
                <a:spcPct val="0"/>
              </a:spcBef>
            </a:pPr>
            <a:r>
              <a:rPr lang="en-US" sz="2600" dirty="0"/>
              <a:t>Government</a:t>
            </a:r>
            <a:br>
              <a:rPr lang="en-US" sz="2600" dirty="0"/>
            </a:br>
            <a:r>
              <a:rPr lang="en-US" sz="2600" dirty="0"/>
              <a:t>Transportation </a:t>
            </a:r>
            <a:br>
              <a:rPr lang="en-US" sz="2600" dirty="0"/>
            </a:br>
            <a:r>
              <a:rPr lang="en-US" sz="2600" dirty="0"/>
              <a:t>Financial Statistics(GTFS)</a:t>
            </a:r>
            <a:endParaRPr lang="en-US" sz="2600" dirty="0">
              <a:ea typeface="+mj-ea"/>
            </a:endParaRPr>
          </a:p>
        </p:txBody>
      </p:sp>
      <p:sp>
        <p:nvSpPr>
          <p:cNvPr id="3" name="TextBox 2">
            <a:extLst>
              <a:ext uri="{FF2B5EF4-FFF2-40B4-BE49-F238E27FC236}">
                <a16:creationId xmlns:a16="http://schemas.microsoft.com/office/drawing/2014/main" id="{D35206F1-A6F3-44AF-B805-8E55333E2A89}"/>
              </a:ext>
            </a:extLst>
          </p:cNvPr>
          <p:cNvSpPr txBox="1"/>
          <p:nvPr/>
        </p:nvSpPr>
        <p:spPr>
          <a:xfrm>
            <a:off x="156407" y="1771521"/>
            <a:ext cx="4229716" cy="4324479"/>
          </a:xfrm>
          <a:prstGeom prst="rect">
            <a:avLst/>
          </a:prstGeom>
        </p:spPr>
        <p:txBody>
          <a:bodyPr vert="horz" lIns="0" tIns="0" rIns="0" bIns="0" rtlCol="0">
            <a:normAutofit/>
          </a:bodyPr>
          <a:lstStyle/>
          <a:p>
            <a:pPr marL="488945" indent="-228600">
              <a:lnSpc>
                <a:spcPct val="110000"/>
              </a:lnSpc>
              <a:spcAft>
                <a:spcPts val="600"/>
              </a:spcAft>
              <a:buFont typeface="Arial" panose="020B0604020202020204" pitchFamily="34" charset="0"/>
              <a:buChar char="•"/>
            </a:pPr>
            <a:endParaRPr lang="en-US" sz="1600" dirty="0"/>
          </a:p>
          <a:p>
            <a:pPr marL="488945" indent="-228600">
              <a:lnSpc>
                <a:spcPct val="110000"/>
              </a:lnSpc>
              <a:spcAft>
                <a:spcPts val="600"/>
              </a:spcAft>
              <a:buFont typeface="Arial" panose="020B0604020202020204" pitchFamily="34" charset="0"/>
              <a:buChar char="•"/>
            </a:pPr>
            <a:r>
              <a:rPr lang="en-US" sz="1600" dirty="0"/>
              <a:t>Series of reports covering transportation-related financial actives of all US government levels</a:t>
            </a:r>
          </a:p>
          <a:p>
            <a:pPr marL="203195" indent="-228600">
              <a:lnSpc>
                <a:spcPct val="110000"/>
              </a:lnSpc>
              <a:spcAft>
                <a:spcPts val="600"/>
              </a:spcAft>
              <a:buFont typeface="Arial" panose="020B0604020202020204" pitchFamily="34" charset="0"/>
              <a:buChar char="•"/>
            </a:pPr>
            <a:endParaRPr lang="en-US" sz="1600" dirty="0"/>
          </a:p>
          <a:p>
            <a:pPr marL="488945" indent="-228600">
              <a:lnSpc>
                <a:spcPct val="110000"/>
              </a:lnSpc>
              <a:spcAft>
                <a:spcPts val="600"/>
              </a:spcAft>
              <a:buFont typeface="Arial" panose="020B0604020202020204" pitchFamily="34" charset="0"/>
              <a:buChar char="•"/>
            </a:pPr>
            <a:r>
              <a:rPr lang="en-US" sz="1600" dirty="0"/>
              <a:t>The government plays an important role in the U.S. transportation system, as a provider of transportation infrastructure and as an administrator and regulator of the system. </a:t>
            </a:r>
          </a:p>
          <a:p>
            <a:pPr marL="203195" indent="-228600">
              <a:lnSpc>
                <a:spcPct val="110000"/>
              </a:lnSpc>
              <a:spcAft>
                <a:spcPts val="600"/>
              </a:spcAft>
              <a:buFont typeface="Arial" panose="020B0604020202020204" pitchFamily="34" charset="0"/>
              <a:buChar char="•"/>
            </a:pPr>
            <a:endParaRPr lang="en-US" sz="1600" dirty="0"/>
          </a:p>
          <a:p>
            <a:pPr marL="488945" indent="-228600">
              <a:lnSpc>
                <a:spcPct val="110000"/>
              </a:lnSpc>
              <a:spcAft>
                <a:spcPts val="600"/>
              </a:spcAft>
              <a:buFont typeface="Arial" panose="020B0604020202020204" pitchFamily="34" charset="0"/>
              <a:buChar char="•"/>
            </a:pPr>
            <a:r>
              <a:rPr lang="en-US" sz="1600" dirty="0"/>
              <a:t>Responsibility to provide records outlying the financial partitioning to the public</a:t>
            </a:r>
          </a:p>
          <a:p>
            <a:pPr indent="-228600">
              <a:lnSpc>
                <a:spcPct val="110000"/>
              </a:lnSpc>
              <a:spcAft>
                <a:spcPts val="600"/>
              </a:spcAft>
              <a:buFont typeface="Arial" panose="020B0604020202020204" pitchFamily="34" charset="0"/>
              <a:buChar char="•"/>
            </a:pPr>
            <a:endParaRPr lang="en-US" sz="1600" dirty="0"/>
          </a:p>
        </p:txBody>
      </p:sp>
      <p:sp>
        <p:nvSpPr>
          <p:cNvPr id="15" name="Rectangle 19">
            <a:extLst>
              <a:ext uri="{FF2B5EF4-FFF2-40B4-BE49-F238E27FC236}">
                <a16:creationId xmlns:a16="http://schemas.microsoft.com/office/drawing/2014/main" id="{8FC204CD-18A5-4523-8283-B1288474E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1">
            <a:extLst>
              <a:ext uri="{FF2B5EF4-FFF2-40B4-BE49-F238E27FC236}">
                <a16:creationId xmlns:a16="http://schemas.microsoft.com/office/drawing/2014/main" id="{395C168E-B52D-46FA-9CE0-8C2650473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6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Image of spreadsheet of data called &quot;Table 1-A, Summary of Federal, State, and Local Transportation Finances by Mode, FY 1985-1999&quot;">
            <a:extLst>
              <a:ext uri="{FF2B5EF4-FFF2-40B4-BE49-F238E27FC236}">
                <a16:creationId xmlns:a16="http://schemas.microsoft.com/office/drawing/2014/main" id="{F7B70167-4A22-4006-A81B-CAB0A0A956D5}"/>
              </a:ext>
            </a:extLst>
          </p:cNvPr>
          <p:cNvPicPr>
            <a:picLocks noChangeAspect="1"/>
          </p:cNvPicPr>
          <p:nvPr/>
        </p:nvPicPr>
        <p:blipFill>
          <a:blip r:embed="rId3"/>
          <a:stretch>
            <a:fillRect/>
          </a:stretch>
        </p:blipFill>
        <p:spPr>
          <a:xfrm>
            <a:off x="4592115" y="-831"/>
            <a:ext cx="7516215" cy="3064804"/>
          </a:xfrm>
          <a:prstGeom prst="rect">
            <a:avLst/>
          </a:prstGeom>
        </p:spPr>
      </p:pic>
      <p:pic>
        <p:nvPicPr>
          <p:cNvPr id="23" name="Picture 22" descr="Image of graph entitled &quot;Trends in Federal Own-Source Revenue by Mode (chained 2012 dollars)">
            <a:extLst>
              <a:ext uri="{FF2B5EF4-FFF2-40B4-BE49-F238E27FC236}">
                <a16:creationId xmlns:a16="http://schemas.microsoft.com/office/drawing/2014/main" id="{2778236A-CF4C-47FF-86BE-62788B6ED921}"/>
              </a:ext>
            </a:extLst>
          </p:cNvPr>
          <p:cNvPicPr>
            <a:picLocks noChangeAspect="1"/>
          </p:cNvPicPr>
          <p:nvPr/>
        </p:nvPicPr>
        <p:blipFill>
          <a:blip r:embed="rId4"/>
          <a:stretch>
            <a:fillRect/>
          </a:stretch>
        </p:blipFill>
        <p:spPr>
          <a:xfrm>
            <a:off x="4601183" y="3063973"/>
            <a:ext cx="4815191" cy="3308106"/>
          </a:xfrm>
          <a:prstGeom prst="rect">
            <a:avLst/>
          </a:prstGeom>
        </p:spPr>
      </p:pic>
      <p:sp>
        <p:nvSpPr>
          <p:cNvPr id="19" name="TextBox 18">
            <a:extLst>
              <a:ext uri="{FF2B5EF4-FFF2-40B4-BE49-F238E27FC236}">
                <a16:creationId xmlns:a16="http://schemas.microsoft.com/office/drawing/2014/main" id="{9FBB9391-3C02-4671-AB7D-685CDEFC0384}"/>
              </a:ext>
            </a:extLst>
          </p:cNvPr>
          <p:cNvSpPr txBox="1"/>
          <p:nvPr/>
        </p:nvSpPr>
        <p:spPr>
          <a:xfrm>
            <a:off x="9756842" y="3933760"/>
            <a:ext cx="1741251" cy="830997"/>
          </a:xfrm>
          <a:prstGeom prst="rect">
            <a:avLst/>
          </a:prstGeom>
          <a:noFill/>
        </p:spPr>
        <p:txBody>
          <a:bodyPr wrap="square" rtlCol="0">
            <a:spAutoFit/>
          </a:bodyPr>
          <a:lstStyle/>
          <a:p>
            <a:r>
              <a:rPr lang="en-US" sz="1600" dirty="0"/>
              <a:t>Useful for viewing trends over the years</a:t>
            </a:r>
          </a:p>
        </p:txBody>
      </p:sp>
      <p:sp>
        <p:nvSpPr>
          <p:cNvPr id="2" name="Slide Number Placeholder 1"/>
          <p:cNvSpPr>
            <a:spLocks noGrp="1"/>
          </p:cNvSpPr>
          <p:nvPr>
            <p:ph type="sldNum" idx="12"/>
          </p:nvPr>
        </p:nvSpPr>
        <p:spPr>
          <a:xfrm>
            <a:off x="11669678" y="6408742"/>
            <a:ext cx="438652" cy="448830"/>
          </a:xfrm>
        </p:spPr>
        <p:txBody>
          <a:bodyPr vert="horz" lIns="91440" tIns="45720" rIns="91440" bIns="45720" rtlCol="0" anchor="ctr">
            <a:normAutofit/>
          </a:bodyPr>
          <a:lstStyle/>
          <a:p>
            <a:pPr lvl="0">
              <a:spcAft>
                <a:spcPts val="600"/>
              </a:spcAft>
            </a:pPr>
            <a:fld id="{00000000-1234-1234-1234-123412341234}" type="slidenum">
              <a:rPr lang="en-US" smtClean="0">
                <a:solidFill>
                  <a:schemeClr val="bg1"/>
                </a:solidFill>
              </a:rPr>
              <a:pPr lvl="0">
                <a:spcAft>
                  <a:spcPts val="600"/>
                </a:spcAft>
              </a:pPr>
              <a:t>5</a:t>
            </a:fld>
            <a:endParaRPr lang="en-US">
              <a:solidFill>
                <a:schemeClr val="bg1"/>
              </a:solidFill>
            </a:endParaRPr>
          </a:p>
        </p:txBody>
      </p:sp>
    </p:spTree>
    <p:extLst>
      <p:ext uri="{BB962C8B-B14F-4D97-AF65-F5344CB8AC3E}">
        <p14:creationId xmlns:p14="http://schemas.microsoft.com/office/powerpoint/2010/main" val="310532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21FCE60-ECDB-49B1-A5CA-E834A33FE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1" y="3587283"/>
            <a:ext cx="2501979" cy="4038601"/>
          </a:xfrm>
          <a:prstGeom prst="rect">
            <a:avLst/>
          </a:prstGeom>
          <a:gradFill>
            <a:gsLst>
              <a:gs pos="0">
                <a:schemeClr val="accent5">
                  <a:lumMod val="60000"/>
                  <a:lumOff val="40000"/>
                  <a:alpha val="0"/>
                </a:schemeClr>
              </a:gs>
              <a:gs pos="99000">
                <a:schemeClr val="accent2">
                  <a:alpha val="74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489" y="1757117"/>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38C92E-3564-403C-9741-A9C1EAEEA72B}"/>
              </a:ext>
            </a:extLst>
          </p:cNvPr>
          <p:cNvSpPr>
            <a:spLocks noGrp="1"/>
          </p:cNvSpPr>
          <p:nvPr>
            <p:ph type="title"/>
          </p:nvPr>
        </p:nvSpPr>
        <p:spPr>
          <a:xfrm>
            <a:off x="-1530" y="2240132"/>
            <a:ext cx="4037837" cy="1606464"/>
          </a:xfrm>
        </p:spPr>
        <p:txBody>
          <a:bodyPr anchor="b">
            <a:noAutofit/>
          </a:bodyPr>
          <a:lstStyle/>
          <a:p>
            <a:pPr algn="r">
              <a:lnSpc>
                <a:spcPct val="90000"/>
              </a:lnSpc>
            </a:pPr>
            <a:r>
              <a:rPr lang="en-US" sz="2200" dirty="0">
                <a:solidFill>
                  <a:schemeClr val="bg1"/>
                </a:solidFill>
              </a:rPr>
              <a:t>Government</a:t>
            </a:r>
            <a:br>
              <a:rPr lang="en-US" sz="2200" dirty="0">
                <a:solidFill>
                  <a:schemeClr val="bg1"/>
                </a:solidFill>
              </a:rPr>
            </a:br>
            <a:r>
              <a:rPr lang="en-US" sz="2200" dirty="0">
                <a:solidFill>
                  <a:schemeClr val="bg1"/>
                </a:solidFill>
              </a:rPr>
              <a:t>Transportation </a:t>
            </a:r>
            <a:br>
              <a:rPr lang="en-US" sz="2200" dirty="0">
                <a:solidFill>
                  <a:schemeClr val="bg1"/>
                </a:solidFill>
              </a:rPr>
            </a:br>
            <a:r>
              <a:rPr lang="en-US" sz="2200" dirty="0">
                <a:solidFill>
                  <a:schemeClr val="bg1"/>
                </a:solidFill>
              </a:rPr>
              <a:t>Financial Statistics (GTFS) </a:t>
            </a:r>
            <a:br>
              <a:rPr lang="en-US" sz="2200" dirty="0">
                <a:solidFill>
                  <a:schemeClr val="bg1"/>
                </a:solidFill>
              </a:rPr>
            </a:br>
            <a:r>
              <a:rPr lang="en-US" sz="2200" dirty="0">
                <a:solidFill>
                  <a:schemeClr val="bg1"/>
                </a:solidFill>
              </a:rPr>
              <a:t>datasets</a:t>
            </a:r>
          </a:p>
        </p:txBody>
      </p:sp>
      <p:sp>
        <p:nvSpPr>
          <p:cNvPr id="3" name="Content Placeholder 2">
            <a:extLst>
              <a:ext uri="{FF2B5EF4-FFF2-40B4-BE49-F238E27FC236}">
                <a16:creationId xmlns:a16="http://schemas.microsoft.com/office/drawing/2014/main" id="{F46053AA-1A06-4896-B141-F22586F112E2}"/>
              </a:ext>
            </a:extLst>
          </p:cNvPr>
          <p:cNvSpPr>
            <a:spLocks noGrp="1"/>
          </p:cNvSpPr>
          <p:nvPr>
            <p:ph idx="1"/>
          </p:nvPr>
        </p:nvSpPr>
        <p:spPr>
          <a:xfrm>
            <a:off x="4478695" y="4156528"/>
            <a:ext cx="7189836" cy="2363542"/>
          </a:xfrm>
        </p:spPr>
        <p:txBody>
          <a:bodyPr>
            <a:noAutofit/>
          </a:bodyPr>
          <a:lstStyle/>
          <a:p>
            <a:pPr marL="152400" lvl="0" indent="0">
              <a:buNone/>
            </a:pPr>
            <a:r>
              <a:rPr lang="en-US" sz="1800" dirty="0">
                <a:solidFill>
                  <a:schemeClr val="accent1"/>
                </a:solidFill>
              </a:rPr>
              <a:t>Goal: </a:t>
            </a:r>
          </a:p>
          <a:p>
            <a:pPr marL="152400" lvl="0" indent="0">
              <a:buNone/>
            </a:pPr>
            <a:r>
              <a:rPr lang="en-US" sz="1800" dirty="0">
                <a:solidFill>
                  <a:schemeClr val="accent1"/>
                </a:solidFill>
              </a:rPr>
              <a:t>- Archive all but the current GTFS report into ROSA P instead of BTS.gov</a:t>
            </a:r>
          </a:p>
          <a:p>
            <a:pPr marL="152400" lvl="0" indent="0">
              <a:buNone/>
            </a:pPr>
            <a:r>
              <a:rPr lang="en-US" sz="1800" dirty="0">
                <a:solidFill>
                  <a:schemeClr val="accent1"/>
                </a:solidFill>
              </a:rPr>
              <a:t>- All archive GTFS datasets to have accompanying data packages</a:t>
            </a:r>
          </a:p>
          <a:p>
            <a:pPr marL="152400" lvl="0" indent="0">
              <a:buNone/>
            </a:pPr>
            <a:r>
              <a:rPr lang="en-US" sz="1800" dirty="0">
                <a:solidFill>
                  <a:schemeClr val="accent1"/>
                </a:solidFill>
              </a:rPr>
              <a:t>Currently all GTFS report are stored in a bts.gov landing page</a:t>
            </a:r>
          </a:p>
          <a:p>
            <a:pPr marL="0" indent="0">
              <a:buNone/>
            </a:pPr>
            <a:endParaRPr lang="en-US" sz="1800" dirty="0">
              <a:solidFill>
                <a:schemeClr val="accent1"/>
              </a:solidFill>
            </a:endParaRPr>
          </a:p>
        </p:txBody>
      </p:sp>
      <p:pic>
        <p:nvPicPr>
          <p:cNvPr id="13" name="Picture 12" descr="Image of webpage home of GTFS data archives.">
            <a:extLst>
              <a:ext uri="{FF2B5EF4-FFF2-40B4-BE49-F238E27FC236}">
                <a16:creationId xmlns:a16="http://schemas.microsoft.com/office/drawing/2014/main" id="{9496268A-329B-473E-B2C9-0E285CBC7DCC}"/>
              </a:ext>
            </a:extLst>
          </p:cNvPr>
          <p:cNvPicPr>
            <a:picLocks noChangeAspect="1"/>
          </p:cNvPicPr>
          <p:nvPr/>
        </p:nvPicPr>
        <p:blipFill>
          <a:blip r:embed="rId3"/>
          <a:stretch>
            <a:fillRect/>
          </a:stretch>
        </p:blipFill>
        <p:spPr>
          <a:xfrm>
            <a:off x="4096332" y="213644"/>
            <a:ext cx="7573346" cy="3635206"/>
          </a:xfrm>
          <a:prstGeom prst="rect">
            <a:avLst/>
          </a:prstGeom>
        </p:spPr>
      </p:pic>
      <p:sp>
        <p:nvSpPr>
          <p:cNvPr id="4" name="Slide Number Placeholder 3">
            <a:extLst>
              <a:ext uri="{FF2B5EF4-FFF2-40B4-BE49-F238E27FC236}">
                <a16:creationId xmlns:a16="http://schemas.microsoft.com/office/drawing/2014/main" id="{3B925C62-5384-42E5-8082-3123323B32E1}"/>
              </a:ext>
            </a:extLst>
          </p:cNvPr>
          <p:cNvSpPr>
            <a:spLocks noGrp="1"/>
          </p:cNvSpPr>
          <p:nvPr>
            <p:ph type="sldNum" sz="quarter" idx="12"/>
          </p:nvPr>
        </p:nvSpPr>
        <p:spPr>
          <a:xfrm>
            <a:off x="11669678" y="6408742"/>
            <a:ext cx="438652" cy="448830"/>
          </a:xfrm>
        </p:spPr>
        <p:txBody>
          <a:bodyPr>
            <a:normAutofit/>
          </a:bodyPr>
          <a:lstStyle/>
          <a:p>
            <a:pPr>
              <a:spcAft>
                <a:spcPts val="600"/>
              </a:spcAft>
            </a:pPr>
            <a:fld id="{C01389E6-C847-4AD0-B56D-D205B2EAB1EE}" type="slidenum">
              <a:rPr lang="en-US">
                <a:solidFill>
                  <a:schemeClr val="tx1"/>
                </a:solidFill>
              </a:rPr>
              <a:pPr>
                <a:spcAft>
                  <a:spcPts val="600"/>
                </a:spcAft>
              </a:pPr>
              <a:t>6</a:t>
            </a:fld>
            <a:endParaRPr lang="en-US">
              <a:solidFill>
                <a:schemeClr val="tx1"/>
              </a:solidFill>
            </a:endParaRPr>
          </a:p>
        </p:txBody>
      </p:sp>
    </p:spTree>
    <p:extLst>
      <p:ext uri="{BB962C8B-B14F-4D97-AF65-F5344CB8AC3E}">
        <p14:creationId xmlns:p14="http://schemas.microsoft.com/office/powerpoint/2010/main" val="34694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
        <p:cNvGrpSpPr/>
        <p:nvPr/>
      </p:nvGrpSpPr>
      <p:grpSpPr>
        <a:xfrm>
          <a:off x="0" y="0"/>
          <a:ext cx="0" cy="0"/>
          <a:chOff x="0" y="0"/>
          <a:chExt cx="0" cy="0"/>
        </a:xfrm>
      </p:grpSpPr>
      <p:sp>
        <p:nvSpPr>
          <p:cNvPr id="95" name="Rectangle 26">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28">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7" name="Rectangle 30">
            <a:extLst>
              <a:ext uri="{FF2B5EF4-FFF2-40B4-BE49-F238E27FC236}">
                <a16:creationId xmlns:a16="http://schemas.microsoft.com/office/drawing/2014/main" id="{006B7FC8-9C5A-4B07-99F6-3FF4F0500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32">
            <a:extLst>
              <a:ext uri="{FF2B5EF4-FFF2-40B4-BE49-F238E27FC236}">
                <a16:creationId xmlns:a16="http://schemas.microsoft.com/office/drawing/2014/main" id="{20D096B9-E2A9-4907-8AA6-44183A98A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4">
                  <a:alpha val="52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34">
            <a:extLst>
              <a:ext uri="{FF2B5EF4-FFF2-40B4-BE49-F238E27FC236}">
                <a16:creationId xmlns:a16="http://schemas.microsoft.com/office/drawing/2014/main" id="{48DC8FFA-551D-4179-8098-F7020A6B3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9639" y="153692"/>
            <a:ext cx="4337877" cy="4038600"/>
          </a:xfrm>
          <a:prstGeom prst="rect">
            <a:avLst/>
          </a:prstGeom>
          <a:gradFill>
            <a:gsLst>
              <a:gs pos="8000">
                <a:schemeClr val="accent5">
                  <a:alpha val="56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36">
            <a:extLst>
              <a:ext uri="{FF2B5EF4-FFF2-40B4-BE49-F238E27FC236}">
                <a16:creationId xmlns:a16="http://schemas.microsoft.com/office/drawing/2014/main" id="{7F704F97-5616-4BF4-973D-20EA0D7DB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1266" y="3580665"/>
            <a:ext cx="2516071"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38">
            <a:extLst>
              <a:ext uri="{FF2B5EF4-FFF2-40B4-BE49-F238E27FC236}">
                <a16:creationId xmlns:a16="http://schemas.microsoft.com/office/drawing/2014/main" id="{D83D16B0-C2A0-40BB-B4B6-F629839EA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637644" y="1795692"/>
            <a:ext cx="4178958" cy="4178958"/>
          </a:xfrm>
          <a:prstGeom prst="ellipse">
            <a:avLst/>
          </a:prstGeom>
          <a:gradFill>
            <a:gsLst>
              <a:gs pos="37000">
                <a:schemeClr val="bg1">
                  <a:alpha val="0"/>
                </a:schemeClr>
              </a:gs>
              <a:gs pos="100000">
                <a:schemeClr val="accent6">
                  <a:alpha val="28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cNvSpPr>
            <a:spLocks noGrp="1"/>
          </p:cNvSpPr>
          <p:nvPr>
            <p:ph type="title"/>
          </p:nvPr>
        </p:nvSpPr>
        <p:spPr>
          <a:xfrm>
            <a:off x="651436" y="912341"/>
            <a:ext cx="3119718" cy="1148667"/>
          </a:xfrm>
        </p:spPr>
        <p:txBody>
          <a:bodyPr vert="horz" lIns="0" tIns="0" rIns="0" bIns="0" rtlCol="0" anchor="b">
            <a:normAutofit/>
          </a:bodyPr>
          <a:lstStyle/>
          <a:p>
            <a:pPr algn="r">
              <a:spcBef>
                <a:spcPct val="0"/>
              </a:spcBef>
            </a:pPr>
            <a:r>
              <a:rPr lang="en-US" dirty="0">
                <a:solidFill>
                  <a:schemeClr val="bg1"/>
                </a:solidFill>
                <a:ea typeface="+mj-ea"/>
              </a:rPr>
              <a:t>Data Package</a:t>
            </a:r>
          </a:p>
        </p:txBody>
      </p:sp>
      <p:sp>
        <p:nvSpPr>
          <p:cNvPr id="7" name="Text box">
            <a:extLst>
              <a:ext uri="{FF2B5EF4-FFF2-40B4-BE49-F238E27FC236}">
                <a16:creationId xmlns:a16="http://schemas.microsoft.com/office/drawing/2014/main" id="{CACF0787-E5FF-4D26-B5AE-3E63A3042F4F}"/>
              </a:ext>
            </a:extLst>
          </p:cNvPr>
          <p:cNvSpPr txBox="1">
            <a:spLocks noGrp="1"/>
          </p:cNvSpPr>
          <p:nvPr>
            <p:ph type="body" idx="1"/>
          </p:nvPr>
        </p:nvSpPr>
        <p:spPr>
          <a:xfrm>
            <a:off x="413904" y="2487921"/>
            <a:ext cx="3133491" cy="2723745"/>
          </a:xfrm>
        </p:spPr>
        <p:txBody>
          <a:bodyPr vert="horz" lIns="0" tIns="0" rIns="0" bIns="0" rtlCol="0" anchor="ctr">
            <a:noAutofit/>
          </a:bodyPr>
          <a:lstStyle/>
          <a:p>
            <a:pPr marL="0" lvl="0" indent="0">
              <a:buNone/>
            </a:pPr>
            <a:endParaRPr lang="en-US" sz="1800" dirty="0">
              <a:solidFill>
                <a:schemeClr val="tx1"/>
              </a:solidFill>
              <a:ea typeface="+mn-ea"/>
            </a:endParaRPr>
          </a:p>
          <a:p>
            <a:pPr marL="0" lvl="0" indent="0">
              <a:buNone/>
            </a:pPr>
            <a:endParaRPr lang="en-US" sz="1800" dirty="0">
              <a:solidFill>
                <a:schemeClr val="tx1"/>
              </a:solidFill>
              <a:ea typeface="+mn-ea"/>
            </a:endParaRPr>
          </a:p>
          <a:p>
            <a:pPr marL="0" lvl="0" indent="0">
              <a:buNone/>
            </a:pPr>
            <a:endParaRPr lang="en-US" sz="1800" dirty="0">
              <a:solidFill>
                <a:schemeClr val="tx1"/>
              </a:solidFill>
              <a:ea typeface="+mn-ea"/>
            </a:endParaRPr>
          </a:p>
          <a:p>
            <a:pPr marL="0" lvl="0" indent="0">
              <a:buNone/>
            </a:pPr>
            <a:r>
              <a:rPr lang="en-US" sz="1800" dirty="0">
                <a:solidFill>
                  <a:schemeClr val="tx1"/>
                </a:solidFill>
                <a:ea typeface="+mn-ea"/>
              </a:rPr>
              <a:t>What is a “Data Package”</a:t>
            </a:r>
          </a:p>
          <a:p>
            <a:pPr marL="0" lvl="0" indent="0">
              <a:buNone/>
            </a:pPr>
            <a:endParaRPr lang="en-US" sz="1800" dirty="0">
              <a:solidFill>
                <a:schemeClr val="tx1"/>
              </a:solidFill>
              <a:ea typeface="+mn-ea"/>
            </a:endParaRPr>
          </a:p>
          <a:p>
            <a:pPr marL="285750" indent="-285750"/>
            <a:r>
              <a:rPr lang="en-US" sz="1800" dirty="0">
                <a:solidFill>
                  <a:schemeClr val="tx1"/>
                </a:solidFill>
                <a:ea typeface="+mn-ea"/>
              </a:rPr>
              <a:t>Dataset</a:t>
            </a:r>
          </a:p>
          <a:p>
            <a:pPr marL="285750" indent="-285750"/>
            <a:r>
              <a:rPr lang="en-US" sz="1800" dirty="0">
                <a:solidFill>
                  <a:schemeClr val="tx1"/>
                </a:solidFill>
                <a:ea typeface="+mn-ea"/>
              </a:rPr>
              <a:t>Data Management Plan</a:t>
            </a:r>
          </a:p>
          <a:p>
            <a:pPr marL="285750" indent="-285750"/>
            <a:r>
              <a:rPr lang="en-US" sz="1800" dirty="0">
                <a:solidFill>
                  <a:schemeClr val="tx1"/>
                </a:solidFill>
                <a:ea typeface="+mn-ea"/>
              </a:rPr>
              <a:t>All other documentation needed to contextualize the data set for all users and re-users</a:t>
            </a:r>
          </a:p>
          <a:p>
            <a:pPr indent="-228600">
              <a:buFont typeface="Arial" panose="020B0604020202020204" pitchFamily="34" charset="0"/>
              <a:buChar char="•"/>
            </a:pPr>
            <a:endParaRPr lang="en-US" sz="1800" dirty="0">
              <a:solidFill>
                <a:schemeClr val="tx1"/>
              </a:solidFill>
              <a:ea typeface="+mn-ea"/>
            </a:endParaRPr>
          </a:p>
          <a:p>
            <a:pPr marL="152400" indent="-228600">
              <a:buFont typeface="Arial" panose="020B0604020202020204" pitchFamily="34" charset="0"/>
              <a:buChar char="•"/>
            </a:pPr>
            <a:endParaRPr lang="en-US" sz="1800" dirty="0">
              <a:solidFill>
                <a:schemeClr val="tx1"/>
              </a:solidFill>
              <a:ea typeface="+mn-ea"/>
            </a:endParaRPr>
          </a:p>
          <a:p>
            <a:pPr marL="609600" lvl="1" indent="-228600">
              <a:buFont typeface="Arial" panose="020B0604020202020204" pitchFamily="34" charset="0"/>
              <a:buChar char="•"/>
            </a:pPr>
            <a:endParaRPr lang="en-US" sz="1800" dirty="0">
              <a:solidFill>
                <a:schemeClr val="tx1"/>
              </a:solidFill>
            </a:endParaRPr>
          </a:p>
        </p:txBody>
      </p:sp>
      <p:pic>
        <p:nvPicPr>
          <p:cNvPr id="15" name="Content Placeholder 5" descr="Image of file names in a data package for the Omnibus Household Survey. ">
            <a:extLst>
              <a:ext uri="{FF2B5EF4-FFF2-40B4-BE49-F238E27FC236}">
                <a16:creationId xmlns:a16="http://schemas.microsoft.com/office/drawing/2014/main" id="{F481C51B-2162-4D2F-BECE-50DE0A280949}"/>
              </a:ext>
            </a:extLst>
          </p:cNvPr>
          <p:cNvPicPr>
            <a:picLocks noChangeAspect="1"/>
          </p:cNvPicPr>
          <p:nvPr/>
        </p:nvPicPr>
        <p:blipFill rotWithShape="1">
          <a:blip r:embed="rId3"/>
          <a:srcRect l="2311" r="57674" b="-2"/>
          <a:stretch/>
        </p:blipFill>
        <p:spPr>
          <a:xfrm>
            <a:off x="4127739" y="4438732"/>
            <a:ext cx="3017378" cy="2413062"/>
          </a:xfrm>
          <a:prstGeom prst="rect">
            <a:avLst/>
          </a:prstGeom>
        </p:spPr>
      </p:pic>
      <p:pic>
        <p:nvPicPr>
          <p:cNvPr id="4" name="Picture 3" descr="Image of NTL Dataset Data Package Elements delivery truck, with list of required and optional elements: 1. Dataset; 2. Readme.txt; 3. Metadata file; 4. Data Management Plan; 5. Code or scripts; and, 6. Supporting files.&#10;"/>
          <p:cNvPicPr>
            <a:picLocks noChangeAspect="1"/>
          </p:cNvPicPr>
          <p:nvPr/>
        </p:nvPicPr>
        <p:blipFill rotWithShape="1">
          <a:blip r:embed="rId4"/>
          <a:srcRect l="47" r="-5" b="-5"/>
          <a:stretch/>
        </p:blipFill>
        <p:spPr>
          <a:xfrm>
            <a:off x="4038219" y="6206"/>
            <a:ext cx="6469170" cy="4722171"/>
          </a:xfrm>
          <a:prstGeom prst="rect">
            <a:avLst/>
          </a:prstGeom>
        </p:spPr>
      </p:pic>
      <p:sp>
        <p:nvSpPr>
          <p:cNvPr id="2" name="Slide Number Placeholder 1"/>
          <p:cNvSpPr>
            <a:spLocks noGrp="1"/>
          </p:cNvSpPr>
          <p:nvPr>
            <p:ph type="sldNum" idx="12"/>
          </p:nvPr>
        </p:nvSpPr>
        <p:spPr>
          <a:xfrm>
            <a:off x="11669678" y="6408742"/>
            <a:ext cx="438652" cy="448830"/>
          </a:xfrm>
        </p:spPr>
        <p:txBody>
          <a:bodyPr vert="horz" lIns="91440" tIns="45720" rIns="91440" bIns="45720" rtlCol="0" anchor="ctr">
            <a:normAutofit/>
          </a:bodyPr>
          <a:lstStyle/>
          <a:p>
            <a:pPr lvl="0">
              <a:spcAft>
                <a:spcPts val="600"/>
              </a:spcAft>
            </a:pPr>
            <a:fld id="{00000000-1234-1234-1234-123412341234}" type="slidenum">
              <a:rPr lang="en-US">
                <a:solidFill>
                  <a:schemeClr val="tx1"/>
                </a:solidFill>
              </a:rPr>
              <a:pPr lvl="0">
                <a:spcAft>
                  <a:spcPts val="600"/>
                </a:spcAft>
              </a:pPr>
              <a:t>7</a:t>
            </a:fld>
            <a:endParaRPr lang="en-US">
              <a:solidFill>
                <a:schemeClr val="tx1"/>
              </a:solidFill>
            </a:endParaRPr>
          </a:p>
        </p:txBody>
      </p:sp>
    </p:spTree>
    <p:extLst>
      <p:ext uri="{BB962C8B-B14F-4D97-AF65-F5344CB8AC3E}">
        <p14:creationId xmlns:p14="http://schemas.microsoft.com/office/powerpoint/2010/main" val="36211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
        <p:cNvGrpSpPr/>
        <p:nvPr/>
      </p:nvGrpSpPr>
      <p:grpSpPr>
        <a:xfrm>
          <a:off x="0" y="0"/>
          <a:ext cx="0" cy="0"/>
          <a:chOff x="0" y="0"/>
          <a:chExt cx="0" cy="0"/>
        </a:xfrm>
      </p:grpSpPr>
      <p:sp>
        <p:nvSpPr>
          <p:cNvPr id="115" name="Rectangle 114">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9" name="Rectangle 118">
            <a:extLst>
              <a:ext uri="{FF2B5EF4-FFF2-40B4-BE49-F238E27FC236}">
                <a16:creationId xmlns:a16="http://schemas.microsoft.com/office/drawing/2014/main" id="{A21FCE60-ECDB-49B1-A5CA-E834A33FE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1" y="3587283"/>
            <a:ext cx="2501979" cy="4038601"/>
          </a:xfrm>
          <a:prstGeom prst="rect">
            <a:avLst/>
          </a:prstGeom>
          <a:gradFill>
            <a:gsLst>
              <a:gs pos="0">
                <a:schemeClr val="accent5">
                  <a:lumMod val="60000"/>
                  <a:lumOff val="40000"/>
                  <a:alpha val="0"/>
                </a:schemeClr>
              </a:gs>
              <a:gs pos="99000">
                <a:schemeClr val="accent2">
                  <a:alpha val="74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489" y="1757117"/>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p:cNvSpPr>
            <a:spLocks noGrp="1"/>
          </p:cNvSpPr>
          <p:nvPr>
            <p:ph type="title"/>
          </p:nvPr>
        </p:nvSpPr>
        <p:spPr>
          <a:xfrm>
            <a:off x="452988" y="352111"/>
            <a:ext cx="3131093" cy="2475079"/>
          </a:xfrm>
        </p:spPr>
        <p:txBody>
          <a:bodyPr vert="horz" lIns="0" tIns="0" rIns="0" bIns="0" rtlCol="0" anchor="b">
            <a:normAutofit/>
          </a:bodyPr>
          <a:lstStyle/>
          <a:p>
            <a:pPr algn="r">
              <a:spcBef>
                <a:spcPct val="0"/>
              </a:spcBef>
            </a:pPr>
            <a:r>
              <a:rPr lang="en-US" sz="2700" dirty="0">
                <a:solidFill>
                  <a:schemeClr val="bg1"/>
                </a:solidFill>
                <a:ea typeface="+mj-ea"/>
              </a:rPr>
              <a:t>Repository &amp; Open Science Access Portal (ROSA P)</a:t>
            </a:r>
          </a:p>
        </p:txBody>
      </p:sp>
      <p:sp>
        <p:nvSpPr>
          <p:cNvPr id="110" name="Text box"/>
          <p:cNvSpPr txBox="1">
            <a:spLocks noGrp="1"/>
          </p:cNvSpPr>
          <p:nvPr>
            <p:ph type="body" idx="1"/>
          </p:nvPr>
        </p:nvSpPr>
        <p:spPr>
          <a:xfrm>
            <a:off x="361911" y="3294553"/>
            <a:ext cx="3222170" cy="2595465"/>
          </a:xfrm>
        </p:spPr>
        <p:txBody>
          <a:bodyPr vert="horz" lIns="0" tIns="0" rIns="0" bIns="0" rtlCol="0">
            <a:normAutofit/>
          </a:bodyPr>
          <a:lstStyle/>
          <a:p>
            <a:pPr marL="203195" indent="-228600">
              <a:spcAft>
                <a:spcPts val="600"/>
              </a:spcAft>
              <a:buFont typeface="Arial" panose="020B0604020202020204" pitchFamily="34" charset="0"/>
              <a:buChar char="•"/>
            </a:pPr>
            <a:r>
              <a:rPr lang="en-US" i="1" dirty="0">
                <a:solidFill>
                  <a:schemeClr val="tx1"/>
                </a:solidFill>
                <a:ea typeface="+mn-ea"/>
              </a:rPr>
              <a:t>ROSA P</a:t>
            </a:r>
            <a:r>
              <a:rPr lang="en-US" dirty="0">
                <a:solidFill>
                  <a:schemeClr val="tx1"/>
                </a:solidFill>
                <a:ea typeface="+mn-ea"/>
              </a:rPr>
              <a:t> is the National Transportation Library's </a:t>
            </a:r>
            <a:r>
              <a:rPr lang="en-US" i="1" dirty="0">
                <a:solidFill>
                  <a:schemeClr val="tx1"/>
                </a:solidFill>
                <a:ea typeface="+mn-ea"/>
              </a:rPr>
              <a:t>Repository and Open Science Access Portal</a:t>
            </a:r>
            <a:r>
              <a:rPr lang="en-US" dirty="0">
                <a:solidFill>
                  <a:schemeClr val="tx1"/>
                </a:solidFill>
                <a:ea typeface="+mn-ea"/>
              </a:rPr>
              <a:t>. The name </a:t>
            </a:r>
            <a:r>
              <a:rPr lang="en-US" i="1" dirty="0">
                <a:solidFill>
                  <a:schemeClr val="tx1"/>
                </a:solidFill>
                <a:ea typeface="+mn-ea"/>
              </a:rPr>
              <a:t>ROSA P</a:t>
            </a:r>
            <a:r>
              <a:rPr lang="en-US" dirty="0">
                <a:solidFill>
                  <a:schemeClr val="tx1"/>
                </a:solidFill>
                <a:ea typeface="+mn-ea"/>
              </a:rPr>
              <a:t> was chosen to honor the role public transportation played in the civil rights movement, along with one of the important figures, Rosa Parks.</a:t>
            </a:r>
          </a:p>
        </p:txBody>
      </p:sp>
      <p:sp>
        <p:nvSpPr>
          <p:cNvPr id="3" name="TextBox 2">
            <a:extLst>
              <a:ext uri="{FF2B5EF4-FFF2-40B4-BE49-F238E27FC236}">
                <a16:creationId xmlns:a16="http://schemas.microsoft.com/office/drawing/2014/main" id="{A7AAD0E2-9F30-47BA-A3E4-163C2CCEF3FD}"/>
              </a:ext>
            </a:extLst>
          </p:cNvPr>
          <p:cNvSpPr txBox="1"/>
          <p:nvPr/>
        </p:nvSpPr>
        <p:spPr>
          <a:xfrm>
            <a:off x="278241" y="5911267"/>
            <a:ext cx="3305840" cy="646331"/>
          </a:xfrm>
          <a:prstGeom prst="rect">
            <a:avLst/>
          </a:prstGeom>
          <a:noFill/>
        </p:spPr>
        <p:txBody>
          <a:bodyPr wrap="square" rtlCol="0">
            <a:spAutoFit/>
          </a:bodyPr>
          <a:lstStyle/>
          <a:p>
            <a:pPr marL="0" indent="0" algn="ctr">
              <a:lnSpc>
                <a:spcPct val="100000"/>
              </a:lnSpc>
              <a:spcAft>
                <a:spcPts val="800"/>
              </a:spcAft>
              <a:buNone/>
            </a:pPr>
            <a:r>
              <a:rPr lang="en-US" sz="1800" dirty="0">
                <a:latin typeface="+mn-lt"/>
                <a:ea typeface="Roboto" panose="020B0604020202020204" charset="0"/>
                <a:hlinkClick r:id="rId3"/>
              </a:rPr>
              <a:t>Visit ROSA P at: https://rosap.ntl.bts.gov/welcome</a:t>
            </a:r>
            <a:endParaRPr lang="en-US" sz="1800" dirty="0">
              <a:latin typeface="+mn-lt"/>
              <a:ea typeface="Roboto" panose="020B0604020202020204" charset="0"/>
            </a:endParaRPr>
          </a:p>
        </p:txBody>
      </p:sp>
      <p:pic>
        <p:nvPicPr>
          <p:cNvPr id="7" name="ROSA P Homne Page" descr="This image is a screenshot of the home page of the NTL's Repository &amp; Open Science Access Portal (ROSA P), current as of 2020-07-07." title="Image of the home page of the ROSA P"/>
          <p:cNvPicPr>
            <a:picLocks noChangeAspect="1"/>
          </p:cNvPicPr>
          <p:nvPr/>
        </p:nvPicPr>
        <p:blipFill>
          <a:blip r:embed="rId4"/>
          <a:stretch>
            <a:fillRect/>
          </a:stretch>
        </p:blipFill>
        <p:spPr>
          <a:xfrm>
            <a:off x="4798495" y="148188"/>
            <a:ext cx="6709812" cy="6709812"/>
          </a:xfrm>
          <a:prstGeom prst="rect">
            <a:avLst/>
          </a:prstGeom>
        </p:spPr>
      </p:pic>
      <p:sp>
        <p:nvSpPr>
          <p:cNvPr id="2" name="Slide Number Placeholder 1"/>
          <p:cNvSpPr>
            <a:spLocks noGrp="1"/>
          </p:cNvSpPr>
          <p:nvPr>
            <p:ph type="sldNum" idx="12"/>
          </p:nvPr>
        </p:nvSpPr>
        <p:spPr>
          <a:xfrm>
            <a:off x="11669678" y="6408742"/>
            <a:ext cx="438652" cy="448830"/>
          </a:xfrm>
        </p:spPr>
        <p:txBody>
          <a:bodyPr vert="horz" lIns="91440" tIns="45720" rIns="91440" bIns="45720" rtlCol="0" anchor="ctr">
            <a:normAutofit/>
          </a:bodyPr>
          <a:lstStyle/>
          <a:p>
            <a:pPr lvl="0">
              <a:spcAft>
                <a:spcPts val="600"/>
              </a:spcAft>
            </a:pPr>
            <a:fld id="{00000000-1234-1234-1234-123412341234}" type="slidenum">
              <a:rPr lang="en-US">
                <a:solidFill>
                  <a:schemeClr val="tx1"/>
                </a:solidFill>
              </a:rPr>
              <a:pPr lvl="0">
                <a:spcAft>
                  <a:spcPts val="600"/>
                </a:spcAft>
              </a:pPr>
              <a:t>8</a:t>
            </a:fld>
            <a:endParaRPr lang="en-US">
              <a:solidFill>
                <a:schemeClr val="tx1"/>
              </a:solidFill>
            </a:endParaRPr>
          </a:p>
        </p:txBody>
      </p:sp>
    </p:spTree>
    <p:extLst>
      <p:ext uri="{BB962C8B-B14F-4D97-AF65-F5344CB8AC3E}">
        <p14:creationId xmlns:p14="http://schemas.microsoft.com/office/powerpoint/2010/main" val="363952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14">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6">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8">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0">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22">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6342D7-3389-436D-9D14-02A53CA50A53}"/>
              </a:ext>
            </a:extLst>
          </p:cNvPr>
          <p:cNvSpPr>
            <a:spLocks noGrp="1"/>
          </p:cNvSpPr>
          <p:nvPr>
            <p:ph type="title"/>
          </p:nvPr>
        </p:nvSpPr>
        <p:spPr>
          <a:xfrm>
            <a:off x="457200" y="868280"/>
            <a:ext cx="3390645" cy="3363597"/>
          </a:xfrm>
        </p:spPr>
        <p:txBody>
          <a:bodyPr vert="horz" lIns="0" tIns="0" rIns="0" bIns="0" rtlCol="0" anchor="b">
            <a:normAutofit/>
          </a:bodyPr>
          <a:lstStyle/>
          <a:p>
            <a:pPr algn="r"/>
            <a:r>
              <a:rPr lang="en-US" sz="2700">
                <a:solidFill>
                  <a:schemeClr val="bg1"/>
                </a:solidFill>
              </a:rPr>
              <a:t>Challenges</a:t>
            </a:r>
          </a:p>
        </p:txBody>
      </p:sp>
      <p:sp>
        <p:nvSpPr>
          <p:cNvPr id="5" name="Slide Number Placeholder 4">
            <a:extLst>
              <a:ext uri="{FF2B5EF4-FFF2-40B4-BE49-F238E27FC236}">
                <a16:creationId xmlns:a16="http://schemas.microsoft.com/office/drawing/2014/main" id="{BA8918C3-48EE-4B90-818D-DD50F1CCD9B4}"/>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a:solidFill>
                  <a:schemeClr val="tx1"/>
                </a:solidFill>
              </a:rPr>
              <a:pPr>
                <a:spcAft>
                  <a:spcPts val="600"/>
                </a:spcAft>
              </a:pPr>
              <a:t>9</a:t>
            </a:fld>
            <a:endParaRPr lang="en-US">
              <a:solidFill>
                <a:schemeClr val="tx1"/>
              </a:solidFill>
            </a:endParaRPr>
          </a:p>
        </p:txBody>
      </p:sp>
      <p:graphicFrame>
        <p:nvGraphicFramePr>
          <p:cNvPr id="33" name="Text Placeholder 3" descr="Image of challenges: Legacy Data lacking proper data management; Confusing or undescriptive filenames; Accessibility of datasets; Insufficient documentation; Deciphering data; and, Large volume of the dataset. ">
            <a:extLst>
              <a:ext uri="{FF2B5EF4-FFF2-40B4-BE49-F238E27FC236}">
                <a16:creationId xmlns:a16="http://schemas.microsoft.com/office/drawing/2014/main" id="{C0BFC53A-DF92-4940-B097-334025D64E09}"/>
              </a:ext>
            </a:extLst>
          </p:cNvPr>
          <p:cNvGraphicFramePr/>
          <p:nvPr>
            <p:extLst>
              <p:ext uri="{D42A27DB-BD31-4B8C-83A1-F6EECF244321}">
                <p14:modId xmlns:p14="http://schemas.microsoft.com/office/powerpoint/2010/main" val="2719850063"/>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840781"/>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CA9B65EECC4A439C83A152A0F7B400" ma:contentTypeVersion="8" ma:contentTypeDescription="Create a new document." ma:contentTypeScope="" ma:versionID="0efbf8f5333b8f0f454b3fe89e10525c">
  <xsd:schema xmlns:xsd="http://www.w3.org/2001/XMLSchema" xmlns:xs="http://www.w3.org/2001/XMLSchema" xmlns:p="http://schemas.microsoft.com/office/2006/metadata/properties" xmlns:ns2="226dad44-fa5c-4c53-9cc8-edb862cd7299" targetNamespace="http://schemas.microsoft.com/office/2006/metadata/properties" ma:root="true" ma:fieldsID="d115a0bb4424af1cef4faa6f0e8b3ea5" ns2:_="">
    <xsd:import namespace="226dad44-fa5c-4c53-9cc8-edb862cd72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6dad44-fa5c-4c53-9cc8-edb862cd72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85DD51-258C-4461-9CE4-09D785689FCB}">
  <ds:schemaRefs>
    <ds:schemaRef ds:uri="226dad44-fa5c-4c53-9cc8-edb862cd7299"/>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F1CE6BA-F4CB-41C5-A966-8842FD99E0ED}">
  <ds:schemaRefs>
    <ds:schemaRef ds:uri="http://schemas.microsoft.com/sharepoint/v3/contenttype/forms"/>
  </ds:schemaRefs>
</ds:datastoreItem>
</file>

<file path=customXml/itemProps3.xml><?xml version="1.0" encoding="utf-8"?>
<ds:datastoreItem xmlns:ds="http://schemas.openxmlformats.org/officeDocument/2006/customXml" ds:itemID="{B6E3A289-AC18-4E0A-94D2-0DC8CC9AB7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6dad44-fa5c-4c53-9cc8-edb862cd72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78</TotalTime>
  <Words>3151</Words>
  <Application>Microsoft Office PowerPoint</Application>
  <PresentationFormat>Widescreen</PresentationFormat>
  <Paragraphs>441</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等线</vt:lpstr>
      <vt:lpstr>等线 Light</vt:lpstr>
      <vt:lpstr>Arial</vt:lpstr>
      <vt:lpstr>Avenir Next</vt:lpstr>
      <vt:lpstr>AvenirNextLTPro</vt:lpstr>
      <vt:lpstr>Calibri</vt:lpstr>
      <vt:lpstr>Gill Sans Nova</vt:lpstr>
      <vt:lpstr>GradientRiseVTI</vt:lpstr>
      <vt:lpstr>Increasing data reusability through Tidy Data form  2020-12-10</vt:lpstr>
      <vt:lpstr>Intro</vt:lpstr>
      <vt:lpstr>About the National Transportation Library</vt:lpstr>
      <vt:lpstr>Agenda</vt:lpstr>
      <vt:lpstr>Government Transportation  Financial Statistics(GTFS)</vt:lpstr>
      <vt:lpstr>Government Transportation  Financial Statistics (GTFS)  datasets</vt:lpstr>
      <vt:lpstr>Data Package</vt:lpstr>
      <vt:lpstr>Repository &amp; Open Science Access Portal (ROSA P)</vt:lpstr>
      <vt:lpstr>Challenges</vt:lpstr>
      <vt:lpstr>10</vt:lpstr>
      <vt:lpstr>11</vt:lpstr>
      <vt:lpstr>12</vt:lpstr>
      <vt:lpstr>Tidying:  structuring datasets to facilitate analysis. </vt:lpstr>
      <vt:lpstr>14</vt:lpstr>
      <vt:lpstr>Defining Tidy data</vt:lpstr>
      <vt:lpstr>Five common problems with messy datasets</vt:lpstr>
      <vt:lpstr>Column headers are values, not variable names </vt:lpstr>
      <vt:lpstr>18</vt:lpstr>
      <vt:lpstr>19</vt:lpstr>
      <vt:lpstr>20</vt:lpstr>
      <vt:lpstr>21</vt:lpstr>
      <vt:lpstr>Results</vt:lpstr>
      <vt:lpstr>Conclusion</vt:lpstr>
      <vt:lpstr>References</vt:lpstr>
      <vt:lpstr>Awknoledgements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data reusability through Tidy Data form  2020-12-10</dc:title>
  <dc:creator>Juarez, Francisco Dejesus</dc:creator>
  <cp:lastModifiedBy>Christiansen, Leighton (OST)</cp:lastModifiedBy>
  <cp:revision>8</cp:revision>
  <dcterms:created xsi:type="dcterms:W3CDTF">2020-12-10T19:19:00Z</dcterms:created>
  <dcterms:modified xsi:type="dcterms:W3CDTF">2022-04-05T21:09:30Z</dcterms:modified>
</cp:coreProperties>
</file>