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46" r:id="rId3"/>
  </p:sldMasterIdLst>
  <p:notesMasterIdLst>
    <p:notesMasterId r:id="rId69"/>
  </p:notesMasterIdLst>
  <p:sldIdLst>
    <p:sldId id="257" r:id="rId4"/>
    <p:sldId id="368" r:id="rId5"/>
    <p:sldId id="397" r:id="rId6"/>
    <p:sldId id="382" r:id="rId7"/>
    <p:sldId id="383" r:id="rId8"/>
    <p:sldId id="396" r:id="rId9"/>
    <p:sldId id="384" r:id="rId10"/>
    <p:sldId id="385" r:id="rId11"/>
    <p:sldId id="386" r:id="rId12"/>
    <p:sldId id="387" r:id="rId13"/>
    <p:sldId id="395" r:id="rId14"/>
    <p:sldId id="388" r:id="rId15"/>
    <p:sldId id="389" r:id="rId16"/>
    <p:sldId id="390" r:id="rId17"/>
    <p:sldId id="391" r:id="rId18"/>
    <p:sldId id="392" r:id="rId19"/>
    <p:sldId id="393" r:id="rId20"/>
    <p:sldId id="398" r:id="rId21"/>
    <p:sldId id="372" r:id="rId22"/>
    <p:sldId id="373" r:id="rId23"/>
    <p:sldId id="374" r:id="rId24"/>
    <p:sldId id="375" r:id="rId25"/>
    <p:sldId id="376" r:id="rId26"/>
    <p:sldId id="377" r:id="rId27"/>
    <p:sldId id="378" r:id="rId28"/>
    <p:sldId id="435" r:id="rId29"/>
    <p:sldId id="379" r:id="rId30"/>
    <p:sldId id="380" r:id="rId31"/>
    <p:sldId id="381" r:id="rId32"/>
    <p:sldId id="434" r:id="rId33"/>
    <p:sldId id="399" r:id="rId34"/>
    <p:sldId id="400" r:id="rId35"/>
    <p:sldId id="401" r:id="rId36"/>
    <p:sldId id="405" r:id="rId37"/>
    <p:sldId id="406" r:id="rId38"/>
    <p:sldId id="402" r:id="rId39"/>
    <p:sldId id="407" r:id="rId40"/>
    <p:sldId id="403" r:id="rId41"/>
    <p:sldId id="404"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0" r:id="rId65"/>
    <p:sldId id="431" r:id="rId66"/>
    <p:sldId id="432" r:id="rId67"/>
    <p:sldId id="433"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 Jacky CTR (OST)" initials="HJC(" lastIdx="1" clrIdx="0">
    <p:extLst>
      <p:ext uri="{19B8F6BF-5375-455C-9EA6-DF929625EA0E}">
        <p15:presenceInfo xmlns:p15="http://schemas.microsoft.com/office/powerpoint/2012/main" userId="S-1-5-21-982035342-1880134254-310265210-6172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032071"/>
    <a:srgbClr val="0000FF"/>
    <a:srgbClr val="000099"/>
    <a:srgbClr val="0066FF"/>
    <a:srgbClr val="4C9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64260" autoAdjust="0"/>
  </p:normalViewPr>
  <p:slideViewPr>
    <p:cSldViewPr>
      <p:cViewPr varScale="1">
        <p:scale>
          <a:sx n="55" d="100"/>
          <a:sy n="55" d="100"/>
        </p:scale>
        <p:origin x="3302" y="34"/>
      </p:cViewPr>
      <p:guideLst>
        <p:guide orient="horz" pos="2160"/>
        <p:guide pos="2880"/>
      </p:guideLst>
    </p:cSldViewPr>
  </p:slideViewPr>
  <p:outlineViewPr>
    <p:cViewPr>
      <p:scale>
        <a:sx n="33" d="100"/>
        <a:sy n="33" d="100"/>
      </p:scale>
      <p:origin x="0" y="-14510"/>
    </p:cViewPr>
  </p:outlineViewPr>
  <p:notesTextViewPr>
    <p:cViewPr>
      <p:scale>
        <a:sx n="1" d="1"/>
        <a:sy n="1" d="1"/>
      </p:scale>
      <p:origin x="0" y="0"/>
    </p:cViewPr>
  </p:notesTextViewPr>
  <p:sorterViewPr>
    <p:cViewPr>
      <p:scale>
        <a:sx n="60" d="100"/>
        <a:sy n="60" d="100"/>
      </p:scale>
      <p:origin x="0" y="-1740"/>
    </p:cViewPr>
  </p:sorterViewPr>
  <p:notesViewPr>
    <p:cSldViewPr>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D2093E-90C3-476B-B88D-7D91F2231795}" type="datetimeFigureOut">
              <a:rPr lang="en-US" smtClean="0"/>
              <a:t>4/5/2022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6DFEDE-E1FB-4CD7-B010-2E6FFFAE4844}" type="slidenum">
              <a:rPr lang="en-US" smtClean="0"/>
              <a:t>‹#›</a:t>
            </a:fld>
            <a:endParaRPr lang="en-US" dirty="0"/>
          </a:p>
        </p:txBody>
      </p:sp>
    </p:spTree>
    <p:extLst>
      <p:ext uri="{BB962C8B-B14F-4D97-AF65-F5344CB8AC3E}">
        <p14:creationId xmlns:p14="http://schemas.microsoft.com/office/powerpoint/2010/main" val="155001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transportation.gov/mission/open/official-dot-public-access-plan-v11" TargetMode="External"/><Relationship Id="rId7" Type="http://schemas.openxmlformats.org/officeDocument/2006/relationships/hyperlink" Target="http://doi.org/10.1016/j.cub.2013.11.014"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guides.library.tamu.edu/DataManagement" TargetMode="External"/><Relationship Id="rId5" Type="http://schemas.openxmlformats.org/officeDocument/2006/relationships/hyperlink" Target="http://www.pelagicpublishing.com/data-management-for-researchers.html" TargetMode="External"/><Relationship Id="rId4" Type="http://schemas.openxmlformats.org/officeDocument/2006/relationships/hyperlink" Target="https://ntl.bts.gov/public-access"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ntl.bts.gov/public-access/data-repositories-conformant-dot-public-access-plan"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Leighton: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to Share Publications and Datasets under the USDOT Public</a:t>
            </a:r>
            <a:r>
              <a:rPr lang="en-US" sz="1200" kern="1200" baseline="0" dirty="0">
                <a:solidFill>
                  <a:schemeClr val="tx1"/>
                </a:solidFill>
                <a:effectLst/>
                <a:latin typeface="+mn-lt"/>
                <a:ea typeface="+mn-ea"/>
                <a:cs typeface="+mn-cs"/>
              </a:rPr>
              <a:t> Data Access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As a recipient of federal research funding, FTA researchers have been long-used to publishing and sharing final research reports with the DOT, the transportation research community, and the tax-paying public. Beginning in 2016, the US DOT enacted a new Public Access Plan that extended that sharing requirement to final research datasets, as well as publications.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this presentation, the Data Curation team from the National Transportation Library, will give an overview of the US DOT Public Access Plan; provide you with useful tools for writing Data Management Plans, as well as improving data collection and sharing; and discuss how to keep those data management plans up to date over the research lifecycle.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dirty="0"/>
              <a:t>I am </a:t>
            </a:r>
            <a:r>
              <a:rPr lang="en-US" baseline="0" dirty="0"/>
              <a:t>Leighton Christiansen, Data Curator at the National Transportation Library, and I am joined by NTL fellows Laura Farley and Jacky Hart. It is our pleasure to join you today, as we </a:t>
            </a:r>
            <a:r>
              <a:rPr lang="en-US" dirty="0"/>
              <a:t>highlight the USDOT Public Access guidelines, as</a:t>
            </a:r>
            <a:r>
              <a:rPr lang="en-US" baseline="0" dirty="0"/>
              <a:t> well as </a:t>
            </a:r>
            <a:r>
              <a:rPr lang="en-US" dirty="0"/>
              <a:t>developing and maintaining data management plans.</a:t>
            </a:r>
          </a:p>
        </p:txBody>
      </p:sp>
      <p:sp>
        <p:nvSpPr>
          <p:cNvPr id="4" name="Slide Number Placeholder 3"/>
          <p:cNvSpPr>
            <a:spLocks noGrp="1"/>
          </p:cNvSpPr>
          <p:nvPr>
            <p:ph type="sldNum" sz="quarter" idx="10"/>
          </p:nvPr>
        </p:nvSpPr>
        <p:spPr/>
        <p:txBody>
          <a:bodyPr/>
          <a:lstStyle/>
          <a:p>
            <a:fld id="{766DFEDE-E1FB-4CD7-B010-2E6FFFAE4844}" type="slidenum">
              <a:rPr lang="en-US" smtClean="0"/>
              <a:t>1</a:t>
            </a:fld>
            <a:endParaRPr lang="en-US" dirty="0"/>
          </a:p>
        </p:txBody>
      </p:sp>
    </p:spTree>
    <p:extLst>
      <p:ext uri="{BB962C8B-B14F-4D97-AF65-F5344CB8AC3E}">
        <p14:creationId xmlns:p14="http://schemas.microsoft.com/office/powerpoint/2010/main" val="2202212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Jacky: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a:t>
            </a:r>
            <a:r>
              <a:rPr lang="en-US" baseline="0" dirty="0"/>
              <a:t> response to that memorandum, the U.S. Department of Transportation devised the “Plan to Increase Public Access to the Results of Federally-Funded Scientific Research.” This document describes the value of information as the engine that drives advances in transportation research, including safety and the state of good repair. It outlines the DOT’s plan to improve tracking of research projects and ensure that the public has access to the results of DOT-managed programs by taking data sharing practices that are already in place in some programs and scaling them across DOT.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Public Access Plan Overview: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Information is the fundamental currency of transportation 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Times New Roman" panose="02020603050405020304" pitchFamily="18" charset="0"/>
                <a:cs typeface="Times New Roman" panose="02020603050405020304" pitchFamily="18" charset="0"/>
              </a:rPr>
              <a:t>Information</a:t>
            </a:r>
            <a:r>
              <a:rPr lang="en-US" sz="1200" b="0" baseline="0" dirty="0">
                <a:latin typeface="Times New Roman" panose="02020603050405020304" pitchFamily="18" charset="0"/>
                <a:cs typeface="Times New Roman" panose="02020603050405020304" pitchFamily="18" charset="0"/>
              </a:rPr>
              <a:t> </a:t>
            </a:r>
            <a:r>
              <a:rPr lang="en-US" sz="1200" b="0" dirty="0">
                <a:latin typeface="Times New Roman" panose="02020603050405020304" pitchFamily="18" charset="0"/>
                <a:cs typeface="Times New Roman" panose="02020603050405020304" pitchFamily="18" charset="0"/>
              </a:rPr>
              <a:t>drives the advances in safety, state of good repair, economic competitiveness, livable communities and environmental sustainability that such research enables. </a:t>
            </a:r>
          </a:p>
          <a:p>
            <a:pPr marL="171450" indent="-171450">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This plan sets out a framework for enhancing the tracking of the complete research lifecycle at the project level, from project initiation to the submission of project deliverables, and on to research implementation through the deployment of research outputs and products.</a:t>
            </a:r>
          </a:p>
          <a:p>
            <a:pPr marL="171450" indent="-171450">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This plan establishes objectives to ensure public access to Publications and Digital Data Sets arising from DOT-managed research and development (R&amp;D) programs. </a:t>
            </a:r>
          </a:p>
          <a:p>
            <a:pPr marL="171450" indent="-171450">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Many DOT R&amp;D programs are already making data sharing a priority…. The purpose of this plan is to scale and institutionalize those intramural and extramural R&amp;D access practices across </a:t>
            </a:r>
            <a:r>
              <a:rPr lang="en-US" sz="1200" dirty="0">
                <a:latin typeface="Times New Roman" panose="02020603050405020304" pitchFamily="18" charset="0"/>
                <a:cs typeface="Times New Roman" panose="02020603050405020304" pitchFamily="18" charset="0"/>
              </a:rPr>
              <a:t>the Department.</a:t>
            </a:r>
          </a:p>
          <a:p>
            <a:endParaRPr lang="en-US" dirty="0"/>
          </a:p>
        </p:txBody>
      </p:sp>
      <p:sp>
        <p:nvSpPr>
          <p:cNvPr id="4" name="Slide Number Placeholder 3"/>
          <p:cNvSpPr>
            <a:spLocks noGrp="1"/>
          </p:cNvSpPr>
          <p:nvPr>
            <p:ph type="sldNum" sz="quarter" idx="10"/>
          </p:nvPr>
        </p:nvSpPr>
        <p:spPr/>
        <p:txBody>
          <a:bodyPr/>
          <a:lstStyle/>
          <a:p>
            <a:fld id="{825B317B-7D4B-4F82-BBE3-005356BCD041}" type="slidenum">
              <a:rPr lang="en-US" smtClean="0"/>
              <a:t>10</a:t>
            </a:fld>
            <a:endParaRPr lang="en-US" dirty="0"/>
          </a:p>
        </p:txBody>
      </p:sp>
    </p:spTree>
    <p:extLst>
      <p:ext uri="{BB962C8B-B14F-4D97-AF65-F5344CB8AC3E}">
        <p14:creationId xmlns:p14="http://schemas.microsoft.com/office/powerpoint/2010/main" val="4042148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Jacky:</a:t>
            </a:r>
          </a:p>
          <a:p>
            <a:endParaRPr lang="en-US" dirty="0"/>
          </a:p>
          <a:p>
            <a:r>
              <a:rPr lang="en-US" dirty="0"/>
              <a:t>This brings us</a:t>
            </a:r>
            <a:r>
              <a:rPr lang="en-US" baseline="0" dirty="0"/>
              <a:t> to</a:t>
            </a:r>
            <a:r>
              <a:rPr lang="en-US" dirty="0"/>
              <a:t> another key definition. </a:t>
            </a:r>
            <a:r>
              <a:rPr lang="en-US" b="1" i="0" dirty="0"/>
              <a:t>Public access</a:t>
            </a:r>
            <a:r>
              <a:rPr lang="en-US" b="1" i="0" baseline="0" dirty="0"/>
              <a:t> </a:t>
            </a:r>
            <a:r>
              <a:rPr lang="en-US" baseline="0" dirty="0"/>
              <a:t>is not the same as </a:t>
            </a:r>
            <a:r>
              <a:rPr lang="en-US" b="1" i="0" baseline="0" dirty="0"/>
              <a:t>open access</a:t>
            </a:r>
            <a:r>
              <a:rPr lang="en-US" baseline="0" dirty="0"/>
              <a:t>.</a:t>
            </a:r>
          </a:p>
          <a:p>
            <a:endParaRPr lang="en-US" baseline="0" dirty="0"/>
          </a:p>
          <a:p>
            <a:r>
              <a:rPr lang="en-US" b="1" i="0" baseline="0" dirty="0"/>
              <a:t>Public Access </a:t>
            </a:r>
            <a:r>
              <a:rPr lang="en-US" i="0" baseline="0" dirty="0"/>
              <a:t>means that the p</a:t>
            </a:r>
            <a:r>
              <a:rPr lang="en-US" dirty="0"/>
              <a:t>ublic is </a:t>
            </a:r>
            <a:r>
              <a:rPr lang="en-US" b="1" dirty="0"/>
              <a:t>aware</a:t>
            </a:r>
            <a:r>
              <a:rPr lang="en-US" dirty="0"/>
              <a:t> of the data generated through federally funded scientific research.</a:t>
            </a:r>
          </a:p>
          <a:p>
            <a:endParaRPr lang="en-US" dirty="0"/>
          </a:p>
          <a:p>
            <a:r>
              <a:rPr lang="en-US" dirty="0"/>
              <a:t>It also means the public is able to </a:t>
            </a:r>
            <a:r>
              <a:rPr lang="en-US" b="1" dirty="0"/>
              <a:t>download</a:t>
            </a:r>
            <a:r>
              <a:rPr lang="en-US" dirty="0"/>
              <a:t> and </a:t>
            </a:r>
            <a:r>
              <a:rPr lang="en-US" b="1" dirty="0"/>
              <a:t>analyze</a:t>
            </a:r>
            <a:r>
              <a:rPr lang="en-US" dirty="0"/>
              <a:t> publications and data sets that are unclassified, should</a:t>
            </a:r>
            <a:r>
              <a:rPr lang="en-US" baseline="0" dirty="0"/>
              <a:t> they so desire. There are exceptions of course. </a:t>
            </a:r>
            <a:r>
              <a:rPr lang="en-US" dirty="0"/>
              <a:t>Public access is sometimes </a:t>
            </a:r>
            <a:r>
              <a:rPr lang="en-US" b="1" dirty="0"/>
              <a:t>precluded</a:t>
            </a:r>
            <a:r>
              <a:rPr lang="en-US" dirty="0"/>
              <a:t> or </a:t>
            </a:r>
            <a:r>
              <a:rPr lang="en-US" b="1" dirty="0"/>
              <a:t>restricted</a:t>
            </a:r>
            <a:r>
              <a:rPr lang="en-US" dirty="0"/>
              <a:t> to subsets of the public if there are privacy, confidentiality, or security concerns.</a:t>
            </a:r>
          </a:p>
          <a:p>
            <a:endParaRPr lang="en-US" i="1" dirty="0"/>
          </a:p>
        </p:txBody>
      </p:sp>
      <p:sp>
        <p:nvSpPr>
          <p:cNvPr id="4" name="Slide Number Placeholder 3"/>
          <p:cNvSpPr>
            <a:spLocks noGrp="1"/>
          </p:cNvSpPr>
          <p:nvPr>
            <p:ph type="sldNum" sz="quarter" idx="10"/>
          </p:nvPr>
        </p:nvSpPr>
        <p:spPr/>
        <p:txBody>
          <a:bodyPr/>
          <a:lstStyle/>
          <a:p>
            <a:fld id="{766DFEDE-E1FB-4CD7-B010-2E6FFFAE4844}" type="slidenum">
              <a:rPr lang="en-US" smtClean="0"/>
              <a:t>11</a:t>
            </a:fld>
            <a:endParaRPr lang="en-US" dirty="0"/>
          </a:p>
        </p:txBody>
      </p:sp>
    </p:spTree>
    <p:extLst>
      <p:ext uri="{BB962C8B-B14F-4D97-AF65-F5344CB8AC3E}">
        <p14:creationId xmlns:p14="http://schemas.microsoft.com/office/powerpoint/2010/main" val="215020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Besides protecting our investment from loss, what are the other objectives of the</a:t>
            </a:r>
            <a:r>
              <a:rPr lang="en-US" baseline="0" dirty="0"/>
              <a:t> </a:t>
            </a:r>
            <a:r>
              <a:rPr lang="en-US" dirty="0"/>
              <a:t>Public Access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broad strokes, this plan affirms USDOT’s commitment to public access and the reproducibility of results by ensuring continuous access and reliable preservation of DOT-funded scientific research for the purposes of </a:t>
            </a:r>
            <a:r>
              <a:rPr lang="en-US" b="0" dirty="0">
                <a:latin typeface="Times New Roman" panose="02020603050405020304" pitchFamily="18" charset="0"/>
                <a:cs typeface="Times New Roman" panose="02020603050405020304" pitchFamily="18" charset="0"/>
              </a:rPr>
              <a:t>research, development and education. This includes not just final publications but also digital data sets and project</a:t>
            </a:r>
            <a:r>
              <a:rPr lang="en-US" b="0" baseline="0" dirty="0">
                <a:latin typeface="Times New Roman" panose="02020603050405020304" pitchFamily="18" charset="0"/>
                <a:cs typeface="Times New Roman" panose="02020603050405020304" pitchFamily="18" charset="0"/>
              </a:rPr>
              <a:t> portfolios</a:t>
            </a:r>
            <a:r>
              <a:rPr lang="en-US" b="0" dirty="0">
                <a:latin typeface="Times New Roman" panose="02020603050405020304" pitchFamily="18" charset="0"/>
                <a:cs typeface="Times New Roman" panose="02020603050405020304" pitchFamily="18" charset="0"/>
              </a:rPr>
              <a:t>. It</a:t>
            </a:r>
            <a:r>
              <a:rPr lang="en-US" b="0" baseline="0" dirty="0">
                <a:latin typeface="Times New Roman" panose="02020603050405020304" pitchFamily="18" charset="0"/>
                <a:cs typeface="Times New Roman" panose="02020603050405020304" pitchFamily="18" charset="0"/>
              </a:rPr>
              <a:t> intends to p</a:t>
            </a:r>
            <a:r>
              <a:rPr lang="en-US" b="0" dirty="0">
                <a:latin typeface="Times New Roman" panose="02020603050405020304" pitchFamily="18" charset="0"/>
                <a:cs typeface="Times New Roman" panose="02020603050405020304" pitchFamily="18" charset="0"/>
              </a:rPr>
              <a:t>reserve and increase the use of research results to enhance scientific discovery and the deployment of research results. And</a:t>
            </a:r>
            <a:r>
              <a:rPr lang="en-US" b="0" baseline="0" dirty="0">
                <a:latin typeface="Times New Roman" panose="02020603050405020304" pitchFamily="18" charset="0"/>
                <a:cs typeface="Times New Roman" panose="02020603050405020304" pitchFamily="18" charset="0"/>
              </a:rPr>
              <a:t> it enhances the use of research results to </a:t>
            </a:r>
            <a:r>
              <a:rPr lang="en-US" b="0" dirty="0">
                <a:latin typeface="Times New Roman" panose="02020603050405020304" pitchFamily="18" charset="0"/>
                <a:cs typeface="Times New Roman" panose="02020603050405020304" pitchFamily="18" charset="0"/>
              </a:rPr>
              <a:t>promote innovation and economic competitiveness.</a:t>
            </a:r>
            <a:r>
              <a:rPr lang="en-US" b="0" baseline="0" dirty="0">
                <a:latin typeface="Times New Roman" panose="02020603050405020304" pitchFamily="18" charset="0"/>
                <a:cs typeface="Times New Roman" panose="02020603050405020304" pitchFamily="18" charset="0"/>
              </a:rPr>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Complete objectives:</a:t>
            </a:r>
          </a:p>
          <a:p>
            <a:pPr marL="285750" indent="-285750">
              <a:spcAft>
                <a:spcPts val="600"/>
              </a:spcAft>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Affirm and enhance DOT’s commitment to Public Access to Scientific Research results, including digitally formatted scientific data without charge to the maximum extent possible. </a:t>
            </a:r>
          </a:p>
          <a:p>
            <a:pPr marL="285750" indent="-285750">
              <a:spcAft>
                <a:spcPts val="600"/>
              </a:spcAft>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Support governance of and best practices for managing Public Access to peer-reviewed Publications and Digital Data Sets across DOT. </a:t>
            </a:r>
          </a:p>
          <a:p>
            <a:pPr marL="285750" indent="-285750">
              <a:spcAft>
                <a:spcPts val="600"/>
              </a:spcAft>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Ensure continuous access to and reliable preservation of DOT-funded Publications and Digital Data Sets for research, development and education purposes, within available resources. </a:t>
            </a:r>
          </a:p>
          <a:p>
            <a:pPr marL="285750" indent="-285750">
              <a:spcAft>
                <a:spcPts val="600"/>
              </a:spcAft>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Preserve and increase the use of Scientific Research results to enhance scientific discovery and deployment of research results. </a:t>
            </a:r>
          </a:p>
          <a:p>
            <a:pPr marL="285750" indent="-285750">
              <a:spcAft>
                <a:spcPts val="600"/>
              </a:spcAft>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Enhance the use of Scientific Research results to promote innovation and economic competitiveness. </a:t>
            </a:r>
          </a:p>
          <a:p>
            <a:pPr marL="285750" indent="-285750">
              <a:spcAft>
                <a:spcPts val="600"/>
              </a:spcAft>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Affirm DOT’s support for the reproducibility of Scientific Research results. </a:t>
            </a:r>
          </a:p>
          <a:p>
            <a:pPr marL="285750" indent="-285750">
              <a:spcAft>
                <a:spcPts val="600"/>
              </a:spcAft>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Make DOT’s research portfolio available to the public at the project level. </a:t>
            </a:r>
          </a:p>
          <a:p>
            <a:endParaRPr lang="en-US" dirty="0"/>
          </a:p>
        </p:txBody>
      </p:sp>
      <p:sp>
        <p:nvSpPr>
          <p:cNvPr id="4" name="Slide Number Placeholder 3"/>
          <p:cNvSpPr>
            <a:spLocks noGrp="1"/>
          </p:cNvSpPr>
          <p:nvPr>
            <p:ph type="sldNum" sz="quarter" idx="10"/>
          </p:nvPr>
        </p:nvSpPr>
        <p:spPr/>
        <p:txBody>
          <a:bodyPr/>
          <a:lstStyle/>
          <a:p>
            <a:fld id="{825B317B-7D4B-4F82-BBE3-005356BCD041}" type="slidenum">
              <a:rPr lang="en-US" smtClean="0"/>
              <a:t>12</a:t>
            </a:fld>
            <a:endParaRPr lang="en-US" dirty="0"/>
          </a:p>
        </p:txBody>
      </p:sp>
    </p:spTree>
    <p:extLst>
      <p:ext uri="{BB962C8B-B14F-4D97-AF65-F5344CB8AC3E}">
        <p14:creationId xmlns:p14="http://schemas.microsoft.com/office/powerpoint/2010/main" val="299415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Jacky:</a:t>
            </a:r>
          </a:p>
          <a:p>
            <a:endParaRPr lang="en-US" dirty="0"/>
          </a:p>
          <a:p>
            <a:r>
              <a:rPr lang="en-US" dirty="0"/>
              <a:t>The DOT Public Access Plan</a:t>
            </a:r>
            <a:r>
              <a:rPr lang="en-US" baseline="0" dirty="0"/>
              <a:t> spells out requirements for three categories of research products. </a:t>
            </a:r>
          </a:p>
          <a:p>
            <a:endParaRPr lang="en-US" baseline="0" dirty="0"/>
          </a:p>
          <a:p>
            <a:r>
              <a:rPr lang="en-US" sz="1200" i="1" kern="1200" dirty="0">
                <a:solidFill>
                  <a:schemeClr val="tx1"/>
                </a:solidFill>
                <a:effectLst/>
                <a:latin typeface="+mn-lt"/>
                <a:ea typeface="+mn-ea"/>
                <a:cs typeface="+mn-cs"/>
              </a:rPr>
              <a:t>Projects </a:t>
            </a:r>
            <a:r>
              <a:rPr lang="en-US" sz="1200" kern="1200" dirty="0">
                <a:solidFill>
                  <a:schemeClr val="tx1"/>
                </a:solidFill>
                <a:effectLst/>
                <a:latin typeface="+mn-lt"/>
                <a:ea typeface="+mn-ea"/>
                <a:cs typeface="+mn-cs"/>
              </a:rPr>
              <a:t>are to be tracked from the beginning using existing arrangements between databases and repositories managed by the Transportation Research Board and USDOT. This will provide the necessary compliance and reporting mechanism for those who receive research funds,</a:t>
            </a:r>
            <a:r>
              <a:rPr lang="en-US" sz="1200" kern="1200" baseline="0" dirty="0">
                <a:solidFill>
                  <a:schemeClr val="tx1"/>
                </a:solidFill>
                <a:effectLst/>
                <a:latin typeface="+mn-lt"/>
                <a:ea typeface="+mn-ea"/>
                <a:cs typeface="+mn-cs"/>
              </a:rPr>
              <a:t> as well as to link related publications and data sets.</a:t>
            </a:r>
            <a:endParaRPr lang="en-US" sz="1200" kern="1200" dirty="0">
              <a:solidFill>
                <a:schemeClr val="tx1"/>
              </a:solidFill>
              <a:effectLst/>
              <a:latin typeface="+mn-lt"/>
              <a:ea typeface="+mn-ea"/>
              <a:cs typeface="+mn-cs"/>
            </a:endParaRPr>
          </a:p>
          <a:p>
            <a:r>
              <a:rPr lang="en-US" i="1" dirty="0"/>
              <a:t>Data</a:t>
            </a:r>
            <a:r>
              <a:rPr lang="en-US" dirty="0"/>
              <a:t> needs to be described, governed, and planned for in a Data Management Plan, which researchers must submit for approval with their proposals. Final data sets need</a:t>
            </a:r>
            <a:r>
              <a:rPr lang="en-US" baseline="0" dirty="0"/>
              <a:t> to be deposited in a repository that enables public access and sharing, in accordance with the approved Data Management Plan.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Publications</a:t>
            </a:r>
            <a:r>
              <a:rPr lang="en-US" baseline="0" dirty="0"/>
              <a:t> that result from the research need to be submitted to NTL for preservation and access management.</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13</a:t>
            </a:fld>
            <a:endParaRPr lang="en-US" dirty="0"/>
          </a:p>
        </p:txBody>
      </p:sp>
    </p:spTree>
    <p:extLst>
      <p:ext uri="{BB962C8B-B14F-4D97-AF65-F5344CB8AC3E}">
        <p14:creationId xmlns:p14="http://schemas.microsoft.com/office/powerpoint/2010/main" val="15376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Jacky:</a:t>
            </a:r>
          </a:p>
          <a:p>
            <a:endParaRPr lang="en-US" dirty="0"/>
          </a:p>
          <a:p>
            <a:r>
              <a:rPr lang="en-US" dirty="0"/>
              <a:t>Let’s go back to what Public Access means, and what kinds</a:t>
            </a:r>
            <a:r>
              <a:rPr lang="en-US" baseline="0" dirty="0"/>
              <a:t> of information </a:t>
            </a:r>
            <a:r>
              <a:rPr lang="en-US" dirty="0"/>
              <a:t>need to be protected.</a:t>
            </a:r>
          </a:p>
          <a:p>
            <a:endParaRPr lang="en-US" dirty="0"/>
          </a:p>
          <a:p>
            <a:r>
              <a:rPr lang="en-US" dirty="0"/>
              <a:t>Your data may have different</a:t>
            </a:r>
            <a:r>
              <a:rPr lang="en-US" baseline="0" dirty="0"/>
              <a:t> kinds of special concerns, and the DOT Public Access Plan is designed with those in mind. You may be handling personally identifiable information that cannot be made public. Your work may be proprietary or confidential. You may have intellectual property regulations or national security concerns. These are not covered under the DOT Public Access Plan. You can find more information about this on our Public Access Plan Guidance Pages, which I am about to show you.</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14</a:t>
            </a:fld>
            <a:endParaRPr lang="en-US" dirty="0"/>
          </a:p>
        </p:txBody>
      </p:sp>
    </p:spTree>
    <p:extLst>
      <p:ext uri="{BB962C8B-B14F-4D97-AF65-F5344CB8AC3E}">
        <p14:creationId xmlns:p14="http://schemas.microsoft.com/office/powerpoint/2010/main" val="4207200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have guidance pages about the DOT Public</a:t>
            </a:r>
            <a:r>
              <a:rPr lang="en-US" baseline="0" dirty="0"/>
              <a:t> Access Plan on the National Transportation Library website. This is the URL. We put this together to help you better understand and be compliant with the Public Access Plan. We highly recommend you use this resource to make sure your data management planning meets DOT requirements. </a:t>
            </a:r>
          </a:p>
          <a:p>
            <a:endParaRPr lang="en-US" dirty="0"/>
          </a:p>
          <a:p>
            <a:r>
              <a:rPr lang="en-US" dirty="0"/>
              <a:t>We include:</a:t>
            </a:r>
          </a:p>
          <a:p>
            <a:pPr marL="171450" indent="-171450">
              <a:buFont typeface="Arial" panose="020B0604020202020204" pitchFamily="34" charset="0"/>
              <a:buChar char="•"/>
            </a:pPr>
            <a:r>
              <a:rPr lang="en-US" dirty="0"/>
              <a:t>The</a:t>
            </a:r>
            <a:r>
              <a:rPr lang="en-US" baseline="0" dirty="0"/>
              <a:t> Plan</a:t>
            </a:r>
          </a:p>
          <a:p>
            <a:pPr marL="171450" indent="-171450">
              <a:buFont typeface="Arial" panose="020B0604020202020204" pitchFamily="34" charset="0"/>
              <a:buChar char="•"/>
            </a:pPr>
            <a:r>
              <a:rPr lang="en-US" baseline="0" dirty="0"/>
              <a:t>Information for Researchers</a:t>
            </a:r>
          </a:p>
          <a:p>
            <a:pPr marL="171450" indent="-171450">
              <a:buFont typeface="Arial" panose="020B0604020202020204" pitchFamily="34" charset="0"/>
              <a:buChar char="•"/>
            </a:pPr>
            <a:r>
              <a:rPr lang="en-US" baseline="0" dirty="0"/>
              <a:t>Info for DOT evaluators</a:t>
            </a:r>
          </a:p>
          <a:p>
            <a:pPr marL="171450" indent="-171450">
              <a:buFont typeface="Arial" panose="020B0604020202020204" pitchFamily="34" charset="0"/>
              <a:buChar char="•"/>
            </a:pPr>
            <a:r>
              <a:rPr lang="en-US" baseline="0" dirty="0"/>
              <a:t>Info for Repositories</a:t>
            </a:r>
          </a:p>
          <a:p>
            <a:pPr marL="171450" indent="-171450">
              <a:buFont typeface="Arial" panose="020B0604020202020204" pitchFamily="34" charset="0"/>
              <a:buChar char="•"/>
            </a:pPr>
            <a:r>
              <a:rPr lang="en-US" baseline="0" dirty="0"/>
              <a:t>FAQs</a:t>
            </a:r>
          </a:p>
          <a:p>
            <a:pPr marL="171450" indent="-171450">
              <a:buFont typeface="Arial" panose="020B0604020202020204" pitchFamily="34" charset="0"/>
              <a:buChar char="•"/>
            </a:pPr>
            <a:r>
              <a:rPr lang="en-US" baseline="0" dirty="0"/>
              <a:t>Training Resources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So definitely take a look at this when putting together your proposal and make sure you follow our guidance.</a:t>
            </a:r>
          </a:p>
        </p:txBody>
      </p:sp>
      <p:sp>
        <p:nvSpPr>
          <p:cNvPr id="4" name="Slide Number Placeholder 3"/>
          <p:cNvSpPr>
            <a:spLocks noGrp="1"/>
          </p:cNvSpPr>
          <p:nvPr>
            <p:ph type="sldNum" sz="quarter" idx="10"/>
          </p:nvPr>
        </p:nvSpPr>
        <p:spPr/>
        <p:txBody>
          <a:bodyPr/>
          <a:lstStyle/>
          <a:p>
            <a:fld id="{825B317B-7D4B-4F82-BBE3-005356BCD041}" type="slidenum">
              <a:rPr lang="en-US" smtClean="0"/>
              <a:t>15</a:t>
            </a:fld>
            <a:endParaRPr lang="en-US" dirty="0"/>
          </a:p>
        </p:txBody>
      </p:sp>
    </p:spTree>
    <p:extLst>
      <p:ext uri="{BB962C8B-B14F-4D97-AF65-F5344CB8AC3E}">
        <p14:creationId xmlns:p14="http://schemas.microsoft.com/office/powerpoint/2010/main" val="966861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dirty="0">
                <a:latin typeface="+mn-lt"/>
              </a:rPr>
              <a:t>Jacky: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Anyone applying for USDOT research funds should know that they need to be prepared to complete all of these tasks.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Submit a 2-3 page data management plan (DMP) with your proposal (and Laura will go over what this means in just a minute)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Obtain ORCiDs for each author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stands for </a:t>
            </a:r>
            <a:r>
              <a:rPr lang="en-US" sz="1200" baseline="0" dirty="0">
                <a:latin typeface="+mn-lt"/>
              </a:rPr>
              <a:t>Open Researcher and Contributor ID. </a:t>
            </a:r>
            <a:r>
              <a:rPr kumimoji="0" lang="en-US" sz="1200" b="0" i="0" u="none" strike="noStrike" kern="1200" cap="none" spc="0" normalizeH="0" baseline="0" noProof="0" dirty="0">
                <a:ln>
                  <a:noFill/>
                </a:ln>
                <a:solidFill>
                  <a:prstClr val="black"/>
                </a:solidFill>
                <a:effectLst/>
                <a:uLnTx/>
                <a:uFillTx/>
                <a:latin typeface="+mn-lt"/>
                <a:ea typeface="+mn-ea"/>
                <a:cs typeface="+mn-cs"/>
              </a:rPr>
              <a:t>These are unique identifiers that are not only used at DOT or even in the US government. They are used all over the world to track authorship of publications and datasets, as well as the research output of contributors. So it’ll be useful for you too. It’s very easy to get one, and you can find a guide on our Public Access guidance pages that I just showed you.</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Submit all outputs to NTL under a non-exclusive license agreement, to be made publicly available after a 12-month embargo after publication:</a:t>
            </a:r>
          </a:p>
          <a:p>
            <a:pPr marL="685800" marR="0" lvl="1"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Peer-reviewed manuscripts that have been accepted for publication</a:t>
            </a:r>
          </a:p>
          <a:p>
            <a:pPr marL="685800" marR="0" lvl="1"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200" dirty="0">
                <a:latin typeface="+mn-lt"/>
              </a:rPr>
              <a:t>Other written outputs, such as final reports</a:t>
            </a:r>
            <a:r>
              <a:rPr lang="en-US" sz="1200" baseline="0" dirty="0">
                <a:latin typeface="+mn-lt"/>
              </a:rPr>
              <a:t> and </a:t>
            </a:r>
            <a:r>
              <a:rPr lang="en-US" sz="1200" dirty="0">
                <a:latin typeface="+mn-lt"/>
              </a:rPr>
              <a:t>technical reports, as well as your metadata and data documentation, which will constitute the rest of your Data Package</a:t>
            </a:r>
          </a:p>
          <a:p>
            <a:pPr marL="685800" marR="0" lvl="1"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 digital data sets, or a link to the data sets in a trusted repository</a:t>
            </a:r>
          </a:p>
          <a:p>
            <a:endParaRPr lang="en-US" sz="1200" dirty="0">
              <a:latin typeface="+mn-lt"/>
            </a:endParaRPr>
          </a:p>
        </p:txBody>
      </p:sp>
      <p:sp>
        <p:nvSpPr>
          <p:cNvPr id="4" name="Slide Number Placeholder 3"/>
          <p:cNvSpPr>
            <a:spLocks noGrp="1"/>
          </p:cNvSpPr>
          <p:nvPr>
            <p:ph type="sldNum" sz="quarter" idx="10"/>
          </p:nvPr>
        </p:nvSpPr>
        <p:spPr/>
        <p:txBody>
          <a:bodyPr/>
          <a:lstStyle/>
          <a:p>
            <a:fld id="{825B317B-7D4B-4F82-BBE3-005356BCD041}" type="slidenum">
              <a:rPr lang="en-US" smtClean="0"/>
              <a:t>16</a:t>
            </a:fld>
            <a:endParaRPr lang="en-US" dirty="0"/>
          </a:p>
        </p:txBody>
      </p:sp>
    </p:spTree>
    <p:extLst>
      <p:ext uri="{BB962C8B-B14F-4D97-AF65-F5344CB8AC3E}">
        <p14:creationId xmlns:p14="http://schemas.microsoft.com/office/powerpoint/2010/main" val="2934953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Jacky:</a:t>
            </a:r>
          </a:p>
          <a:p>
            <a:endParaRPr lang="en-US" dirty="0"/>
          </a:p>
          <a:p>
            <a:r>
              <a:rPr lang="en-US" dirty="0"/>
              <a:t>This timeline</a:t>
            </a:r>
            <a:r>
              <a:rPr lang="en-US" baseline="0" dirty="0"/>
              <a:t> shows </a:t>
            </a:r>
            <a:r>
              <a:rPr lang="en-US" dirty="0"/>
              <a:t>how we see public access requirements intersecting with the research process. We’ve conceptualized the research</a:t>
            </a:r>
            <a:r>
              <a:rPr lang="en-US" baseline="0" dirty="0"/>
              <a:t> into 4 broad phases.</a:t>
            </a:r>
          </a:p>
          <a:p>
            <a:endParaRPr lang="en-US" baseline="0" dirty="0"/>
          </a:p>
          <a:p>
            <a:pPr marL="228600" indent="-228600">
              <a:buFont typeface="+mj-lt"/>
              <a:buAutoNum type="arabicPeriod"/>
            </a:pPr>
            <a:r>
              <a:rPr lang="en-US" baseline="0" dirty="0"/>
              <a:t>Before research starts, you’ll need to develop a Data Management Plan and obtain an ORCID for each publication author.</a:t>
            </a:r>
          </a:p>
          <a:p>
            <a:pPr marL="228600" indent="-228600">
              <a:buFont typeface="+mj-lt"/>
              <a:buAutoNum type="arabicPeriod"/>
            </a:pPr>
            <a:r>
              <a:rPr lang="en-US" baseline="0" dirty="0"/>
              <a:t>During the research, your researchers will need to be sure to follow the practices that are outlined in the data management plan. It’s also required to include your research projects in the Transportation Research Board’s Research in Progress database and keep it updated.</a:t>
            </a:r>
          </a:p>
          <a:p>
            <a:pPr marL="228600" indent="-228600">
              <a:buFont typeface="+mj-lt"/>
              <a:buAutoNum type="arabicPeriod"/>
            </a:pPr>
            <a:r>
              <a:rPr lang="en-US" baseline="0" dirty="0"/>
              <a:t>After the research is complete and results are being packaged and developed, it’s important to archive final data sets according to the data management plan, as well as remember to include two specific unique identifiers on any results going out. Those are the ORCID and the funding agreement number.</a:t>
            </a:r>
          </a:p>
          <a:p>
            <a:pPr marL="228600" indent="-228600">
              <a:buFont typeface="+mj-lt"/>
              <a:buAutoNum type="arabicPeriod"/>
            </a:pPr>
            <a:r>
              <a:rPr lang="en-US" baseline="0" dirty="0"/>
              <a:t>Finally, when disseminating research results broadly, researchers will need to submit their research results to DOT with various requirements.</a:t>
            </a:r>
          </a:p>
          <a:p>
            <a:pPr marL="228600" indent="-228600">
              <a:buFont typeface="+mj-lt"/>
              <a:buAutoNum type="arabicPeriod"/>
            </a:pPr>
            <a:endParaRPr lang="en-US" baseline="0" dirty="0"/>
          </a:p>
          <a:p>
            <a:pPr marL="0" indent="0">
              <a:buFont typeface="+mj-lt"/>
              <a:buNone/>
            </a:pPr>
            <a:r>
              <a:rPr lang="en-US" baseline="0" dirty="0"/>
              <a:t>NTL will conduct quarterly compliance checks, so make sure your researchers are following these steps.</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17</a:t>
            </a:fld>
            <a:endParaRPr lang="en-US" dirty="0"/>
          </a:p>
        </p:txBody>
      </p:sp>
    </p:spTree>
    <p:extLst>
      <p:ext uri="{BB962C8B-B14F-4D97-AF65-F5344CB8AC3E}">
        <p14:creationId xmlns:p14="http://schemas.microsoft.com/office/powerpoint/2010/main" val="57233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we’ve gone over the DOT Public Access Plan</a:t>
            </a:r>
            <a:r>
              <a:rPr lang="en-US" baseline="0" dirty="0"/>
              <a:t> and its policies, Laura Farley is going to go over the components of a data management plan and how to put one together for your proposal.</a:t>
            </a:r>
            <a:endParaRPr lang="en-US" dirty="0"/>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18</a:t>
            </a:fld>
            <a:endParaRPr lang="en-US" dirty="0"/>
          </a:p>
        </p:txBody>
      </p:sp>
    </p:spTree>
    <p:extLst>
      <p:ext uri="{BB962C8B-B14F-4D97-AF65-F5344CB8AC3E}">
        <p14:creationId xmlns:p14="http://schemas.microsoft.com/office/powerpoint/2010/main" val="37283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 data management plan,</a:t>
            </a:r>
            <a:r>
              <a:rPr lang="en-US" baseline="0" dirty="0">
                <a:latin typeface="Times New Roman" panose="02020603050405020304" pitchFamily="18" charset="0"/>
                <a:cs typeface="Times New Roman" panose="02020603050405020304" pitchFamily="18" charset="0"/>
              </a:rPr>
              <a:t> or </a:t>
            </a:r>
            <a:r>
              <a:rPr lang="en-US" dirty="0">
                <a:latin typeface="Times New Roman" panose="02020603050405020304" pitchFamily="18" charset="0"/>
                <a:cs typeface="Times New Roman" panose="02020603050405020304" pitchFamily="18" charset="0"/>
              </a:rPr>
              <a:t> DMP,</a:t>
            </a:r>
            <a:r>
              <a:rPr lang="en-US" baseline="0" dirty="0">
                <a:latin typeface="Times New Roman" panose="02020603050405020304" pitchFamily="18" charset="0"/>
                <a:cs typeface="Times New Roman" panose="02020603050405020304" pitchFamily="18" charset="0"/>
              </a:rPr>
              <a:t> is </a:t>
            </a:r>
            <a:r>
              <a:rPr lang="en-US" dirty="0">
                <a:latin typeface="Times New Roman" panose="02020603050405020304" pitchFamily="18" charset="0"/>
                <a:cs typeface="Times New Roman" panose="02020603050405020304" pitchFamily="18" charset="0"/>
              </a:rPr>
              <a:t>written document of how  you as a researcher will handle digital</a:t>
            </a:r>
            <a:r>
              <a:rPr lang="en-US" baseline="0" dirty="0">
                <a:latin typeface="Times New Roman" panose="02020603050405020304" pitchFamily="18" charset="0"/>
                <a:cs typeface="Times New Roman" panose="02020603050405020304" pitchFamily="18" charset="0"/>
              </a:rPr>
              <a:t> data</a:t>
            </a:r>
            <a:r>
              <a:rPr lang="en-US" dirty="0">
                <a:latin typeface="Times New Roman" panose="02020603050405020304" pitchFamily="18" charset="0"/>
                <a:cs typeface="Times New Roman" panose="02020603050405020304" pitchFamily="18" charset="0"/>
              </a:rPr>
              <a:t> both during and after a research project. </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DMPs will describe how the research proposal conforms to DOT policy on the dissemination and sharing of research results. The point is not to document every single</a:t>
            </a:r>
            <a:r>
              <a:rPr lang="en-US" baseline="0" dirty="0">
                <a:latin typeface="Times New Roman" panose="02020603050405020304" pitchFamily="18" charset="0"/>
                <a:cs typeface="Times New Roman" panose="02020603050405020304" pitchFamily="18" charset="0"/>
              </a:rPr>
              <a:t> piece of data created during a project, but rather the final results.</a:t>
            </a:r>
          </a:p>
          <a:p>
            <a:r>
              <a:rPr lang="en-US" baseline="0" dirty="0">
                <a:latin typeface="Times New Roman" panose="02020603050405020304" pitchFamily="18" charset="0"/>
                <a:cs typeface="Times New Roman" panose="02020603050405020304" pitchFamily="18" charset="0"/>
              </a:rPr>
              <a:t>These DMPs aren’t novels, the end product is generally a </a:t>
            </a:r>
            <a:r>
              <a:rPr lang="en-US" dirty="0">
                <a:latin typeface="Times New Roman" panose="02020603050405020304" pitchFamily="18" charset="0"/>
                <a:cs typeface="Times New Roman" panose="02020603050405020304" pitchFamily="18" charset="0"/>
              </a:rPr>
              <a:t>2-3 page narrative description</a:t>
            </a:r>
            <a:r>
              <a:rPr lang="en-US" baseline="0" dirty="0">
                <a:latin typeface="Times New Roman" panose="02020603050405020304" pitchFamily="18" charset="0"/>
                <a:cs typeface="Times New Roman" panose="02020603050405020304" pitchFamily="18" charset="0"/>
              </a:rPr>
              <a:t> of:</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final research data to be produced in the course of the project;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standards to be used for data and metadata format and content;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Policies for access and sharing the final research data, including provisions for appropriate protection of privacy, confidentiality, security, intellectual property, and other rights or requirements;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Policies and provisions for re-use, re-distribution, and the production of derivatives; and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Plans for archiving and access of final research data and other research products</a:t>
            </a: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And,</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Leighton will go</a:t>
            </a:r>
            <a:r>
              <a:rPr lang="en-US" baseline="0" dirty="0">
                <a:latin typeface="Times New Roman" panose="02020603050405020304" pitchFamily="18" charset="0"/>
                <a:cs typeface="Times New Roman" panose="02020603050405020304" pitchFamily="18" charset="0"/>
              </a:rPr>
              <a:t> over in more detail, </a:t>
            </a:r>
            <a:r>
              <a:rPr lang="en-US" dirty="0">
                <a:latin typeface="Times New Roman" panose="02020603050405020304" pitchFamily="18" charset="0"/>
                <a:cs typeface="Times New Roman" panose="02020603050405020304" pitchFamily="18" charset="0"/>
              </a:rPr>
              <a:t> DMPs may evolve as the your project evolves and should be reviewed for possible revision whenever a data management procedure changes.</a:t>
            </a: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The goal of a DMP is to provide</a:t>
            </a:r>
            <a:r>
              <a:rPr lang="en-US" baseline="0" dirty="0">
                <a:latin typeface="Times New Roman" panose="02020603050405020304" pitchFamily="18" charset="0"/>
                <a:cs typeface="Times New Roman" panose="02020603050405020304" pitchFamily="18" charset="0"/>
              </a:rPr>
              <a:t> you, your organization, and more widely the general public a document that can orient a naïve user to the process used to collect, preserve, and disseminate your project’s data.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19</a:t>
            </a:fld>
            <a:endParaRPr lang="en-US" dirty="0"/>
          </a:p>
        </p:txBody>
      </p:sp>
    </p:spTree>
    <p:extLst>
      <p:ext uri="{BB962C8B-B14F-4D97-AF65-F5344CB8AC3E}">
        <p14:creationId xmlns:p14="http://schemas.microsoft.com/office/powerpoint/2010/main" val="91088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Leighton:</a:t>
            </a:r>
          </a:p>
          <a:p>
            <a:r>
              <a:rPr lang="en-US" dirty="0"/>
              <a:t>Here</a:t>
            </a:r>
            <a:r>
              <a:rPr lang="en-US" baseline="0" dirty="0"/>
              <a:t> is a quick look at today’s agenda:</a:t>
            </a:r>
          </a:p>
          <a:p>
            <a:r>
              <a:rPr lang="en-US" dirty="0"/>
              <a:t>Jacky will introduce</a:t>
            </a:r>
            <a:r>
              <a:rPr lang="en-US" baseline="0" dirty="0"/>
              <a:t> you to “</a:t>
            </a:r>
            <a:r>
              <a:rPr lang="en-US" dirty="0"/>
              <a:t>Data Management and the USDOT Public Data Access Plan”</a:t>
            </a:r>
          </a:p>
          <a:p>
            <a:r>
              <a:rPr lang="en-US" dirty="0"/>
              <a:t>Laura will go more in-depth on “Writing Data Management Plans” </a:t>
            </a:r>
          </a:p>
          <a:p>
            <a:r>
              <a:rPr lang="en-US" dirty="0"/>
              <a:t>And I will describe “Monitoring and Updating Data Management Plans”</a:t>
            </a:r>
          </a:p>
          <a:p>
            <a:r>
              <a:rPr lang="en-US" dirty="0"/>
              <a:t>There</a:t>
            </a:r>
            <a:r>
              <a:rPr lang="en-US" baseline="0" dirty="0"/>
              <a:t> will be plenty of time for </a:t>
            </a:r>
            <a:r>
              <a:rPr lang="en-US" dirty="0"/>
              <a:t>Questions at the end, so we will ask you to hold those until that time. Thank you.</a:t>
            </a:r>
          </a:p>
        </p:txBody>
      </p:sp>
      <p:sp>
        <p:nvSpPr>
          <p:cNvPr id="4" name="Slide Number Placeholder 3"/>
          <p:cNvSpPr>
            <a:spLocks noGrp="1"/>
          </p:cNvSpPr>
          <p:nvPr>
            <p:ph type="sldNum" sz="quarter" idx="10"/>
          </p:nvPr>
        </p:nvSpPr>
        <p:spPr/>
        <p:txBody>
          <a:bodyPr/>
          <a:lstStyle/>
          <a:p>
            <a:fld id="{766DFEDE-E1FB-4CD7-B010-2E6FFFAE4844}" type="slidenum">
              <a:rPr lang="en-US" smtClean="0"/>
              <a:t>2</a:t>
            </a:fld>
            <a:endParaRPr lang="en-US" dirty="0"/>
          </a:p>
        </p:txBody>
      </p:sp>
    </p:spTree>
    <p:extLst>
      <p:ext uri="{BB962C8B-B14F-4D97-AF65-F5344CB8AC3E}">
        <p14:creationId xmlns:p14="http://schemas.microsoft.com/office/powerpoint/2010/main" val="2689774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endParaRPr lang="en-US" dirty="0"/>
          </a:p>
          <a:p>
            <a:r>
              <a:rPr lang="en-US" dirty="0"/>
              <a:t>It’s OK if these requirements</a:t>
            </a:r>
            <a:r>
              <a:rPr lang="en-US" baseline="0" dirty="0"/>
              <a:t> feel a little overwhelming because NTL has all kinds of resources to make creating a DMP simple. Your first stop should be the NTL site Jacky showed us earlier. This time you want to select “Creating Data Management Plan” under the “Info for Researchers” tab. </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20</a:t>
            </a:fld>
            <a:endParaRPr lang="en-US" dirty="0"/>
          </a:p>
        </p:txBody>
      </p:sp>
    </p:spTree>
    <p:extLst>
      <p:ext uri="{BB962C8B-B14F-4D97-AF65-F5344CB8AC3E}">
        <p14:creationId xmlns:p14="http://schemas.microsoft.com/office/powerpoint/2010/main" val="667058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endParaRPr lang="en-US" dirty="0"/>
          </a:p>
          <a:p>
            <a:r>
              <a:rPr lang="en-US" dirty="0"/>
              <a:t>You’ll notice there are 2 different options</a:t>
            </a:r>
            <a:r>
              <a:rPr lang="en-US" baseline="0" dirty="0"/>
              <a:t> for creating a DMP, either an extramural or intramural. Your approach to a DMP will be different based on your relationship to DOT, so you will want to pick the option that applies. Today we’ll book looking at the extramural option.</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21</a:t>
            </a:fld>
            <a:endParaRPr lang="en-US" dirty="0"/>
          </a:p>
        </p:txBody>
      </p:sp>
    </p:spTree>
    <p:extLst>
      <p:ext uri="{BB962C8B-B14F-4D97-AF65-F5344CB8AC3E}">
        <p14:creationId xmlns:p14="http://schemas.microsoft.com/office/powerpoint/2010/main" val="1651361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endParaRPr lang="en-US" dirty="0"/>
          </a:p>
          <a:p>
            <a:r>
              <a:rPr lang="en-US" dirty="0"/>
              <a:t>Let’s take</a:t>
            </a:r>
            <a:r>
              <a:rPr lang="en-US" baseline="0" dirty="0"/>
              <a:t> a closer look at the 5 sections of a DMP. A good way to think about the descriptions is what information is needed about the data’s creation, and what information is needed about the life of the data after your project is completed. Both categories are important to future users of the data, whether they’re in your organization or a member of the public. </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22</a:t>
            </a:fld>
            <a:endParaRPr lang="en-US" dirty="0"/>
          </a:p>
        </p:txBody>
      </p:sp>
    </p:spTree>
    <p:extLst>
      <p:ext uri="{BB962C8B-B14F-4D97-AF65-F5344CB8AC3E}">
        <p14:creationId xmlns:p14="http://schemas.microsoft.com/office/powerpoint/2010/main" val="3086489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endParaRPr lang="en-US" baseline="0" dirty="0"/>
          </a:p>
          <a:p>
            <a:r>
              <a:rPr lang="en-US" baseline="0" dirty="0"/>
              <a:t>Section 1 and 2 are great for helping you start to think through how you will organize the data even before it is created. In section 1, your DMP should provide basic information about the project or program, and the data. This section will include:</a:t>
            </a:r>
          </a:p>
          <a:p>
            <a:endParaRPr lang="en-US" baseline="0" dirty="0"/>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name of</a:t>
            </a:r>
            <a:r>
              <a:rPr lang="en-US" sz="1200" b="0" i="0" kern="1200" baseline="0" dirty="0">
                <a:solidFill>
                  <a:schemeClr val="tx1"/>
                </a:solidFill>
                <a:effectLst/>
                <a:latin typeface="+mn-lt"/>
                <a:ea typeface="+mn-ea"/>
                <a:cs typeface="+mn-cs"/>
              </a:rPr>
              <a:t> the</a:t>
            </a:r>
            <a:r>
              <a:rPr lang="en-US" sz="1200" b="0" i="0" kern="1200" dirty="0">
                <a:solidFill>
                  <a:schemeClr val="tx1"/>
                </a:solidFill>
                <a:effectLst/>
                <a:latin typeface="+mn-lt"/>
                <a:ea typeface="+mn-ea"/>
                <a:cs typeface="+mn-cs"/>
              </a:rPr>
              <a:t> data, project, and/or data producing program.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purpose of the your research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kind of data you’ll be producing. Will it be numerical, images, video? And how much data? </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a:t>
            </a:r>
            <a:r>
              <a:rPr lang="en-US" sz="1200" b="0" i="0" kern="1200" baseline="0" dirty="0">
                <a:solidFill>
                  <a:schemeClr val="tx1"/>
                </a:solidFill>
                <a:effectLst/>
                <a:latin typeface="+mn-lt"/>
                <a:ea typeface="+mn-ea"/>
                <a:cs typeface="+mn-cs"/>
              </a:rPr>
              <a:t>w the data will be collected,? Will you use sensors, observation, simulation?</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How long you will collected data and how often you will update the data?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using existing data, describe the relationship between the data you are collecting and the existing data.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Who are the potential users of the data?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What is the long-term potential value of the data for your institution</a:t>
            </a:r>
            <a:r>
              <a:rPr lang="en-US" sz="1200" b="0" i="0" kern="1200" baseline="0" dirty="0">
                <a:solidFill>
                  <a:schemeClr val="tx1"/>
                </a:solidFill>
                <a:effectLst/>
                <a:latin typeface="+mn-lt"/>
                <a:ea typeface="+mn-ea"/>
                <a:cs typeface="+mn-cs"/>
              </a:rPr>
              <a:t> and also </a:t>
            </a:r>
            <a:r>
              <a:rPr lang="en-US" sz="1200" b="0" i="0" kern="1200" dirty="0">
                <a:solidFill>
                  <a:schemeClr val="tx1"/>
                </a:solidFill>
                <a:effectLst/>
                <a:latin typeface="+mn-lt"/>
                <a:ea typeface="+mn-ea"/>
                <a:cs typeface="+mn-cs"/>
              </a:rPr>
              <a:t>the public?</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you’re requesting permission not to make data publicly accessible, why?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Who is responsible for the data?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How you will check for adherence to the DMP over time?</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23</a:t>
            </a:fld>
            <a:endParaRPr lang="en-US" dirty="0"/>
          </a:p>
        </p:txBody>
      </p:sp>
    </p:spTree>
    <p:extLst>
      <p:ext uri="{BB962C8B-B14F-4D97-AF65-F5344CB8AC3E}">
        <p14:creationId xmlns:p14="http://schemas.microsoft.com/office/powerpoint/2010/main" val="1657332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endParaRPr lang="en-US" baseline="0" dirty="0"/>
          </a:p>
          <a:p>
            <a:r>
              <a:rPr lang="en-US" baseline="0" dirty="0"/>
              <a:t>Section 2 is about standards used for file formats, naming conventions, and metadata. We encourage you to use open formats and existing standards for data collection and preservation whenever possible.</a:t>
            </a:r>
          </a:p>
          <a:p>
            <a:r>
              <a:rPr lang="en-US" baseline="0" dirty="0"/>
              <a:t> </a:t>
            </a:r>
          </a:p>
          <a:p>
            <a:r>
              <a:rPr lang="en-US" baseline="0" dirty="0"/>
              <a:t>The use of standards from the beginning of the research project makes preservation and sharing easier. It’s also easier to employ the standards at the beginning of the project, rather than going trying to enforce standards after data is created. </a:t>
            </a:r>
          </a:p>
          <a:p>
            <a:endParaRPr lang="en-US" baseline="0" dirty="0"/>
          </a:p>
          <a:p>
            <a:r>
              <a:rPr lang="en-US" baseline="0" dirty="0"/>
              <a:t>In the section you will want to:</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List what format(s) your data will be collected in and whether those formats are open or proprietary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you are using proprietary data formats</a:t>
            </a:r>
            <a:r>
              <a:rPr lang="en-US" sz="1200" b="0" i="0" kern="1200" baseline="0" dirty="0">
                <a:solidFill>
                  <a:schemeClr val="tx1"/>
                </a:solidFill>
                <a:effectLst/>
                <a:latin typeface="+mn-lt"/>
                <a:ea typeface="+mn-ea"/>
                <a:cs typeface="+mn-cs"/>
              </a:rPr>
              <a:t>, explain why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will you indicate versioning of</a:t>
            </a:r>
            <a:r>
              <a:rPr lang="en-US" sz="1200" b="0" i="0" kern="1200" baseline="0" dirty="0">
                <a:solidFill>
                  <a:schemeClr val="tx1"/>
                </a:solidFill>
                <a:effectLst/>
                <a:latin typeface="+mn-lt"/>
                <a:ea typeface="+mn-ea"/>
                <a:cs typeface="+mn-cs"/>
              </a:rPr>
              <a:t> your data?</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Most fields have standard file formats, if you are going against standard in your field, explain why.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List what documentation you will be creating to make the data understandable to other researchers</a:t>
            </a:r>
            <a:r>
              <a:rPr lang="en-US" sz="1200" b="0" i="0" kern="1200" baseline="0" dirty="0">
                <a:solidFill>
                  <a:schemeClr val="tx1"/>
                </a:solidFill>
                <a:effectLst/>
                <a:latin typeface="+mn-lt"/>
                <a:ea typeface="+mn-ea"/>
                <a:cs typeface="+mn-cs"/>
              </a:rPr>
              <a:t>, like data dictionaries and code books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What metadata schema will you use and if you’re going against standard practice in you field – why?</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How are you going to manage and store the metadata?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tools or software will be required to read or view the data.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quality control measures</a:t>
            </a:r>
            <a:r>
              <a:rPr lang="en-US" sz="1200" b="0" i="0" kern="1200" baseline="0" dirty="0">
                <a:solidFill>
                  <a:schemeClr val="tx1"/>
                </a:solidFill>
                <a:effectLst/>
                <a:latin typeface="+mn-lt"/>
                <a:ea typeface="+mn-ea"/>
                <a:cs typeface="+mn-cs"/>
              </a:rPr>
              <a:t> will you use?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24</a:t>
            </a:fld>
            <a:endParaRPr lang="en-US" dirty="0"/>
          </a:p>
        </p:txBody>
      </p:sp>
    </p:spTree>
    <p:extLst>
      <p:ext uri="{BB962C8B-B14F-4D97-AF65-F5344CB8AC3E}">
        <p14:creationId xmlns:p14="http://schemas.microsoft.com/office/powerpoint/2010/main" val="1966119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endParaRPr lang="en-US" baseline="0" dirty="0"/>
          </a:p>
          <a:p>
            <a:r>
              <a:rPr lang="en-US" baseline="0" dirty="0"/>
              <a:t>Section 3 is moving into information for the data’s life beyond the program or projects life. Because section 3 deals with protecting personally identifiable information (PII), I’m going to break this into 2 slide. First let’s cover the requirements of this section. </a:t>
            </a:r>
            <a:endParaRPr lang="en-US" dirty="0"/>
          </a:p>
          <a:p>
            <a:r>
              <a:rPr lang="en-US" dirty="0"/>
              <a:t>This section of your DMP should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data will be publicly shared, how it will be shared, and how it will be accessed?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Describe  any, privacy, ethical, or confidentiality concerns sharing</a:t>
            </a:r>
            <a:r>
              <a:rPr lang="en-US" sz="1200" b="0" i="0" kern="1200" baseline="0" dirty="0">
                <a:solidFill>
                  <a:schemeClr val="tx1"/>
                </a:solidFill>
                <a:effectLst/>
                <a:latin typeface="+mn-lt"/>
                <a:ea typeface="+mn-ea"/>
                <a:cs typeface="+mn-cs"/>
              </a:rPr>
              <a:t> could cause and how if applicable you will deidentify the data.</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What restriction will be placed on data?</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What additional steps are necessary to  protect identities?</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25</a:t>
            </a:fld>
            <a:endParaRPr lang="en-US" dirty="0"/>
          </a:p>
        </p:txBody>
      </p:sp>
    </p:spTree>
    <p:extLst>
      <p:ext uri="{BB962C8B-B14F-4D97-AF65-F5344CB8AC3E}">
        <p14:creationId xmlns:p14="http://schemas.microsoft.com/office/powerpoint/2010/main" val="2660741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endParaRPr lang="en-US" baseline="0" dirty="0"/>
          </a:p>
          <a:p>
            <a:r>
              <a:rPr lang="en-US" baseline="0" dirty="0"/>
              <a:t>If you data will contain </a:t>
            </a:r>
            <a:r>
              <a:rPr lang="en-US" sz="1200" b="0" i="0" kern="1200" dirty="0">
                <a:solidFill>
                  <a:schemeClr val="tx1"/>
                </a:solidFill>
                <a:effectLst/>
                <a:latin typeface="+mn-lt"/>
                <a:ea typeface="+mn-ea"/>
                <a:cs typeface="+mn-cs"/>
              </a:rPr>
              <a:t>private or confidential information</a:t>
            </a:r>
            <a:r>
              <a:rPr lang="en-US" sz="1200" b="0" i="0" kern="1200" baseline="0" dirty="0">
                <a:solidFill>
                  <a:schemeClr val="tx1"/>
                </a:solidFill>
                <a:effectLst/>
                <a:latin typeface="+mn-lt"/>
                <a:ea typeface="+mn-ea"/>
                <a:cs typeface="+mn-cs"/>
              </a:rPr>
              <a:t> you DMP will have further consideration.</a:t>
            </a:r>
            <a:endParaRPr lang="en-US"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Protecting PII is an important and emphasized by the White House requirement.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depositing data into the long-term repository you want the PII to be scrubbed or anonymized.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you’re working with projects that capture images or video of roads and bridges you may also be capturing license plates and faces, which may be enough to identify individual people, so it is worth thinking this through and having a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If you data will contain this kind of information you will want to discuss in your</a:t>
            </a:r>
            <a:r>
              <a:rPr lang="en-US" sz="1200" b="0" i="0" kern="1200" baseline="0" dirty="0">
                <a:solidFill>
                  <a:schemeClr val="tx1"/>
                </a:solidFill>
                <a:effectLst/>
                <a:latin typeface="+mn-lt"/>
                <a:ea typeface="+mn-ea"/>
                <a:cs typeface="+mn-cs"/>
              </a:rPr>
              <a:t> DMP</a:t>
            </a:r>
            <a:r>
              <a:rPr lang="en-US" sz="1200" b="0" i="0" kern="1200" dirty="0">
                <a:solidFill>
                  <a:schemeClr val="tx1"/>
                </a:solidFill>
                <a:effectLst/>
                <a:latin typeface="+mn-lt"/>
                <a:ea typeface="+mn-ea"/>
                <a:cs typeface="+mn-cs"/>
              </a:rPr>
              <a:t>:</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how will you guard against disclosure of identities and/or confidential business information.</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What processes you will follow to provide informed consent to participants.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Who will be responsible for protecting the data</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26</a:t>
            </a:fld>
            <a:endParaRPr lang="en-US" dirty="0"/>
          </a:p>
        </p:txBody>
      </p:sp>
    </p:spTree>
    <p:extLst>
      <p:ext uri="{BB962C8B-B14F-4D97-AF65-F5344CB8AC3E}">
        <p14:creationId xmlns:p14="http://schemas.microsoft.com/office/powerpoint/2010/main" val="683853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endParaRPr lang="en-US" baseline="0" dirty="0"/>
          </a:p>
          <a:p>
            <a:r>
              <a:rPr lang="en-US" baseline="0" dirty="0"/>
              <a:t>Section 4, Reuse and sharing is at the heart of the White House requirements. Being able to repurpose data already collected, is in theory, expected to save time and money, allow for meta-analysis, spark new innovation, and open new insights by allowing more eyes on the data. It is vital that researchers plan for sharing from the beginning, and are transparent about how they intend to share.</a:t>
            </a:r>
            <a:endParaRPr lang="en-US" dirty="0"/>
          </a:p>
          <a:p>
            <a:endParaRPr lang="en-US" dirty="0"/>
          </a:p>
          <a:p>
            <a:r>
              <a:rPr lang="en-US" dirty="0"/>
              <a:t>In this section of the DMP</a:t>
            </a:r>
            <a:r>
              <a:rPr lang="en-US" baseline="0" dirty="0"/>
              <a:t> you will want to:</a:t>
            </a: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Name who has the right to manage the data.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Indicate who holds the intellectual property rights to the data.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List any copyrights to the data and who owns the copyrights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Discuss any rights be transferred to a data archive.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Describe how your data will be licensed for reuse, redistribution, and derivative products.</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27</a:t>
            </a:fld>
            <a:endParaRPr lang="en-US" dirty="0"/>
          </a:p>
        </p:txBody>
      </p:sp>
    </p:spTree>
    <p:extLst>
      <p:ext uri="{BB962C8B-B14F-4D97-AF65-F5344CB8AC3E}">
        <p14:creationId xmlns:p14="http://schemas.microsoft.com/office/powerpoint/2010/main" val="1976852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Section 5, the final section, is about long term-archiving and preservation of the data. </a:t>
            </a:r>
            <a:r>
              <a:rPr lang="en-US" sz="1200" b="0" i="0" kern="1200" dirty="0">
                <a:solidFill>
                  <a:schemeClr val="tx1"/>
                </a:solidFill>
                <a:effectLst/>
                <a:latin typeface="+mn-lt"/>
                <a:ea typeface="+mn-ea"/>
                <a:cs typeface="+mn-cs"/>
              </a:rPr>
              <a:t>Choosing an appropriate archive</a:t>
            </a:r>
            <a:r>
              <a:rPr lang="en-US" sz="1200" b="0" i="0" kern="1200" baseline="0" dirty="0">
                <a:solidFill>
                  <a:schemeClr val="tx1"/>
                </a:solidFill>
                <a:effectLst/>
                <a:latin typeface="+mn-lt"/>
                <a:ea typeface="+mn-ea"/>
                <a:cs typeface="+mn-cs"/>
              </a:rPr>
              <a:t> is important and many fields have their own established data repositories. When choosing where to store your data long term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While self-dissemination is listed as an option for researchers, we strongly caution against this option. Data needs to be deposited in an archive that can shepherd the data for decades if needed. </a:t>
            </a: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According the excellent book </a:t>
            </a:r>
            <a:r>
              <a:rPr lang="en-US" sz="1200" b="0" i="1" kern="1200" baseline="0" dirty="0">
                <a:solidFill>
                  <a:schemeClr val="tx1"/>
                </a:solidFill>
                <a:effectLst/>
                <a:latin typeface="+mn-lt"/>
                <a:ea typeface="+mn-ea"/>
                <a:cs typeface="+mn-cs"/>
              </a:rPr>
              <a:t>Data Management for Researchers </a:t>
            </a:r>
            <a:r>
              <a:rPr lang="en-US" sz="1200" b="0" i="0" kern="1200" baseline="0" dirty="0">
                <a:solidFill>
                  <a:schemeClr val="tx1"/>
                </a:solidFill>
                <a:effectLst/>
                <a:latin typeface="+mn-lt"/>
                <a:ea typeface="+mn-ea"/>
                <a:cs typeface="+mn-cs"/>
              </a:rPr>
              <a:t>by Kristin Briney, the </a:t>
            </a:r>
            <a:r>
              <a:rPr lang="en-US" baseline="0" dirty="0"/>
              <a:t>chance of research data loss is 17% per year; meaning unless the data is in a data repository, the likelihood that a researcher can no longer locate research datasets reaches 100% by the 6th year after publication.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Again, we strongly encourage you to find a proper data repository.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Once you choose a repository take care to provide proper essential metadata of your datasets. This metadata is vital for future discoverability.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28</a:t>
            </a:fld>
            <a:endParaRPr lang="en-US" dirty="0"/>
          </a:p>
        </p:txBody>
      </p:sp>
    </p:spTree>
    <p:extLst>
      <p:ext uri="{BB962C8B-B14F-4D97-AF65-F5344CB8AC3E}">
        <p14:creationId xmlns:p14="http://schemas.microsoft.com/office/powerpoint/2010/main" val="4209315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Laura:</a:t>
            </a:r>
          </a:p>
          <a:p>
            <a:endParaRPr lang="en-US" dirty="0"/>
          </a:p>
          <a:p>
            <a:pPr marL="171450" indent="-171450">
              <a:buFont typeface="Arial" panose="020B0604020202020204" pitchFamily="34" charset="0"/>
              <a:buChar char="•"/>
            </a:pPr>
            <a:r>
              <a:rPr lang="en-US" dirty="0"/>
              <a:t>A</a:t>
            </a:r>
            <a:r>
              <a:rPr lang="en-US" baseline="0" dirty="0"/>
              <a:t> detailed description of each of the 5 sections is available on our website along with the prompts I went through to help you think through your DMP. </a:t>
            </a:r>
          </a:p>
          <a:p>
            <a:pPr marL="171450" indent="-171450">
              <a:buFont typeface="Arial" panose="020B0604020202020204" pitchFamily="34" charset="0"/>
              <a:buChar char="•"/>
            </a:pPr>
            <a:r>
              <a:rPr lang="en-US" baseline="0" dirty="0"/>
              <a:t>The important thing to keep in mind is each section will only be a few paragraphs long.  </a:t>
            </a:r>
          </a:p>
          <a:p>
            <a:pPr marL="171450" indent="-171450">
              <a:buFont typeface="Arial" panose="020B0604020202020204" pitchFamily="34" charset="0"/>
              <a:buChar char="•"/>
            </a:pPr>
            <a:r>
              <a:rPr lang="en-US" baseline="0" dirty="0"/>
              <a:t>Your DMP is a relatively short narrative about your data to guide future users. </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29</a:t>
            </a:fld>
            <a:endParaRPr lang="en-US" dirty="0"/>
          </a:p>
        </p:txBody>
      </p:sp>
    </p:spTree>
    <p:extLst>
      <p:ext uri="{BB962C8B-B14F-4D97-AF65-F5344CB8AC3E}">
        <p14:creationId xmlns:p14="http://schemas.microsoft.com/office/powerpoint/2010/main" val="378267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Leighton:</a:t>
            </a:r>
          </a:p>
          <a:p>
            <a:r>
              <a:rPr lang="en-US" dirty="0"/>
              <a:t>I</a:t>
            </a:r>
            <a:r>
              <a:rPr lang="en-US" baseline="0" dirty="0"/>
              <a:t> now want to turn the presentation over to </a:t>
            </a:r>
            <a:r>
              <a:rPr lang="en-US" dirty="0"/>
              <a:t>Jacky Hart to introduce</a:t>
            </a:r>
            <a:r>
              <a:rPr lang="en-US" baseline="0" dirty="0"/>
              <a:t> you to “</a:t>
            </a:r>
            <a:r>
              <a:rPr lang="en-US" dirty="0"/>
              <a:t>Data Management and the USDOT Public Data Access Plan”</a:t>
            </a:r>
          </a:p>
        </p:txBody>
      </p:sp>
      <p:sp>
        <p:nvSpPr>
          <p:cNvPr id="4" name="Slide Number Placeholder 3"/>
          <p:cNvSpPr>
            <a:spLocks noGrp="1"/>
          </p:cNvSpPr>
          <p:nvPr>
            <p:ph type="sldNum" sz="quarter" idx="10"/>
          </p:nvPr>
        </p:nvSpPr>
        <p:spPr/>
        <p:txBody>
          <a:bodyPr/>
          <a:lstStyle/>
          <a:p>
            <a:fld id="{766DFEDE-E1FB-4CD7-B010-2E6FFFAE4844}" type="slidenum">
              <a:rPr lang="en-US" smtClean="0"/>
              <a:t>3</a:t>
            </a:fld>
            <a:endParaRPr lang="en-US" dirty="0"/>
          </a:p>
        </p:txBody>
      </p:sp>
    </p:spTree>
    <p:extLst>
      <p:ext uri="{BB962C8B-B14F-4D97-AF65-F5344CB8AC3E}">
        <p14:creationId xmlns:p14="http://schemas.microsoft.com/office/powerpoint/2010/main" val="4185232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a:p>
            <a:endParaRPr lang="en-US" dirty="0"/>
          </a:p>
          <a:p>
            <a:r>
              <a:rPr lang="en-US" dirty="0"/>
              <a:t>We’re using these prompts</a:t>
            </a:r>
            <a:r>
              <a:rPr lang="en-US" baseline="0" dirty="0"/>
              <a:t> here in BTS with staff. To see what an actual BTS DMP looks like you can visit data.transportation.gov and view the National Census of Ferry Operators. In the About this Dataset section when you select “Show More” at the bottom of the metadata, the list will expand to show supporting files. There you can select the DMP as either a DOC or PDF. </a:t>
            </a:r>
          </a:p>
          <a:p>
            <a:endParaRPr lang="en-US" baseline="0" dirty="0"/>
          </a:p>
          <a:p>
            <a:r>
              <a:rPr lang="en-US" baseline="0" dirty="0"/>
              <a:t>So to recap:</a:t>
            </a:r>
          </a:p>
          <a:p>
            <a:pPr marL="171450" indent="-171450">
              <a:buFont typeface="Arial" panose="020B0604020202020204" pitchFamily="34" charset="0"/>
              <a:buChar char="•"/>
            </a:pPr>
            <a:r>
              <a:rPr lang="en-US" baseline="0" dirty="0"/>
              <a:t>You DMP will have 5 sections that will help you think about what needs to be done during the data creation and after your project is completed.</a:t>
            </a:r>
          </a:p>
          <a:p>
            <a:pPr marL="171450" indent="-171450">
              <a:buFont typeface="Arial" panose="020B0604020202020204" pitchFamily="34" charset="0"/>
              <a:buChar char="•"/>
            </a:pPr>
            <a:r>
              <a:rPr lang="en-US" baseline="0" dirty="0"/>
              <a:t>You can find an extensive description of these 5 sections along with detailed writing prompts on the NTL website.</a:t>
            </a:r>
          </a:p>
          <a:p>
            <a:pPr marL="171450" indent="-171450">
              <a:buFont typeface="Arial" panose="020B0604020202020204" pitchFamily="34" charset="0"/>
              <a:buChar char="•"/>
            </a:pPr>
            <a:r>
              <a:rPr lang="en-US" baseline="0" dirty="0"/>
              <a:t>Your DMP doesn’t necessarily need to be a long document, most will be 2-3 pages in length.</a:t>
            </a:r>
          </a:p>
          <a:p>
            <a:pPr marL="171450" indent="-171450">
              <a:buFont typeface="Arial" panose="020B0604020202020204" pitchFamily="34" charset="0"/>
              <a:buChar char="•"/>
            </a:pPr>
            <a:r>
              <a:rPr lang="en-US" baseline="0" dirty="0"/>
              <a:t>If you have questions NTL is always here to help. These slides with our contact information will be available.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30</a:t>
            </a:fld>
            <a:endParaRPr lang="en-US" dirty="0"/>
          </a:p>
        </p:txBody>
      </p:sp>
    </p:spTree>
    <p:extLst>
      <p:ext uri="{BB962C8B-B14F-4D97-AF65-F5344CB8AC3E}">
        <p14:creationId xmlns:p14="http://schemas.microsoft.com/office/powerpoint/2010/main" val="1773408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t>
            </a:r>
            <a:r>
              <a:rPr lang="en-US" baseline="0" dirty="0"/>
              <a:t> now want to turn the presentation over to Leighton</a:t>
            </a:r>
            <a:r>
              <a:rPr lang="en-US" dirty="0"/>
              <a:t> to discuss </a:t>
            </a:r>
            <a:r>
              <a:rPr lang="en-US" baseline="0" dirty="0"/>
              <a:t> “</a:t>
            </a:r>
            <a:r>
              <a:rPr lang="en-US" dirty="0"/>
              <a:t>Monitoring and Updating Data Management Plans”</a:t>
            </a:r>
          </a:p>
        </p:txBody>
      </p:sp>
      <p:sp>
        <p:nvSpPr>
          <p:cNvPr id="4" name="Slide Number Placeholder 3"/>
          <p:cNvSpPr>
            <a:spLocks noGrp="1"/>
          </p:cNvSpPr>
          <p:nvPr>
            <p:ph type="sldNum" sz="quarter" idx="10"/>
          </p:nvPr>
        </p:nvSpPr>
        <p:spPr/>
        <p:txBody>
          <a:bodyPr/>
          <a:lstStyle/>
          <a:p>
            <a:fld id="{766DFEDE-E1FB-4CD7-B010-2E6FFFAE4844}" type="slidenum">
              <a:rPr lang="en-US" smtClean="0"/>
              <a:t>31</a:t>
            </a:fld>
            <a:endParaRPr lang="en-US" dirty="0"/>
          </a:p>
        </p:txBody>
      </p:sp>
    </p:spTree>
    <p:extLst>
      <p:ext uri="{BB962C8B-B14F-4D97-AF65-F5344CB8AC3E}">
        <p14:creationId xmlns:p14="http://schemas.microsoft.com/office/powerpoint/2010/main" val="2801108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Leighton:</a:t>
            </a:r>
          </a:p>
          <a:p>
            <a:r>
              <a:rPr lang="en-US" dirty="0"/>
              <a:t>Thank you Laura.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t>
            </a:r>
            <a:r>
              <a:rPr lang="en-US" baseline="0" dirty="0"/>
              <a:t> important thing to keep in mind is that data management plans are guides to actions which you and your research team will take to ensure that the federally-funded data you are collecting will be accessible to the US DOT, the Federal Transit Administration, and the public. You might also think of the DMP as a commitment you have made to the FTA, your funder, on how you collection and protect data.</a:t>
            </a:r>
          </a:p>
          <a:p>
            <a:endParaRPr lang="en-US" baseline="0" dirty="0"/>
          </a:p>
          <a:p>
            <a:r>
              <a:rPr lang="en-US" baseline="0" dirty="0"/>
              <a:t>A DMP is not just “one more form” you need to fill in.</a:t>
            </a:r>
          </a:p>
          <a:p>
            <a:r>
              <a:rPr lang="en-US" baseline="0" dirty="0"/>
              <a:t>Rather the DMP guidance Laura described in detail is meant to assist researchers as they strategize data collection and preservation during the project proposal phase.</a:t>
            </a:r>
          </a:p>
          <a:p>
            <a:endParaRPr lang="en-US" baseline="0" dirty="0"/>
          </a:p>
          <a:p>
            <a:r>
              <a:rPr lang="en-US" baseline="0" dirty="0"/>
              <a:t>The Data management plan should then serve as a guide to the research team itself as it plans for and begins data collection.</a:t>
            </a:r>
          </a:p>
          <a:p>
            <a:r>
              <a:rPr lang="en-US" baseline="0" dirty="0"/>
              <a:t>For example, if your data management states that your are going to file naming conventions and date and time stamping to help control data versioning, establish and document those conventions at your first team meeting.</a:t>
            </a:r>
          </a:p>
          <a:p>
            <a:r>
              <a:rPr lang="en-US" baseline="0" dirty="0"/>
              <a:t>Of course, we all know that research projects may evolve or run into the unexpected, therefore it is import to keep in mind that DMPs are not written in stone.</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32</a:t>
            </a:fld>
            <a:endParaRPr lang="en-US" dirty="0"/>
          </a:p>
        </p:txBody>
      </p:sp>
    </p:spTree>
    <p:extLst>
      <p:ext uri="{BB962C8B-B14F-4D97-AF65-F5344CB8AC3E}">
        <p14:creationId xmlns:p14="http://schemas.microsoft.com/office/powerpoint/2010/main" val="352201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Leighton:</a:t>
            </a:r>
          </a:p>
          <a:p>
            <a:endParaRPr lang="en-US" dirty="0"/>
          </a:p>
          <a:p>
            <a:r>
              <a:rPr lang="en-US" dirty="0"/>
              <a:t>The unexpected happens during the</a:t>
            </a:r>
            <a:r>
              <a:rPr lang="en-US" baseline="0" dirty="0"/>
              <a:t> research process, and your data management plan should change to reflect the new reality. </a:t>
            </a:r>
          </a:p>
          <a:p>
            <a:r>
              <a:rPr lang="en-US" baseline="0" dirty="0"/>
              <a:t>The best way to ensure your DMP is up to date is to review </a:t>
            </a:r>
            <a:r>
              <a:rPr lang="en-US" sz="1200" kern="1200" dirty="0">
                <a:solidFill>
                  <a:schemeClr val="tx1"/>
                </a:solidFill>
                <a:effectLst/>
                <a:latin typeface="+mn-lt"/>
                <a:ea typeface="+mn-ea"/>
                <a:cs typeface="+mn-cs"/>
              </a:rPr>
              <a:t>your DMP frequently: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Quarterly reporting to DOT</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Every time some aspect of the project changes, ask: How does this affect DMP</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Data collection style, personnel, new tool, project file naming conventions have changed</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Every time some aspect of the data’s environment changes, ask: How does this affect the DMP</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IT changes at university, new servers, move to cloud, Repository policy change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Watch for unexpected sensitive data</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Are you suddenly capturing personally identifiable information? Do you find yourself purchasing data from a vendor? Are there national security or business confidentiality questions that have come up since the project started?</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33</a:t>
            </a:fld>
            <a:endParaRPr lang="en-US" dirty="0"/>
          </a:p>
        </p:txBody>
      </p:sp>
    </p:spTree>
    <p:extLst>
      <p:ext uri="{BB962C8B-B14F-4D97-AF65-F5344CB8AC3E}">
        <p14:creationId xmlns:p14="http://schemas.microsoft.com/office/powerpoint/2010/main" val="3775229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Leighton:</a:t>
            </a:r>
          </a:p>
          <a:p>
            <a:endParaRPr lang="en-US" dirty="0"/>
          </a:p>
          <a:p>
            <a:pPr lvl="0"/>
            <a:r>
              <a:rPr lang="en-US" sz="1200" kern="1200" dirty="0">
                <a:solidFill>
                  <a:schemeClr val="tx1"/>
                </a:solidFill>
                <a:effectLst/>
                <a:latin typeface="+mn-lt"/>
                <a:ea typeface="+mn-ea"/>
                <a:cs typeface="+mn-cs"/>
              </a:rPr>
              <a:t>Record changes in new Version</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Best version control you can use: date and time stamp at top of DMP and in file name</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Send in new version to FTA coordinator every time you make  change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Keep us in the loop</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34</a:t>
            </a:fld>
            <a:endParaRPr lang="en-US" dirty="0"/>
          </a:p>
        </p:txBody>
      </p:sp>
    </p:spTree>
    <p:extLst>
      <p:ext uri="{BB962C8B-B14F-4D97-AF65-F5344CB8AC3E}">
        <p14:creationId xmlns:p14="http://schemas.microsoft.com/office/powerpoint/2010/main" val="3483028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Leighton:</a:t>
            </a:r>
          </a:p>
          <a:p>
            <a:endParaRPr lang="en-US" dirty="0"/>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time being this is still a very document-based process. At DOT we are interested in freeing the DMPs from “paper” and making them electronic. The folks at DMPTool, which many academics are familiar with, and in the Research Data Alliance are working on a new interface that will allow for “machine-actionable” DMPs: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Living documents,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May be able to plug into systems to automatically collect information</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May link to persistent identifiers such as ORCID and DOI to automatically capture information</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very excited about this possibility and will keep you informed.</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we are here to help you with your data management. We can also accommodate phone calls, webinars, or, if you would like a workshop, we could talk about coming to you.</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35</a:t>
            </a:fld>
            <a:endParaRPr lang="en-US" dirty="0"/>
          </a:p>
        </p:txBody>
      </p:sp>
    </p:spTree>
    <p:extLst>
      <p:ext uri="{BB962C8B-B14F-4D97-AF65-F5344CB8AC3E}">
        <p14:creationId xmlns:p14="http://schemas.microsoft.com/office/powerpoint/2010/main" val="2936825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Leighton: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this presentation, the Data Curation team from the National Transportation Library, gave an overview of the US DOT Public Access Plan; Provided you with useful tools for writing Data Management Plans and improving data collection and sharing; and discussed how to keep those data management plan up to date over the research lifecycle.</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36</a:t>
            </a:fld>
            <a:endParaRPr lang="en-US" dirty="0"/>
          </a:p>
        </p:txBody>
      </p:sp>
    </p:spTree>
    <p:extLst>
      <p:ext uri="{BB962C8B-B14F-4D97-AF65-F5344CB8AC3E}">
        <p14:creationId xmlns:p14="http://schemas.microsoft.com/office/powerpoint/2010/main" val="3469007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Leighton: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would now be happy to take</a:t>
            </a:r>
            <a:r>
              <a:rPr lang="en-US" baseline="0" dirty="0"/>
              <a:t> your questions. Or you may email us at </a:t>
            </a:r>
            <a:r>
              <a:rPr lang="en-US" sz="1200" dirty="0">
                <a:latin typeface="Arial Black" panose="020B0A04020102020204" pitchFamily="34" charset="0"/>
              </a:rPr>
              <a:t>ntldatacurator@dot.gov</a:t>
            </a:r>
          </a:p>
          <a:p>
            <a:r>
              <a:rPr lang="en-US" dirty="0"/>
              <a:t>later</a:t>
            </a:r>
          </a:p>
        </p:txBody>
      </p:sp>
      <p:sp>
        <p:nvSpPr>
          <p:cNvPr id="4" name="Slide Number Placeholder 3"/>
          <p:cNvSpPr>
            <a:spLocks noGrp="1"/>
          </p:cNvSpPr>
          <p:nvPr>
            <p:ph type="sldNum" sz="quarter" idx="10"/>
          </p:nvPr>
        </p:nvSpPr>
        <p:spPr/>
        <p:txBody>
          <a:bodyPr/>
          <a:lstStyle/>
          <a:p>
            <a:fld id="{766DFEDE-E1FB-4CD7-B010-2E6FFFAE4844}" type="slidenum">
              <a:rPr lang="en-US" smtClean="0"/>
              <a:t>37</a:t>
            </a:fld>
            <a:endParaRPr lang="en-US" dirty="0"/>
          </a:p>
        </p:txBody>
      </p:sp>
    </p:spTree>
    <p:extLst>
      <p:ext uri="{BB962C8B-B14F-4D97-AF65-F5344CB8AC3E}">
        <p14:creationId xmlns:p14="http://schemas.microsoft.com/office/powerpoint/2010/main" val="615296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References:</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lvl="0" indent="0" defTabSz="457200">
              <a:spcBef>
                <a:spcPts val="600"/>
              </a:spcBef>
              <a:buNone/>
            </a:pPr>
            <a:r>
              <a:rPr lang="en-US" sz="1200" dirty="0">
                <a:solidFill>
                  <a:prstClr val="black"/>
                </a:solidFill>
                <a:latin typeface="Times New Roman" panose="02020603050405020304" pitchFamily="18" charset="0"/>
                <a:cs typeface="Times New Roman" panose="02020603050405020304" pitchFamily="18" charset="0"/>
              </a:rPr>
              <a:t>United States Department of Transportation. 2015-12-16. “Plan to Increase Public Access to the Results of Federally-Funded Scientific Research; Version 1.1.” </a:t>
            </a:r>
            <a:r>
              <a:rPr lang="en-US" sz="1200" dirty="0">
                <a:solidFill>
                  <a:prstClr val="black"/>
                </a:solidFill>
                <a:latin typeface="Times New Roman" panose="02020603050405020304" pitchFamily="18" charset="0"/>
                <a:cs typeface="Times New Roman" panose="02020603050405020304" pitchFamily="18" charset="0"/>
                <a:hlinkClick r:id="rId3"/>
              </a:rPr>
              <a:t>https://www.transportation.gov/mission/open/official-dot-public-access-plan-v11</a:t>
            </a:r>
            <a:r>
              <a:rPr lang="en-US" sz="1200" dirty="0">
                <a:solidFill>
                  <a:prstClr val="black"/>
                </a:solidFill>
                <a:latin typeface="Times New Roman" panose="02020603050405020304" pitchFamily="18" charset="0"/>
                <a:cs typeface="Times New Roman" panose="02020603050405020304" pitchFamily="18" charset="0"/>
              </a:rPr>
              <a:t>  </a:t>
            </a:r>
          </a:p>
          <a:p>
            <a:pPr marL="0" lvl="0" indent="0" defTabSz="457200">
              <a:spcBef>
                <a:spcPts val="600"/>
              </a:spcBef>
              <a:buNone/>
            </a:pPr>
            <a:r>
              <a:rPr lang="en-US" sz="1200" dirty="0">
                <a:solidFill>
                  <a:prstClr val="black"/>
                </a:solidFill>
                <a:latin typeface="Times New Roman" panose="02020603050405020304" pitchFamily="18" charset="0"/>
                <a:cs typeface="Times New Roman" panose="02020603050405020304" pitchFamily="18" charset="0"/>
              </a:rPr>
              <a:t>National Transportation Library. 2015 – current. “DOT Public Access.” Website. </a:t>
            </a:r>
            <a:r>
              <a:rPr lang="en-US" sz="1200" dirty="0">
                <a:solidFill>
                  <a:prstClr val="black"/>
                </a:solidFill>
                <a:latin typeface="Times New Roman" panose="02020603050405020304" pitchFamily="18" charset="0"/>
                <a:cs typeface="Times New Roman" panose="02020603050405020304" pitchFamily="18" charset="0"/>
                <a:hlinkClick r:id="rId4"/>
              </a:rPr>
              <a:t>https://ntl.bts.gov/public-access</a:t>
            </a:r>
            <a:r>
              <a:rPr lang="en-US" sz="1200" dirty="0">
                <a:solidFill>
                  <a:prstClr val="black"/>
                </a:solidFill>
                <a:latin typeface="Times New Roman" panose="02020603050405020304" pitchFamily="18" charset="0"/>
                <a:cs typeface="Times New Roman" panose="02020603050405020304" pitchFamily="18" charset="0"/>
              </a:rPr>
              <a:t> </a:t>
            </a:r>
          </a:p>
          <a:p>
            <a:pPr marL="0" lvl="0" indent="0" defTabSz="457200">
              <a:spcBef>
                <a:spcPts val="600"/>
              </a:spcBef>
              <a:buNone/>
            </a:pPr>
            <a:r>
              <a:rPr lang="en-US" sz="1200" dirty="0">
                <a:solidFill>
                  <a:prstClr val="black"/>
                </a:solidFill>
                <a:latin typeface="Times New Roman" panose="02020603050405020304" pitchFamily="18" charset="0"/>
                <a:cs typeface="Times New Roman" panose="02020603050405020304" pitchFamily="18" charset="0"/>
              </a:rPr>
              <a:t>Briney, Kristin. 2015. Data management for researchers: organize, maintain and share your data for research success. </a:t>
            </a:r>
            <a:r>
              <a:rPr lang="en-US" sz="1200" dirty="0">
                <a:solidFill>
                  <a:prstClr val="black"/>
                </a:solidFill>
                <a:latin typeface="Times New Roman" panose="02020603050405020304" pitchFamily="18" charset="0"/>
                <a:cs typeface="Times New Roman" panose="02020603050405020304" pitchFamily="18" charset="0"/>
                <a:hlinkClick r:id="rId5"/>
              </a:rPr>
              <a:t>http://www.pelagicpublishing.com/data-management-for-researchers.html</a:t>
            </a:r>
            <a:r>
              <a:rPr lang="en-US" sz="1200" dirty="0">
                <a:solidFill>
                  <a:prstClr val="black"/>
                </a:solidFill>
                <a:latin typeface="Times New Roman" panose="02020603050405020304" pitchFamily="18" charset="0"/>
                <a:cs typeface="Times New Roman" panose="02020603050405020304" pitchFamily="18" charset="0"/>
              </a:rPr>
              <a:t>   </a:t>
            </a:r>
          </a:p>
          <a:p>
            <a:pPr marL="0" lvl="0" indent="0" defTabSz="457200">
              <a:spcBef>
                <a:spcPts val="600"/>
              </a:spcBef>
              <a:buNone/>
            </a:pPr>
            <a:r>
              <a:rPr lang="en-US" sz="1200" dirty="0">
                <a:solidFill>
                  <a:prstClr val="black"/>
                </a:solidFill>
                <a:latin typeface="Times New Roman" panose="02020603050405020304" pitchFamily="18" charset="0"/>
                <a:cs typeface="Times New Roman" panose="02020603050405020304" pitchFamily="18" charset="0"/>
              </a:rPr>
              <a:t>University Library, Texas A&amp;M University. “Data Management Defined - Research Data Management - Guides at Texas A&amp;M University.” Research Data Management, October 1, 2013. </a:t>
            </a:r>
            <a:r>
              <a:rPr lang="en-US" sz="1200" dirty="0">
                <a:solidFill>
                  <a:prstClr val="black"/>
                </a:solidFill>
                <a:latin typeface="Times New Roman" panose="02020603050405020304" pitchFamily="18" charset="0"/>
                <a:cs typeface="Times New Roman" panose="02020603050405020304" pitchFamily="18" charset="0"/>
                <a:hlinkClick r:id="rId6"/>
              </a:rPr>
              <a:t>http://guides.library.tamu.edu/DataManagement</a:t>
            </a:r>
            <a:r>
              <a:rPr lang="en-US" sz="1200" dirty="0">
                <a:solidFill>
                  <a:prstClr val="black"/>
                </a:solidFill>
                <a:latin typeface="Times New Roman" panose="02020603050405020304" pitchFamily="18" charset="0"/>
                <a:cs typeface="Times New Roman" panose="02020603050405020304" pitchFamily="18" charset="0"/>
              </a:rPr>
              <a:t> </a:t>
            </a:r>
          </a:p>
          <a:p>
            <a:pPr marL="0" indent="0">
              <a:spcBef>
                <a:spcPts val="600"/>
              </a:spcBef>
              <a:buNone/>
            </a:pPr>
            <a:r>
              <a:rPr lang="en-US" sz="1200" dirty="0">
                <a:latin typeface="Times New Roman" panose="02020603050405020304" pitchFamily="18" charset="0"/>
                <a:cs typeface="Times New Roman" panose="02020603050405020304" pitchFamily="18" charset="0"/>
              </a:rPr>
              <a:t>Vines, Timothy H., Arianne YK Albert, Rose L. Andrew, Florence Débarre, Dan G. Bock, Michelle T. Franklin, Kimberly J. Gilbert, Jean-Sébastien Moore, Sébastien Renaut, and Diana J. Rennison. "The availability of research data declines rapidly with article age." Current biology 24, no. 1 (2014): 94-97.  </a:t>
            </a:r>
            <a:r>
              <a:rPr lang="en-US" sz="1200" dirty="0">
                <a:latin typeface="Times New Roman" panose="02020603050405020304" pitchFamily="18" charset="0"/>
                <a:cs typeface="Times New Roman" panose="02020603050405020304" pitchFamily="18" charset="0"/>
                <a:hlinkClick r:id="rId7"/>
              </a:rPr>
              <a:t>http://doi.org/10.1016/j.cub.2013.11.014</a:t>
            </a:r>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38</a:t>
            </a:fld>
            <a:endParaRPr lang="en-US" dirty="0"/>
          </a:p>
        </p:txBody>
      </p:sp>
    </p:spTree>
    <p:extLst>
      <p:ext uri="{BB962C8B-B14F-4D97-AF65-F5344CB8AC3E}">
        <p14:creationId xmlns:p14="http://schemas.microsoft.com/office/powerpoint/2010/main" val="2449444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What is DOT's Public Access Plan?</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b="0" i="0" kern="1200" dirty="0">
                <a:solidFill>
                  <a:schemeClr val="tx1"/>
                </a:solidFill>
                <a:effectLst/>
                <a:latin typeface="+mn-lt"/>
                <a:ea typeface="+mn-ea"/>
                <a:cs typeface="+mn-cs"/>
              </a:rPr>
              <a:t>A. The White House Office of Science &amp; Technology Policy's (OSTP's) Feb. 22, 2013 memorandum entitled Increasing Access to the Results of Federally Funded Scientific Research describes new requirements for providing the public access to the publications and digital data sets resulting from federally funded scientific research. USDOT's Public Access Plan is a framework to ensure the Department achieves the memorandum requirements. It covers any written deliverable funded, fully or partially, through a DOT-managed contract, grant, or other funding agreement, including all final and technical reports, and all final peer reviewed manuscripts accepted for publication. It also provides a strategy for improving the public's ability to locate and access the digital data supporting the research, where available.</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39</a:t>
            </a:fld>
            <a:endParaRPr lang="en-US" dirty="0"/>
          </a:p>
        </p:txBody>
      </p:sp>
    </p:spTree>
    <p:extLst>
      <p:ext uri="{BB962C8B-B14F-4D97-AF65-F5344CB8AC3E}">
        <p14:creationId xmlns:p14="http://schemas.microsoft.com/office/powerpoint/2010/main" val="344168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Jacky:</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Hello everyone. I would like to start with</a:t>
            </a:r>
            <a:r>
              <a:rPr lang="en-US" sz="1100" baseline="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a key definition</a:t>
            </a:r>
            <a:r>
              <a:rPr lang="en-US" sz="1100" baseline="0" dirty="0">
                <a:latin typeface="Times New Roman" panose="02020603050405020304" pitchFamily="18" charset="0"/>
                <a:cs typeface="Times New Roman" panose="02020603050405020304" pitchFamily="18" charset="0"/>
              </a:rPr>
              <a:t> – for the term “data management.”</a:t>
            </a:r>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“In the context of research and scholarship, "Data Management" refers to the storage, access and preservation of data produced from a given investigation. Data management practices cover the entire lifecycle of the data, from planning the investigation to conducting it, and from backing up data as it is created and used; to long term preservation of data deliverables after the research investigation has concluded.”</a:t>
            </a:r>
          </a:p>
          <a:p>
            <a:r>
              <a:rPr lang="en-US" sz="600" dirty="0">
                <a:latin typeface="Times New Roman" panose="02020603050405020304" pitchFamily="18" charset="0"/>
                <a:cs typeface="Times New Roman" panose="02020603050405020304" pitchFamily="18" charset="0"/>
              </a:rPr>
              <a:t>Source: University Library, Texas A&amp;M University. “Data Management Defined - Research Data Management - Guides at Texas A&amp;M University.” Research Data Management, October 1, 2013. http://guides.library.tamu.edu/DataManagement</a:t>
            </a:r>
          </a:p>
          <a:p>
            <a:endParaRPr lang="en-US" sz="6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Or to borrow a plain language definition from Kristin Briney, (page 7) “Data management is the compilation of many small practices that make your data easier to find, easier to understand, less likely to be lost, and more likely to be usable during a project or ten years later.”</a:t>
            </a:r>
          </a:p>
          <a:p>
            <a:r>
              <a:rPr lang="en-US" sz="600" dirty="0">
                <a:latin typeface="Times New Roman" panose="02020603050405020304" pitchFamily="18" charset="0"/>
                <a:cs typeface="Times New Roman" panose="02020603050405020304" pitchFamily="18" charset="0"/>
              </a:rPr>
              <a:t>Briney, Kristin. 2015. </a:t>
            </a:r>
            <a:r>
              <a:rPr lang="en-US" sz="600" i="1" dirty="0">
                <a:latin typeface="Times New Roman" panose="02020603050405020304" pitchFamily="18" charset="0"/>
                <a:cs typeface="Times New Roman" panose="02020603050405020304" pitchFamily="18" charset="0"/>
              </a:rPr>
              <a:t>Data management for researchers: organize, maintain and share your data for research success</a:t>
            </a:r>
            <a:r>
              <a:rPr lang="en-US" sz="600" dirty="0">
                <a:latin typeface="Times New Roman" panose="02020603050405020304" pitchFamily="18" charset="0"/>
                <a:cs typeface="Times New Roman" panose="02020603050405020304" pitchFamily="18" charset="0"/>
              </a:rPr>
              <a:t>. (6)</a:t>
            </a:r>
          </a:p>
          <a:p>
            <a:r>
              <a:rPr lang="en-US" sz="11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25B317B-7D4B-4F82-BBE3-005356BCD041}" type="slidenum">
              <a:rPr lang="en-US" smtClean="0"/>
              <a:t>4</a:t>
            </a:fld>
            <a:endParaRPr lang="en-US" dirty="0"/>
          </a:p>
        </p:txBody>
      </p:sp>
    </p:spTree>
    <p:extLst>
      <p:ext uri="{BB962C8B-B14F-4D97-AF65-F5344CB8AC3E}">
        <p14:creationId xmlns:p14="http://schemas.microsoft.com/office/powerpoint/2010/main" val="1846553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What is the difference between Public Access and Open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 DOT's Public Access Plan ensures that the public has access to publications and digital data sets arising from DOT-funded scientific research programs through the National Transportation Library's digital repository. The public is able to freely search, download, and analyze unclassified publications and digital data sets unless specifically precluded by privacy, confidentiality or other security concerns. Open Access is unrestricted access and unrestricted reuse of documents copyrighted under a Creative Commons or similar license-type agreement. DOT's Public Access Plan covers final peer reviewed manuscripts accepted for publication, but not published articles. Because most publishers own the rights to the published articles in their journals, users are required to pay for access and request permission to reuse.</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40</a:t>
            </a:fld>
            <a:endParaRPr lang="en-US" dirty="0"/>
          </a:p>
        </p:txBody>
      </p:sp>
    </p:spTree>
    <p:extLst>
      <p:ext uri="{BB962C8B-B14F-4D97-AF65-F5344CB8AC3E}">
        <p14:creationId xmlns:p14="http://schemas.microsoft.com/office/powerpoint/2010/main" val="1817901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r>
              <a:rPr lang="en-US" dirty="0"/>
              <a:t>Q: What is scientific research as defined in the DOT Public Access Plan?</a:t>
            </a:r>
          </a:p>
          <a:p>
            <a:r>
              <a:rPr lang="en-US" sz="1200" b="0" i="0" kern="1200" dirty="0">
                <a:solidFill>
                  <a:schemeClr val="tx1"/>
                </a:solidFill>
                <a:effectLst/>
                <a:latin typeface="+mn-lt"/>
                <a:ea typeface="+mn-ea"/>
                <a:cs typeface="+mn-cs"/>
              </a:rPr>
              <a:t>A: Scientific Research in the plan is activities comprising creative work undertaken on a systematic basis in order to increase the stock of knowledge, including knowledge of man, culture and society. Research includes:</a:t>
            </a:r>
          </a:p>
          <a:p>
            <a:r>
              <a:rPr lang="en-US" sz="1200" b="1" i="1" kern="1200" dirty="0">
                <a:solidFill>
                  <a:schemeClr val="tx1"/>
                </a:solidFill>
                <a:effectLst/>
                <a:latin typeface="+mn-lt"/>
                <a:ea typeface="+mn-ea"/>
                <a:cs typeface="+mn-cs"/>
              </a:rPr>
              <a:t>- Basic research</a:t>
            </a:r>
            <a:r>
              <a:rPr lang="en-US" sz="1200" b="0" i="0" kern="1200" dirty="0">
                <a:solidFill>
                  <a:schemeClr val="tx1"/>
                </a:solidFill>
                <a:effectLst/>
                <a:latin typeface="+mn-lt"/>
                <a:ea typeface="+mn-ea"/>
                <a:cs typeface="+mn-cs"/>
              </a:rPr>
              <a:t> (without specific application),</a:t>
            </a:r>
            <a:br>
              <a:rPr lang="en-US" sz="1200" b="0" i="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 Applied research </a:t>
            </a:r>
            <a:r>
              <a:rPr lang="en-US" sz="1200" b="0" i="0" kern="1200" dirty="0">
                <a:solidFill>
                  <a:schemeClr val="tx1"/>
                </a:solidFill>
                <a:effectLst/>
                <a:latin typeface="+mn-lt"/>
                <a:ea typeface="+mn-ea"/>
                <a:cs typeface="+mn-cs"/>
              </a:rPr>
              <a:t>(for a specific need), and</a:t>
            </a:r>
            <a:br>
              <a:rPr lang="en-US" sz="1200" b="0" i="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 Developmental research</a:t>
            </a:r>
            <a:r>
              <a:rPr lang="en-US" sz="1200" b="0" i="0" kern="1200" dirty="0">
                <a:solidFill>
                  <a:schemeClr val="tx1"/>
                </a:solidFill>
                <a:effectLst/>
                <a:latin typeface="+mn-lt"/>
                <a:ea typeface="+mn-ea"/>
                <a:cs typeface="+mn-cs"/>
              </a:rPr>
              <a:t> (design, development, and improvements of prototypes and processes, including demonstration projects and other related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activities associated with research and development activities). </a:t>
            </a:r>
          </a:p>
          <a:p>
            <a:r>
              <a:rPr lang="en-US" sz="1200" b="0" i="0" kern="1200" dirty="0">
                <a:solidFill>
                  <a:schemeClr val="tx1"/>
                </a:solidFill>
                <a:effectLst/>
                <a:latin typeface="+mn-lt"/>
                <a:ea typeface="+mn-ea"/>
                <a:cs typeface="+mn-cs"/>
              </a:rPr>
              <a:t>The following activities are NOT Scientific Research under the plan: R&amp;D Facilities (funding for the construction and rehabilitation of research and development facilities. Includes the acquisition, design, and construction of, or major repairs or alterations to, all physical facilities for use in R&amp;D activities); IT Support and funding for IT equipment (hardware/software); Grant support / contract support / program support activities; Administrative activities; Conference / workshop funding; Funding for training / capacity building; Outreach activities; and Travel.</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41</a:t>
            </a:fld>
            <a:endParaRPr lang="en-US" dirty="0"/>
          </a:p>
        </p:txBody>
      </p:sp>
    </p:spTree>
    <p:extLst>
      <p:ext uri="{BB962C8B-B14F-4D97-AF65-F5344CB8AC3E}">
        <p14:creationId xmlns:p14="http://schemas.microsoft.com/office/powerpoint/2010/main" val="4075518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dirty="0"/>
              <a:t>How does the National Transportation Library enable public access to my research results?</a:t>
            </a:r>
          </a:p>
          <a:p>
            <a:endParaRPr lang="en-US" dirty="0"/>
          </a:p>
          <a:p>
            <a:r>
              <a:rPr lang="en-US" sz="1200" b="0" i="0" kern="1200" dirty="0">
                <a:solidFill>
                  <a:schemeClr val="tx1"/>
                </a:solidFill>
                <a:effectLst/>
                <a:latin typeface="+mn-lt"/>
                <a:ea typeface="+mn-ea"/>
                <a:cs typeface="+mn-cs"/>
              </a:rPr>
              <a:t>A. The National Transportation Library has a MAP-21 (49 USC 6304) mandate to be the central repository for USDOT research and technical reports and a clearinghouse for Government transportation data. NTL maintains an OAI-PMH compliant repository that serves as its central clearinghouse and archive for public access to transportation information. In many cases, publications arising from DOT-funded scientific research are already made freely available to the public through the NTL repository. Under DOT's Public Access Plan, all final peer reviewed manuscripts accepted for publication will now be archived in the NTL repository. Additionally, when you apply for research funds from the USDOT under a contract, grant, cooperative agreement, or other funding agreement, you will be required to submit a data management plan for approval. Your plan must identify a repository for the preservation of your data that is accessible by NTL. Your dataset's metadata will be included in DOT Enterprise Data Inventory. Through these mechanisms, datasets will be discoverable through data.gov, NTL, internet search engines and other tools leveraging open formats and standards.</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42</a:t>
            </a:fld>
            <a:endParaRPr lang="en-US" dirty="0"/>
          </a:p>
        </p:txBody>
      </p:sp>
    </p:spTree>
    <p:extLst>
      <p:ext uri="{BB962C8B-B14F-4D97-AF65-F5344CB8AC3E}">
        <p14:creationId xmlns:p14="http://schemas.microsoft.com/office/powerpoint/2010/main" val="1132755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dirty="0"/>
              <a:t>What is the USDOT Research Hub?</a:t>
            </a:r>
          </a:p>
          <a:p>
            <a:endParaRPr lang="en-US" dirty="0"/>
          </a:p>
          <a:p>
            <a:r>
              <a:rPr lang="en-US" sz="1200" b="0" i="0" kern="1200" dirty="0">
                <a:solidFill>
                  <a:schemeClr val="tx1"/>
                </a:solidFill>
                <a:effectLst/>
                <a:latin typeface="+mn-lt"/>
                <a:ea typeface="+mn-ea"/>
                <a:cs typeface="+mn-cs"/>
              </a:rPr>
              <a:t>A. The USDOT Research Hub is a searchable database of USDOT-sponsored research, development, and technology project records. The database acts as a central repository for information on active and recently completed projects from nine USDOT Operating Administrations and the Office of the Secretary, providing a comprehensive account of the Department's research portfolio at the project level.</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43</a:t>
            </a:fld>
            <a:endParaRPr lang="en-US" dirty="0"/>
          </a:p>
        </p:txBody>
      </p:sp>
    </p:spTree>
    <p:extLst>
      <p:ext uri="{BB962C8B-B14F-4D97-AF65-F5344CB8AC3E}">
        <p14:creationId xmlns:p14="http://schemas.microsoft.com/office/powerpoint/2010/main" val="1450830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What is an ORCID and how do I create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ORCID stands for Open Researcher and Contributor ID. ORCID.org provides a registry of persistent unique identifiers for researchers and scholars and automating linkages to research objects such as publications, grants, and patents. Registration is free and takes about 5 minutes. A quick overview is provided on the by NTL on creating an ORCID. You can find more information about ORCID in the User section at http://support.orcid.org/knowledgebase</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44</a:t>
            </a:fld>
            <a:endParaRPr lang="en-US" dirty="0"/>
          </a:p>
        </p:txBody>
      </p:sp>
    </p:spTree>
    <p:extLst>
      <p:ext uri="{BB962C8B-B14F-4D97-AF65-F5344CB8AC3E}">
        <p14:creationId xmlns:p14="http://schemas.microsoft.com/office/powerpoint/2010/main" val="1595090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if any, funding programs are exempt from DOT's Public Access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Federal Aid programs flowing funding to states, such as State Planning &amp; Research (SP&amp;R) and National Cooperative Highway Research Program (NCHRP), as well as Small Business Innovation Research (SBIR) programs are exempt from the requirements of the plan.</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45</a:t>
            </a:fld>
            <a:endParaRPr lang="en-US" dirty="0"/>
          </a:p>
        </p:txBody>
      </p:sp>
    </p:spTree>
    <p:extLst>
      <p:ext uri="{BB962C8B-B14F-4D97-AF65-F5344CB8AC3E}">
        <p14:creationId xmlns:p14="http://schemas.microsoft.com/office/powerpoint/2010/main" val="1233651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 SP&amp;R funds are considered “federal funds” for purposes such as the required 80/20 match, auditing, and other federal standards, but not for the Public Access plan. How can they be considered federal funds for some purposes and considered state funds for other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The requirements of the DOT Public Access plan apply to recipients of funds obtained directly from USDOT through grants, contracts, cooperative agreements, or other funding agreements. SP&amp;R funds are a set-aside of Federal-aid funds apportioned to the States. They are not provided to the States through any of the funding mechanisms specified in the DOT Public Access plan. Therefore, for purposes of the plan, they are considered state funds.</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46</a:t>
            </a:fld>
            <a:endParaRPr lang="en-US" dirty="0"/>
          </a:p>
        </p:txBody>
      </p:sp>
    </p:spTree>
    <p:extLst>
      <p:ext uri="{BB962C8B-B14F-4D97-AF65-F5344CB8AC3E}">
        <p14:creationId xmlns:p14="http://schemas.microsoft.com/office/powerpoint/2010/main" val="1913245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When does the "clock start ticking" on the embargo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indent="0">
              <a:buNone/>
            </a:pPr>
            <a:r>
              <a:rPr lang="en-US" sz="1200" dirty="0"/>
              <a:t>A. Often there is a significant time lag between the final manuscript being provided to the publisher and it actually being published.</a:t>
            </a:r>
          </a:p>
          <a:p>
            <a:pPr marL="0" indent="0">
              <a:buNone/>
            </a:pPr>
            <a:r>
              <a:rPr lang="en-US" sz="1200" dirty="0"/>
              <a:t>The "clock starts ticking" when the article is published. The official date of publication is determined by the publisher.</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47</a:t>
            </a:fld>
            <a:endParaRPr lang="en-US" dirty="0"/>
          </a:p>
        </p:txBody>
      </p:sp>
    </p:spTree>
    <p:extLst>
      <p:ext uri="{BB962C8B-B14F-4D97-AF65-F5344CB8AC3E}">
        <p14:creationId xmlns:p14="http://schemas.microsoft.com/office/powerpoint/2010/main" val="1177562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dirty="0"/>
              <a:t>What are the criteria for determining if a journal article was federally funded?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If a publication is fully or partially federally funded and is a deliverable under the funding agreement managed by USDOT, then it falls under the purview of the plan.</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48</a:t>
            </a:fld>
            <a:endParaRPr lang="en-US" dirty="0"/>
          </a:p>
        </p:txBody>
      </p:sp>
    </p:spTree>
    <p:extLst>
      <p:ext uri="{BB962C8B-B14F-4D97-AF65-F5344CB8AC3E}">
        <p14:creationId xmlns:p14="http://schemas.microsoft.com/office/powerpoint/2010/main" val="1466519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Are theses and dissertations included in DOT's Public Access Plan? </a:t>
            </a:r>
          </a:p>
          <a:p>
            <a:r>
              <a:rPr lang="en-US" sz="1200" kern="1200" dirty="0">
                <a:solidFill>
                  <a:schemeClr val="tx1"/>
                </a:solidFill>
                <a:effectLst/>
                <a:latin typeface="+mn-lt"/>
                <a:ea typeface="+mn-ea"/>
                <a:cs typeface="+mn-cs"/>
              </a:rPr>
              <a:t>A. Theses and dissertations would only be included if they met the criteria for journal articles: The work is a specified deliverable of a fully or partially federally funded project</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49</a:t>
            </a:fld>
            <a:endParaRPr lang="en-US" dirty="0"/>
          </a:p>
        </p:txBody>
      </p:sp>
    </p:spTree>
    <p:extLst>
      <p:ext uri="{BB962C8B-B14F-4D97-AF65-F5344CB8AC3E}">
        <p14:creationId xmlns:p14="http://schemas.microsoft.com/office/powerpoint/2010/main" val="118675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Jacky: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One of the</a:t>
            </a:r>
            <a:r>
              <a:rPr lang="en-US" sz="1200" b="0" i="0" kern="1200" baseline="0" dirty="0">
                <a:solidFill>
                  <a:schemeClr val="tx1"/>
                </a:solidFill>
                <a:effectLst/>
                <a:latin typeface="+mn-lt"/>
                <a:ea typeface="+mn-ea"/>
                <a:cs typeface="+mn-cs"/>
              </a:rPr>
              <a:t> best reasons to manage your data is to protect it from loss. A paper found that the availability of research data declines at a rate of 17% per year. This demonstrates the urgent need for policies mandating data sharing and preservation through the use of public archives.</a:t>
            </a:r>
            <a:endParaRPr lang="en-US"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Vines, Timothy H., Arianne YK Albert, Rose L. Andrew, Florence Débarre, Dan G. Bock, Michelle T. Franklin, Kimberly J. Gilbert, Jean-Sébastien Moore, Sébastien Renaut, and Diana J. Rennison. "The availability of research data declines rapidly with article age." </a:t>
            </a:r>
            <a:r>
              <a:rPr lang="en-US" sz="1200" b="0" i="1" kern="1200" dirty="0">
                <a:solidFill>
                  <a:schemeClr val="tx1"/>
                </a:solidFill>
                <a:effectLst/>
                <a:latin typeface="+mn-lt"/>
                <a:ea typeface="+mn-ea"/>
                <a:cs typeface="+mn-cs"/>
              </a:rPr>
              <a:t>Current biology</a:t>
            </a:r>
            <a:r>
              <a:rPr lang="en-US" sz="1200" b="0" i="0" kern="1200" dirty="0">
                <a:solidFill>
                  <a:schemeClr val="tx1"/>
                </a:solidFill>
                <a:effectLst/>
                <a:latin typeface="+mn-lt"/>
                <a:ea typeface="+mn-ea"/>
                <a:cs typeface="+mn-cs"/>
              </a:rPr>
              <a:t> 24, no. 1 (2014): 94-97.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latin typeface="Times New Roman" panose="02020603050405020304" pitchFamily="18" charset="0"/>
                <a:cs typeface="Times New Roman" panose="02020603050405020304" pitchFamily="18" charset="0"/>
              </a:rPr>
              <a:t>http://doi.org/10.1016/j.cub.2013.11.014</a:t>
            </a:r>
          </a:p>
          <a:p>
            <a:endParaRPr lang="en-US" dirty="0"/>
          </a:p>
        </p:txBody>
      </p:sp>
      <p:sp>
        <p:nvSpPr>
          <p:cNvPr id="4" name="Slide Number Placeholder 3"/>
          <p:cNvSpPr>
            <a:spLocks noGrp="1"/>
          </p:cNvSpPr>
          <p:nvPr>
            <p:ph type="sldNum" sz="quarter" idx="10"/>
          </p:nvPr>
        </p:nvSpPr>
        <p:spPr/>
        <p:txBody>
          <a:bodyPr/>
          <a:lstStyle/>
          <a:p>
            <a:fld id="{825B317B-7D4B-4F82-BBE3-005356BCD041}" type="slidenum">
              <a:rPr lang="en-US" smtClean="0"/>
              <a:t>5</a:t>
            </a:fld>
            <a:endParaRPr lang="en-US" dirty="0"/>
          </a:p>
        </p:txBody>
      </p:sp>
    </p:spTree>
    <p:extLst>
      <p:ext uri="{BB962C8B-B14F-4D97-AF65-F5344CB8AC3E}">
        <p14:creationId xmlns:p14="http://schemas.microsoft.com/office/powerpoint/2010/main" val="475839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r>
              <a:rPr lang="en-US" sz="1200" kern="1200" dirty="0">
                <a:solidFill>
                  <a:schemeClr val="tx1"/>
                </a:solidFill>
                <a:effectLst/>
                <a:latin typeface="+mn-lt"/>
                <a:ea typeface="+mn-ea"/>
                <a:cs typeface="+mn-cs"/>
              </a:rPr>
              <a:t>Q. What about copyright?</a:t>
            </a:r>
          </a:p>
          <a:p>
            <a:r>
              <a:rPr lang="en-US" sz="1200" kern="1200" dirty="0">
                <a:solidFill>
                  <a:schemeClr val="tx1"/>
                </a:solidFill>
                <a:effectLst/>
                <a:latin typeface="+mn-lt"/>
                <a:ea typeface="+mn-ea"/>
                <a:cs typeface="+mn-cs"/>
              </a:rPr>
              <a:t>A. As a new term and condition of all DOT funding agreements, the DOT Public Access Plan requires that a license to "all rights under copyright" is granted to DOT for any written deliverables, including the supporting data. The copyright license will be non-exclusive, non-transferrable, and royalty free. Contractor and grantee's rights to other forms of intellectual property will continue to be governed by statue and regulation. The copyright license will provide DOT the same rights as it would otherwise have under its rights in data provisions included in the Federal Acquisition Regulations: the rights to copy, distribute, publicly display and perform, and create derivative works, or to have others do so on behalf of DOT.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50</a:t>
            </a:fld>
            <a:endParaRPr lang="en-US" dirty="0"/>
          </a:p>
        </p:txBody>
      </p:sp>
    </p:spTree>
    <p:extLst>
      <p:ext uri="{BB962C8B-B14F-4D97-AF65-F5344CB8AC3E}">
        <p14:creationId xmlns:p14="http://schemas.microsoft.com/office/powerpoint/2010/main" val="735068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What is a data management plan?</a:t>
            </a:r>
          </a:p>
          <a:p>
            <a:r>
              <a:rPr lang="en-US" sz="1200" kern="1200" dirty="0">
                <a:solidFill>
                  <a:schemeClr val="tx1"/>
                </a:solidFill>
                <a:effectLst/>
                <a:latin typeface="+mn-lt"/>
                <a:ea typeface="+mn-ea"/>
                <a:cs typeface="+mn-cs"/>
              </a:rPr>
              <a:t>A. A data management plan (DMP) is a document created and submitted for approval as part of the research proposal. It describes your proposed plan for how to handle the final dataset generated during your research. DMPs will describe how the research proposal conforms to DOT policy on the dissemination and sharing of research results and will include: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final research data to be produced in the course of the project;</a:t>
            </a:r>
          </a:p>
          <a:p>
            <a:r>
              <a:rPr lang="en-US" sz="1200" kern="1200" dirty="0">
                <a:solidFill>
                  <a:schemeClr val="tx1"/>
                </a:solidFill>
                <a:effectLst/>
                <a:latin typeface="+mn-lt"/>
                <a:ea typeface="+mn-ea"/>
                <a:cs typeface="+mn-cs"/>
              </a:rPr>
              <a:t>The standards to be used for data and metadata format and content;</a:t>
            </a:r>
          </a:p>
          <a:p>
            <a:r>
              <a:rPr lang="en-US" sz="1200" kern="1200" dirty="0">
                <a:solidFill>
                  <a:schemeClr val="tx1"/>
                </a:solidFill>
                <a:effectLst/>
                <a:latin typeface="+mn-lt"/>
                <a:ea typeface="+mn-ea"/>
                <a:cs typeface="+mn-cs"/>
              </a:rPr>
              <a:t>Policies for access and sharing the final research data, including provisions for appropriate protection of privacy, confidentiality, security, intellectual </a:t>
            </a:r>
          </a:p>
          <a:p>
            <a:r>
              <a:rPr lang="en-US" sz="1200" kern="1200" dirty="0">
                <a:solidFill>
                  <a:schemeClr val="tx1"/>
                </a:solidFill>
                <a:effectLst/>
                <a:latin typeface="+mn-lt"/>
                <a:ea typeface="+mn-ea"/>
                <a:cs typeface="+mn-cs"/>
              </a:rPr>
              <a:t>   property, and other rights or requirements;</a:t>
            </a:r>
          </a:p>
          <a:p>
            <a:r>
              <a:rPr lang="en-US" sz="1200" kern="1200" dirty="0">
                <a:solidFill>
                  <a:schemeClr val="tx1"/>
                </a:solidFill>
                <a:effectLst/>
                <a:latin typeface="+mn-lt"/>
                <a:ea typeface="+mn-ea"/>
                <a:cs typeface="+mn-cs"/>
              </a:rPr>
              <a:t>Policies and provisions for re-use, re-distribution, and the production of derivatives; and</a:t>
            </a:r>
          </a:p>
          <a:p>
            <a:r>
              <a:rPr lang="en-US" sz="1200" kern="1200" dirty="0">
                <a:solidFill>
                  <a:schemeClr val="tx1"/>
                </a:solidFill>
                <a:effectLst/>
                <a:latin typeface="+mn-lt"/>
                <a:ea typeface="+mn-ea"/>
                <a:cs typeface="+mn-cs"/>
              </a:rPr>
              <a:t>Plans for archiving final research data and other research products, and for preservation of access to them.</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51</a:t>
            </a:fld>
            <a:endParaRPr lang="en-US" dirty="0"/>
          </a:p>
        </p:txBody>
      </p:sp>
    </p:spTree>
    <p:extLst>
      <p:ext uri="{BB962C8B-B14F-4D97-AF65-F5344CB8AC3E}">
        <p14:creationId xmlns:p14="http://schemas.microsoft.com/office/powerpoint/2010/main" val="41793495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Could we consider including an embargo period for the data as well as for the publications? This would give the researchers that made the effort to collect the data the time to correct any errors, leverage its value, and publish further research before it was made publicly available.</a:t>
            </a:r>
          </a:p>
          <a:p>
            <a:r>
              <a:rPr lang="en-US" sz="1200" kern="1200" dirty="0">
                <a:solidFill>
                  <a:schemeClr val="tx1"/>
                </a:solidFill>
                <a:effectLst/>
                <a:latin typeface="+mn-lt"/>
                <a:ea typeface="+mn-ea"/>
                <a:cs typeface="+mn-cs"/>
              </a:rPr>
              <a:t>A. No. DOT expects the timely release and sharing of data to be no later than the acceptance for publication of the main findings from the final dataset. This time point will be influenced by the nature of the data collected. Data from small studies can be analyzed and submitted for publication relatively quickly. If data from large or longitudinal studies are collected over several discrete time periods or waves, data should be released in waves as data become available or main findings from waves of the data are published. DOT recognizes that the investigators who collected the data have a legitimate interest in benefiting from their investment of time and effort. DOT expects that the initial investigators may benefit from the first and continuing use, but not from prolonged exclusive use. While DOT also understands that an institution's desire to exercise its intellectual property rights may justify a need to delay disclosure of research findings, a delay of 90 to 120 days is generally viewed as a reasonable period for such activity.</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52</a:t>
            </a:fld>
            <a:endParaRPr lang="en-US" dirty="0"/>
          </a:p>
        </p:txBody>
      </p:sp>
    </p:spTree>
    <p:extLst>
      <p:ext uri="{BB962C8B-B14F-4D97-AF65-F5344CB8AC3E}">
        <p14:creationId xmlns:p14="http://schemas.microsoft.com/office/powerpoint/2010/main" val="6903776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r>
              <a:rPr lang="en-US" sz="1200" kern="1200" dirty="0">
                <a:solidFill>
                  <a:schemeClr val="tx1"/>
                </a:solidFill>
                <a:effectLst/>
                <a:latin typeface="+mn-lt"/>
                <a:ea typeface="+mn-ea"/>
                <a:cs typeface="+mn-cs"/>
              </a:rPr>
              <a:t>Q. What constitutes "data" covered by a DMP?</a:t>
            </a:r>
          </a:p>
          <a:p>
            <a:r>
              <a:rPr lang="en-US" sz="1200" kern="1200" dirty="0">
                <a:solidFill>
                  <a:schemeClr val="tx1"/>
                </a:solidFill>
                <a:effectLst/>
                <a:latin typeface="+mn-lt"/>
                <a:ea typeface="+mn-ea"/>
                <a:cs typeface="+mn-cs"/>
              </a:rPr>
              <a:t>A. What constitutes such data will be determined by the community of interest through the process of peer review and program management. This may include, but is not limited to: data, samples, physical collections, software and models. In general, your plan should address final research data. This includes recorded factual material commonly accepted in the scientific community as necessary to validate research findings. Final research data do not include laboratory notebooks, partial datasets, preliminary analyses, drafts of scientific papers, plans for future research, peer review reports, communications with colleagues, or physical objects, such as gels or laboratory specimens. As part of your research, you may also generate unique data, which are data that cannot be readily replicated. Examples of studies producing unique data include: large surveys that are too expensive to replicate; studies of unique populations, such as centenarians; studies conducted at unique times, such as a natural disaster; studies of rare phenomena, such as rare metabolic diseases. Your DMP should also address unique data that may arise from your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53</a:t>
            </a:fld>
            <a:endParaRPr lang="en-US" dirty="0"/>
          </a:p>
        </p:txBody>
      </p:sp>
    </p:spTree>
    <p:extLst>
      <p:ext uri="{BB962C8B-B14F-4D97-AF65-F5344CB8AC3E}">
        <p14:creationId xmlns:p14="http://schemas.microsoft.com/office/powerpoint/2010/main" val="1861173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What kinds of data are candidates for sharing?</a:t>
            </a:r>
          </a:p>
          <a:p>
            <a:r>
              <a:rPr lang="en-US" sz="1200" kern="1200" dirty="0">
                <a:solidFill>
                  <a:schemeClr val="tx1"/>
                </a:solidFill>
                <a:effectLst/>
                <a:latin typeface="+mn-lt"/>
                <a:ea typeface="+mn-ea"/>
                <a:cs typeface="+mn-cs"/>
              </a:rPr>
              <a:t>A. Potentially all kinds of data are candidates for sharing, but unique data are especially important. Some sciences already have data-sharing plans in place, such as genetic mapping. But other basic science data are also amenable to sharing. Data from human subjects (e.g., surveys, clinical studies) also can be shared if the identity and privacy of research participants can be protected.</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54</a:t>
            </a:fld>
            <a:endParaRPr lang="en-US" dirty="0"/>
          </a:p>
        </p:txBody>
      </p:sp>
    </p:spTree>
    <p:extLst>
      <p:ext uri="{BB962C8B-B14F-4D97-AF65-F5344CB8AC3E}">
        <p14:creationId xmlns:p14="http://schemas.microsoft.com/office/powerpoint/2010/main" val="26810256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Q. Am I required to deposit my data in a public database?</a:t>
            </a:r>
          </a:p>
          <a:p>
            <a:endParaRPr lang="en-US" dirty="0"/>
          </a:p>
          <a:p>
            <a:pPr marL="0" indent="0">
              <a:buNone/>
            </a:pPr>
            <a:r>
              <a:rPr lang="en-US" sz="1200" dirty="0"/>
              <a:t>A. Researchers are encouraged to use publicly accessible repositories for the deposit of their data, where appropriate and available. This may include university institutional repositories, or other “free standing” repositories.</a:t>
            </a:r>
          </a:p>
          <a:p>
            <a:pPr marL="0" indent="0">
              <a:buNone/>
            </a:pPr>
            <a:r>
              <a:rPr lang="en-US" sz="1200" dirty="0"/>
              <a:t>For guidance on how to locate a repository please reference our “Data Repositories Conformant with the DOT Public Access Plan” web page at: </a:t>
            </a:r>
          </a:p>
          <a:p>
            <a:pPr marL="0" indent="0">
              <a:buNone/>
            </a:pPr>
            <a:r>
              <a:rPr lang="en-US" sz="1200" dirty="0">
                <a:hlinkClick r:id="rId3"/>
              </a:rPr>
              <a:t>https://ntl.bts.gov/public-access/data-repositories-conformant-dot-public-access-plan</a:t>
            </a:r>
            <a:r>
              <a:rPr lang="en-US" sz="1200" dirty="0"/>
              <a:t>  </a:t>
            </a:r>
          </a:p>
        </p:txBody>
      </p:sp>
      <p:sp>
        <p:nvSpPr>
          <p:cNvPr id="4" name="Slide Number Placeholder 3"/>
          <p:cNvSpPr>
            <a:spLocks noGrp="1"/>
          </p:cNvSpPr>
          <p:nvPr>
            <p:ph type="sldNum" sz="quarter" idx="10"/>
          </p:nvPr>
        </p:nvSpPr>
        <p:spPr/>
        <p:txBody>
          <a:bodyPr/>
          <a:lstStyle/>
          <a:p>
            <a:fld id="{766DFEDE-E1FB-4CD7-B010-2E6FFFAE4844}" type="slidenum">
              <a:rPr lang="en-US" smtClean="0"/>
              <a:t>55</a:t>
            </a:fld>
            <a:endParaRPr lang="en-US" dirty="0"/>
          </a:p>
        </p:txBody>
      </p:sp>
    </p:spTree>
    <p:extLst>
      <p:ext uri="{BB962C8B-B14F-4D97-AF65-F5344CB8AC3E}">
        <p14:creationId xmlns:p14="http://schemas.microsoft.com/office/powerpoint/2010/main" val="14353115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Should the budget and its justification specifically address the costs of implementing the DMP?</a:t>
            </a:r>
          </a:p>
          <a:p>
            <a:r>
              <a:rPr lang="en-US" sz="1200" kern="1200" dirty="0">
                <a:solidFill>
                  <a:schemeClr val="tx1"/>
                </a:solidFill>
                <a:effectLst/>
                <a:latin typeface="+mn-lt"/>
                <a:ea typeface="+mn-ea"/>
                <a:cs typeface="+mn-cs"/>
              </a:rPr>
              <a:t>A. Yes. As long as the costs are allowable in accordance with the applicable cost principles, and necessary to implement the DMP, such costs may be included of the proposal budget, and justified in the budget justification</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56</a:t>
            </a:fld>
            <a:endParaRPr lang="en-US" dirty="0"/>
          </a:p>
        </p:txBody>
      </p:sp>
    </p:spTree>
    <p:extLst>
      <p:ext uri="{BB962C8B-B14F-4D97-AF65-F5344CB8AC3E}">
        <p14:creationId xmlns:p14="http://schemas.microsoft.com/office/powerpoint/2010/main" val="6842490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My institution's policy is that the data and all supporting materials from all research are owned and must remain with the institution if I leave. How does this policy affect what I can say about data management?</a:t>
            </a:r>
          </a:p>
          <a:p>
            <a:r>
              <a:rPr lang="en-US" sz="1200" kern="1200" dirty="0">
                <a:solidFill>
                  <a:schemeClr val="tx1"/>
                </a:solidFill>
                <a:effectLst/>
                <a:latin typeface="+mn-lt"/>
                <a:ea typeface="+mn-ea"/>
                <a:cs typeface="+mn-cs"/>
              </a:rPr>
              <a:t>A. Data management by an institution is one avenue by which data preservation and access can be achieved. However, the DMP plan must address the institutional strategy for providing access to relevant data and supporting materials.</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57</a:t>
            </a:fld>
            <a:endParaRPr lang="en-US" dirty="0"/>
          </a:p>
        </p:txBody>
      </p:sp>
    </p:spTree>
    <p:extLst>
      <p:ext uri="{BB962C8B-B14F-4D97-AF65-F5344CB8AC3E}">
        <p14:creationId xmlns:p14="http://schemas.microsoft.com/office/powerpoint/2010/main" val="3678684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Should I consider contributing my research data to a data archive?</a:t>
            </a:r>
          </a:p>
          <a:p>
            <a:r>
              <a:rPr lang="en-US" sz="1200" kern="1200" dirty="0">
                <a:solidFill>
                  <a:schemeClr val="tx1"/>
                </a:solidFill>
                <a:effectLst/>
                <a:latin typeface="+mn-lt"/>
                <a:ea typeface="+mn-ea"/>
                <a:cs typeface="+mn-cs"/>
              </a:rPr>
              <a:t>A. Maybe. Archives are organizations that collect and distribute data. They understand what is needed to prepare data for wider distribution and documentation for users. They provide stable, reliable, and cost-effective means for distributing data. They also provide protections for the dataset and technical assistance for requestors.</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58</a:t>
            </a:fld>
            <a:endParaRPr lang="en-US" dirty="0"/>
          </a:p>
        </p:txBody>
      </p:sp>
    </p:spTree>
    <p:extLst>
      <p:ext uri="{BB962C8B-B14F-4D97-AF65-F5344CB8AC3E}">
        <p14:creationId xmlns:p14="http://schemas.microsoft.com/office/powerpoint/2010/main" val="40704818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How soon after data collection am I obliged to share the final data?</a:t>
            </a:r>
          </a:p>
          <a:p>
            <a:r>
              <a:rPr lang="en-US" sz="1200" kern="1200" dirty="0">
                <a:solidFill>
                  <a:schemeClr val="tx1"/>
                </a:solidFill>
                <a:effectLst/>
                <a:latin typeface="+mn-lt"/>
                <a:ea typeface="+mn-ea"/>
                <a:cs typeface="+mn-cs"/>
              </a:rPr>
              <a:t>A. Recognizing that the value of data often depends on their timeliness, data sharing should occur in a timely fashion. DOT expects the timely release and sharing of data to be no later than the acceptance for publication of the main findings from the final dataset. This time point will be influenced by the nature of the data collected. Data from small studies can be analyzed and submitted for publication relatively quickly. If data from large or longitudinal studies are collected over several discrete time periods or waves, data should be released in waves as data become available or main findings from waves of the data are published. DOT recognizes that the investigators who collected the data have a legitimate interest in benefiting from their investment of time and effort. DOT expects that the initial investigators may benefit from the first and continuing use, but not from prolonged exclusive use. While DOT also understands that an institution's desire to exercise its intellectual property rights may justify a need to delay disclosure of research findings, a delay of 90 to 120 days is generally viewed as a reasonable period for such activity.</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59</a:t>
            </a:fld>
            <a:endParaRPr lang="en-US" dirty="0"/>
          </a:p>
        </p:txBody>
      </p:sp>
    </p:spTree>
    <p:extLst>
      <p:ext uri="{BB962C8B-B14F-4D97-AF65-F5344CB8AC3E}">
        <p14:creationId xmlns:p14="http://schemas.microsoft.com/office/powerpoint/2010/main" val="48658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Jacky:</a:t>
            </a:r>
          </a:p>
          <a:p>
            <a:endParaRPr lang="en-US" dirty="0"/>
          </a:p>
          <a:p>
            <a:r>
              <a:rPr lang="en-US" dirty="0"/>
              <a:t>What are some other benefits of managing your data?</a:t>
            </a:r>
          </a:p>
          <a:p>
            <a:endParaRPr lang="en-US" dirty="0"/>
          </a:p>
          <a:p>
            <a:pPr marL="171450" indent="-171450">
              <a:buFont typeface="Arial" panose="020B0604020202020204" pitchFamily="34" charset="0"/>
              <a:buChar char="•"/>
            </a:pPr>
            <a:r>
              <a:rPr lang="en-US" dirty="0"/>
              <a:t>As</a:t>
            </a:r>
            <a:r>
              <a:rPr lang="en-US" baseline="0" dirty="0"/>
              <a:t> we just saw, it safeguards against data loss.</a:t>
            </a:r>
          </a:p>
          <a:p>
            <a:pPr marL="171450" indent="-171450">
              <a:buFont typeface="Arial" panose="020B0604020202020204" pitchFamily="34" charset="0"/>
              <a:buChar char="•"/>
            </a:pPr>
            <a:r>
              <a:rPr lang="en-US" baseline="0" dirty="0"/>
              <a:t>It makes research more efficient by facilitating access to, and understanding of, your data.</a:t>
            </a:r>
          </a:p>
          <a:p>
            <a:pPr marL="171450" indent="-171450">
              <a:buFont typeface="Arial" panose="020B0604020202020204" pitchFamily="34" charset="0"/>
              <a:buChar char="•"/>
            </a:pPr>
            <a:r>
              <a:rPr lang="en-US" baseline="0" dirty="0"/>
              <a:t>It improves the integrity of research by making it repeatable, reproducible, and reusable.</a:t>
            </a:r>
          </a:p>
          <a:p>
            <a:pPr marL="171450" indent="-171450">
              <a:buFont typeface="Arial" panose="020B0604020202020204" pitchFamily="34" charset="0"/>
              <a:buChar char="•"/>
            </a:pPr>
            <a:r>
              <a:rPr lang="en-US" baseline="0" dirty="0"/>
              <a:t>Your data will be easier to share, which is an advantage both so you can get credit for your contributions and for disseminating the work itself.</a:t>
            </a:r>
          </a:p>
          <a:p>
            <a:pPr marL="171450" indent="-171450">
              <a:buFont typeface="Arial" panose="020B0604020202020204" pitchFamily="34" charset="0"/>
              <a:buChar char="•"/>
            </a:pPr>
            <a:r>
              <a:rPr lang="en-US" baseline="0" dirty="0"/>
              <a:t>The more your work is known, the more others will want to collaborate and the easier it will be to connect.</a:t>
            </a:r>
          </a:p>
          <a:p>
            <a:pPr marL="171450" indent="-171450">
              <a:buFont typeface="Arial" panose="020B0604020202020204" pitchFamily="34" charset="0"/>
              <a:buChar char="•"/>
            </a:pPr>
            <a:r>
              <a:rPr lang="en-US" baseline="0" dirty="0"/>
              <a:t>New discoveries can be drawn from pre-existing data. </a:t>
            </a:r>
          </a:p>
          <a:p>
            <a:pPr marL="171450" indent="-171450">
              <a:buFont typeface="Arial" panose="020B0604020202020204" pitchFamily="34" charset="0"/>
              <a:buChar char="•"/>
            </a:pPr>
            <a:r>
              <a:rPr lang="en-US" baseline="0" dirty="0"/>
              <a:t>Finally, and most importantly for you, many funding agencies are requiring that researchers submit a data management plan with all proposals. To receive the funds, you have to have a plan in place to manage your data well.</a:t>
            </a:r>
          </a:p>
        </p:txBody>
      </p:sp>
      <p:sp>
        <p:nvSpPr>
          <p:cNvPr id="4" name="Slide Number Placeholder 3"/>
          <p:cNvSpPr>
            <a:spLocks noGrp="1"/>
          </p:cNvSpPr>
          <p:nvPr>
            <p:ph type="sldNum" sz="quarter" idx="10"/>
          </p:nvPr>
        </p:nvSpPr>
        <p:spPr/>
        <p:txBody>
          <a:bodyPr/>
          <a:lstStyle/>
          <a:p>
            <a:fld id="{766DFEDE-E1FB-4CD7-B010-2E6FFFAE4844}" type="slidenum">
              <a:rPr lang="en-US" smtClean="0"/>
              <a:t>6</a:t>
            </a:fld>
            <a:endParaRPr lang="en-US" dirty="0"/>
          </a:p>
        </p:txBody>
      </p:sp>
    </p:spTree>
    <p:extLst>
      <p:ext uri="{BB962C8B-B14F-4D97-AF65-F5344CB8AC3E}">
        <p14:creationId xmlns:p14="http://schemas.microsoft.com/office/powerpoint/2010/main" val="31057767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What are DOT's expectations regarding the release of data that include sensitive information (e.g., information about individuals or locations of endangered species)?</a:t>
            </a:r>
          </a:p>
          <a:p>
            <a:r>
              <a:rPr lang="en-US" sz="1200" kern="1200" dirty="0">
                <a:solidFill>
                  <a:schemeClr val="tx1"/>
                </a:solidFill>
                <a:effectLst/>
                <a:latin typeface="+mn-lt"/>
                <a:ea typeface="+mn-ea"/>
                <a:cs typeface="+mn-cs"/>
              </a:rPr>
              <a:t>A. Such data must be maintained and released in accordance with appropriate standards for protecting privacy rights and maintaining the confidentiality of respondents. Within legal constraints, what constitutes reasonable data access will be determined by the community of interest through the process of peer review and DOT program management.</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60</a:t>
            </a:fld>
            <a:endParaRPr lang="en-US" dirty="0"/>
          </a:p>
        </p:txBody>
      </p:sp>
    </p:spTree>
    <p:extLst>
      <p:ext uri="{BB962C8B-B14F-4D97-AF65-F5344CB8AC3E}">
        <p14:creationId xmlns:p14="http://schemas.microsoft.com/office/powerpoint/2010/main" val="5071010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r>
              <a:rPr lang="en-US" sz="1200" kern="1200" dirty="0">
                <a:solidFill>
                  <a:schemeClr val="tx1"/>
                </a:solidFill>
                <a:effectLst/>
                <a:latin typeface="+mn-lt"/>
                <a:ea typeface="+mn-ea"/>
                <a:cs typeface="+mn-cs"/>
              </a:rPr>
              <a:t>Q. My research, which seeks support from both the public and private sectors, will involve proprietary data. How do I deal with the data-sharing issue in my application?</a:t>
            </a:r>
          </a:p>
          <a:p>
            <a:r>
              <a:rPr lang="en-US" sz="1200" kern="1200" dirty="0">
                <a:solidFill>
                  <a:schemeClr val="tx1"/>
                </a:solidFill>
                <a:effectLst/>
                <a:latin typeface="+mn-lt"/>
                <a:ea typeface="+mn-ea"/>
                <a:cs typeface="+mn-cs"/>
              </a:rPr>
              <a:t>A. DOT recognizes that there may be circumstances where a cofunder has requested restrictions on data sharing as a condition of funding. These restrictions should be identified in the DMP and a proposal made about how data from the cofunded project will be shared. Should you believe that you are unable to share any of the data, your justification will be considered by DOT program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61</a:t>
            </a:fld>
            <a:endParaRPr lang="en-US" dirty="0"/>
          </a:p>
        </p:txBody>
      </p:sp>
    </p:spTree>
    <p:extLst>
      <p:ext uri="{BB962C8B-B14F-4D97-AF65-F5344CB8AC3E}">
        <p14:creationId xmlns:p14="http://schemas.microsoft.com/office/powerpoint/2010/main" val="20928087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If I participate in a collaborative international research project, do I need to be concerned with data management policies established by institutions outside the United States?</a:t>
            </a:r>
          </a:p>
          <a:p>
            <a:r>
              <a:rPr lang="en-US" sz="1200" kern="1200" dirty="0">
                <a:solidFill>
                  <a:schemeClr val="tx1"/>
                </a:solidFill>
                <a:effectLst/>
                <a:latin typeface="+mn-lt"/>
                <a:ea typeface="+mn-ea"/>
                <a:cs typeface="+mn-cs"/>
              </a:rPr>
              <a:t>A. Yes. There may be cases where data management plans are affected by formal data protocols established by large international research consortia or set forth in formal science and technology agreements signed by the United States Government and foreign counterparts. You should address these issues in your DMP. Be sure to discuss this issue with your sponsored projects office (or equivalent) and your international research partner when first planning your collaboration.</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62</a:t>
            </a:fld>
            <a:endParaRPr lang="en-US" dirty="0"/>
          </a:p>
        </p:txBody>
      </p:sp>
    </p:spTree>
    <p:extLst>
      <p:ext uri="{BB962C8B-B14F-4D97-AF65-F5344CB8AC3E}">
        <p14:creationId xmlns:p14="http://schemas.microsoft.com/office/powerpoint/2010/main" val="34160553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Is Project Open Data Metadata Schema v1.1 the only metadata schema that can be used in order to be compliant with the plan? </a:t>
            </a:r>
          </a:p>
          <a:p>
            <a:r>
              <a:rPr lang="en-US" sz="1200" kern="1200" dirty="0">
                <a:solidFill>
                  <a:schemeClr val="tx1"/>
                </a:solidFill>
                <a:effectLst/>
                <a:latin typeface="+mn-lt"/>
                <a:ea typeface="+mn-ea"/>
                <a:cs typeface="+mn-cs"/>
              </a:rPr>
              <a:t>A. The metadata requirement in the plan is for study-level data. DOT recognizes that there are sector-specific metadata standards for differing fields of research or data. Researchers may use standards other than the Project Open Data Metadata Schema v1.1 provided that the chosen metadata standard can supply and be mapped to the data elements required by Project Open Data Metadata Schema v1.1. Project Open Data provides resources to facilitate such crosswalks (see: https://project-open-data.cio.gov/v1.1/metadata-resources/#field-mappings) and encourages the development of additional crosswalks as needed by offering the opportunity to contribute to the body of knowledge (see: https://github.com/project-open-data/project-open-data.github.io/blob/master/</a:t>
            </a:r>
          </a:p>
          <a:p>
            <a:r>
              <a:rPr lang="en-US" sz="1200" kern="1200" dirty="0">
                <a:solidFill>
                  <a:schemeClr val="tx1"/>
                </a:solidFill>
                <a:effectLst/>
                <a:latin typeface="+mn-lt"/>
                <a:ea typeface="+mn-ea"/>
                <a:cs typeface="+mn-cs"/>
              </a:rPr>
              <a:t>CONTRIBUTING.md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Additional guidance on DMPs is located on the "Create a Data Management Plan" page</a:t>
            </a:r>
            <a:r>
              <a:rPr lang="en-US" sz="1200" kern="1200" baseline="0" dirty="0">
                <a:solidFill>
                  <a:schemeClr val="tx1"/>
                </a:solidFill>
                <a:effectLst/>
                <a:latin typeface="+mn-lt"/>
                <a:ea typeface="+mn-ea"/>
                <a:cs typeface="+mn-cs"/>
              </a:rPr>
              <a:t> at: https://ntl.bts.gov/public-access/creating-data-management-plans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63</a:t>
            </a:fld>
            <a:endParaRPr lang="en-US" dirty="0"/>
          </a:p>
        </p:txBody>
      </p:sp>
    </p:spTree>
    <p:extLst>
      <p:ext uri="{BB962C8B-B14F-4D97-AF65-F5344CB8AC3E}">
        <p14:creationId xmlns:p14="http://schemas.microsoft.com/office/powerpoint/2010/main" val="749697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What do I have to do to comply with DOT's Public Access Plan?</a:t>
            </a:r>
          </a:p>
          <a:p>
            <a:r>
              <a:rPr lang="en-US" sz="1200" kern="1200" dirty="0">
                <a:solidFill>
                  <a:schemeClr val="tx1"/>
                </a:solidFill>
                <a:effectLst/>
                <a:latin typeface="+mn-lt"/>
                <a:ea typeface="+mn-ea"/>
                <a:cs typeface="+mn-cs"/>
              </a:rPr>
              <a:t>A. See the "How to Comply" page</a:t>
            </a:r>
            <a:r>
              <a:rPr lang="en-US" sz="1200" kern="1200" baseline="0" dirty="0">
                <a:solidFill>
                  <a:schemeClr val="tx1"/>
                </a:solidFill>
                <a:effectLst/>
                <a:latin typeface="+mn-lt"/>
                <a:ea typeface="+mn-ea"/>
                <a:cs typeface="+mn-cs"/>
              </a:rPr>
              <a:t> at : https://ntl.bts.gov/public-access/how-comply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64</a:t>
            </a:fld>
            <a:endParaRPr lang="en-US" dirty="0"/>
          </a:p>
        </p:txBody>
      </p:sp>
    </p:spTree>
    <p:extLst>
      <p:ext uri="{BB962C8B-B14F-4D97-AF65-F5344CB8AC3E}">
        <p14:creationId xmlns:p14="http://schemas.microsoft.com/office/powerpoint/2010/main" val="40157745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Q. What could happen if investigators and institutions do not comply with DOT's Public Access Plan? </a:t>
            </a:r>
          </a:p>
          <a:p>
            <a:r>
              <a:rPr lang="en-US" sz="1200" kern="1200" dirty="0">
                <a:solidFill>
                  <a:schemeClr val="tx1"/>
                </a:solidFill>
                <a:effectLst/>
                <a:latin typeface="+mn-lt"/>
                <a:ea typeface="+mn-ea"/>
                <a:cs typeface="+mn-cs"/>
              </a:rPr>
              <a:t>A. DOT will contact institutions to request outstanding requirements be fulfilled or an explanation of why an institution feels that the public access policy does not apply. Non-compliance will be taken into consideration in evaluation of future grants and awards. Non-compliance alone is not a reason to be denied a future funding agreement, for example a grant, contract or cooperative agreement.</a:t>
            </a: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65</a:t>
            </a:fld>
            <a:endParaRPr lang="en-US" dirty="0"/>
          </a:p>
        </p:txBody>
      </p:sp>
    </p:spTree>
    <p:extLst>
      <p:ext uri="{BB962C8B-B14F-4D97-AF65-F5344CB8AC3E}">
        <p14:creationId xmlns:p14="http://schemas.microsoft.com/office/powerpoint/2010/main" val="44908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Jacky:</a:t>
            </a:r>
          </a:p>
          <a:p>
            <a:endParaRPr lang="en-US" dirty="0"/>
          </a:p>
          <a:p>
            <a:r>
              <a:rPr lang="en-US" dirty="0"/>
              <a:t>The Obama Administration sought to make</a:t>
            </a:r>
            <a:r>
              <a:rPr lang="en-US" baseline="0" dirty="0"/>
              <a:t> the operations of the government more transparent. This included executive orders calling for increased public access to federally funded publications, research, and data, so that citizens have as much access as possible to the products they fund through taxes. It is hoped that opening data to broader public use may also have social, economic, and research benefits, especially as data is re-used in novel ways, perhaps not considered by the original data creator.</a:t>
            </a:r>
          </a:p>
          <a:p>
            <a:endParaRPr lang="en-US" baseline="0" dirty="0"/>
          </a:p>
          <a:p>
            <a:r>
              <a:rPr lang="en-US" baseline="0" dirty="0"/>
              <a:t>The “Open, Public, Electronic, and Necessary (OPEN) Government Data Act” is a sweeping, government-wide mandate for federal agencies to publish all their information as open data. It builds on President Obama’s 2013 Open Data Policy. The OPEN Data Act passed the House of Representatives for the first time in November 2017, just three months ago, and is included in Speaker Ryan’s </a:t>
            </a:r>
            <a:r>
              <a:rPr lang="en-US" i="1" baseline="0" dirty="0"/>
              <a:t>Foundations for Evidence-Based Policymaking Act</a:t>
            </a:r>
            <a:r>
              <a:rPr lang="en-US" baseline="0" dirty="0"/>
              <a:t> (H.R. 4174).</a:t>
            </a:r>
          </a:p>
          <a:p>
            <a:endParaRPr lang="en-US" baseline="0" dirty="0"/>
          </a:p>
          <a:p>
            <a:r>
              <a:rPr lang="en-US" baseline="0" dirty="0"/>
              <a:t>Since 2009, US agencies have been moving forward towards openness, and we have seen data portals such as DATA.gov go live, increasing public access to data. </a:t>
            </a:r>
            <a:r>
              <a:rPr lang="en-US" sz="1200" kern="1200" dirty="0">
                <a:solidFill>
                  <a:schemeClr val="tx1"/>
                </a:solidFill>
                <a:effectLst/>
                <a:latin typeface="+mn-lt"/>
                <a:ea typeface="+mn-ea"/>
                <a:cs typeface="+mn-cs"/>
              </a:rPr>
              <a:t>Another data portal is DATA.TRANSPORTATION.gov, the US DOT data warehouse and visualization suite. In the near future DATA.TRANSPORTATION.gov may be a</a:t>
            </a:r>
            <a:r>
              <a:rPr lang="en-US" sz="1200" kern="1200" baseline="0" dirty="0">
                <a:solidFill>
                  <a:schemeClr val="tx1"/>
                </a:solidFill>
                <a:effectLst/>
                <a:latin typeface="+mn-lt"/>
                <a:ea typeface="+mn-ea"/>
                <a:cs typeface="+mn-cs"/>
              </a:rPr>
              <a:t> frequent and well recognized</a:t>
            </a:r>
            <a:r>
              <a:rPr lang="en-US" sz="1200" kern="1200" dirty="0">
                <a:solidFill>
                  <a:schemeClr val="tx1"/>
                </a:solidFill>
                <a:effectLst/>
                <a:latin typeface="+mn-lt"/>
                <a:ea typeface="+mn-ea"/>
                <a:cs typeface="+mn-cs"/>
              </a:rPr>
              <a:t> point of public access for transportation data. The quality of the user experience in DATA.TRANSPORTATION.gov in the near- and long-term will depend in some measure on how federally-funded researchers manage and curate the data deposited in, or</a:t>
            </a:r>
            <a:r>
              <a:rPr lang="en-US" sz="1200" kern="1200" baseline="0" dirty="0">
                <a:solidFill>
                  <a:schemeClr val="tx1"/>
                </a:solidFill>
                <a:effectLst/>
                <a:latin typeface="+mn-lt"/>
                <a:ea typeface="+mn-ea"/>
                <a:cs typeface="+mn-cs"/>
              </a:rPr>
              <a:t> linked to through,</a:t>
            </a:r>
            <a:r>
              <a:rPr lang="en-US" sz="1200" kern="1200" dirty="0">
                <a:solidFill>
                  <a:schemeClr val="tx1"/>
                </a:solidFill>
                <a:effectLst/>
                <a:latin typeface="+mn-lt"/>
                <a:ea typeface="+mn-ea"/>
                <a:cs typeface="+mn-cs"/>
              </a:rPr>
              <a:t> DATA.TRANSPORTATION.gov. </a:t>
            </a:r>
          </a:p>
        </p:txBody>
      </p:sp>
      <p:sp>
        <p:nvSpPr>
          <p:cNvPr id="4" name="Slide Number Placeholder 3"/>
          <p:cNvSpPr>
            <a:spLocks noGrp="1"/>
          </p:cNvSpPr>
          <p:nvPr>
            <p:ph type="sldNum" sz="quarter" idx="10"/>
          </p:nvPr>
        </p:nvSpPr>
        <p:spPr/>
        <p:txBody>
          <a:bodyPr/>
          <a:lstStyle/>
          <a:p>
            <a:fld id="{766DFEDE-E1FB-4CD7-B010-2E6FFFAE4844}" type="slidenum">
              <a:rPr lang="en-US" smtClean="0"/>
              <a:t>7</a:t>
            </a:fld>
            <a:endParaRPr lang="en-US" dirty="0"/>
          </a:p>
        </p:txBody>
      </p:sp>
    </p:spTree>
    <p:extLst>
      <p:ext uri="{BB962C8B-B14F-4D97-AF65-F5344CB8AC3E}">
        <p14:creationId xmlns:p14="http://schemas.microsoft.com/office/powerpoint/2010/main" val="271775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dirty="0">
                <a:latin typeface="Times New Roman" panose="02020603050405020304" pitchFamily="18" charset="0"/>
                <a:cs typeface="Times New Roman" panose="02020603050405020304" pitchFamily="18" charset="0"/>
              </a:rPr>
              <a:t>Jacky: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2013, the White House Office of Science &amp; Technology Policy issued a memorandum called “Increasing Access to the Results of Federally Funded Scientific Research.” It mandated that all Executive Departments with more than $100 million in yearly R&amp;D must prepare a plan for improving the public’s access to the results of federally funded research. This applies to researchers both within the federal government (intramural) and in organizations funded by it (extramural) under grants, contracts, or cooperative agreements.</a:t>
            </a:r>
          </a:p>
        </p:txBody>
      </p:sp>
      <p:sp>
        <p:nvSpPr>
          <p:cNvPr id="4" name="Slide Number Placeholder 3"/>
          <p:cNvSpPr>
            <a:spLocks noGrp="1"/>
          </p:cNvSpPr>
          <p:nvPr>
            <p:ph type="sldNum" sz="quarter" idx="10"/>
          </p:nvPr>
        </p:nvSpPr>
        <p:spPr/>
        <p:txBody>
          <a:bodyPr/>
          <a:lstStyle/>
          <a:p>
            <a:fld id="{825B317B-7D4B-4F82-BBE3-005356BCD041}" type="slidenum">
              <a:rPr lang="en-US" smtClean="0"/>
              <a:t>8</a:t>
            </a:fld>
            <a:endParaRPr lang="en-US" dirty="0"/>
          </a:p>
        </p:txBody>
      </p:sp>
    </p:spTree>
    <p:extLst>
      <p:ext uri="{BB962C8B-B14F-4D97-AF65-F5344CB8AC3E}">
        <p14:creationId xmlns:p14="http://schemas.microsoft.com/office/powerpoint/2010/main" val="2932142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Jacky:</a:t>
            </a:r>
          </a:p>
          <a:p>
            <a:endParaRPr lang="en-US" dirty="0"/>
          </a:p>
          <a:p>
            <a:r>
              <a:rPr lang="en-US" sz="1200" kern="1200" dirty="0">
                <a:solidFill>
                  <a:schemeClr val="tx1"/>
                </a:solidFill>
                <a:effectLst/>
                <a:latin typeface="+mn-lt"/>
                <a:ea typeface="+mn-ea"/>
                <a:cs typeface="+mn-cs"/>
              </a:rPr>
              <a:t>The 2013 White House memorandum laid out a number of requirements for agencies such as USDOT, and two of these are the reason you are watching this right now. We must notify awardees and other federally funded scientific researchers of your obligations for data management and sharing. And we need to measure and enforce compliance with our data management and sharing regulations.</a:t>
            </a:r>
          </a:p>
        </p:txBody>
      </p:sp>
      <p:sp>
        <p:nvSpPr>
          <p:cNvPr id="4" name="Slide Number Placeholder 3"/>
          <p:cNvSpPr>
            <a:spLocks noGrp="1"/>
          </p:cNvSpPr>
          <p:nvPr>
            <p:ph type="sldNum" sz="quarter" idx="10"/>
          </p:nvPr>
        </p:nvSpPr>
        <p:spPr/>
        <p:txBody>
          <a:bodyPr/>
          <a:lstStyle/>
          <a:p>
            <a:fld id="{825B317B-7D4B-4F82-BBE3-005356BCD041}" type="slidenum">
              <a:rPr lang="en-US" smtClean="0"/>
              <a:t>9</a:t>
            </a:fld>
            <a:endParaRPr lang="en-US" dirty="0"/>
          </a:p>
        </p:txBody>
      </p:sp>
    </p:spTree>
    <p:extLst>
      <p:ext uri="{BB962C8B-B14F-4D97-AF65-F5344CB8AC3E}">
        <p14:creationId xmlns:p14="http://schemas.microsoft.com/office/powerpoint/2010/main" val="251122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4DBCC9-858E-411A-9D03-340B6116D630}"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02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D69594-615A-4E3C-A325-B3BFA6226E5E}"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021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F8569-FABC-4DEB-AD96-21A13067238F}"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475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A9EB51-4BF3-424A-86D6-D63D29B10496}"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828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35807-633C-4411-AC79-2BED954BDCAF}"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431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985F85-004F-4322-B058-6002EB5C44D0}"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852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05A3A8-6160-4126-AEEE-089BEDFCD19E}" type="datetime1">
              <a:rPr lang="en-US" smtClean="0">
                <a:solidFill>
                  <a:prstClr val="black">
                    <a:tint val="75000"/>
                  </a:prstClr>
                </a:solidFill>
              </a:rPr>
              <a:pPr/>
              <a:t>4/5/2022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5533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0A8960-354E-414D-BE15-9DE058F4F5AE}" type="datetime1">
              <a:rPr lang="en-US" smtClean="0">
                <a:solidFill>
                  <a:prstClr val="black">
                    <a:tint val="75000"/>
                  </a:prstClr>
                </a:solidFill>
              </a:rPr>
              <a:pPr/>
              <a:t>4/5/2022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5433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DA4C5A-531F-47AE-9DCA-2FCDC63CF824}" type="datetime1">
              <a:rPr lang="en-US" smtClean="0">
                <a:solidFill>
                  <a:prstClr val="black">
                    <a:tint val="75000"/>
                  </a:prstClr>
                </a:solidFill>
              </a:rPr>
              <a:pPr/>
              <a:t>4/5/2022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729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B3B98-927E-474D-A70E-C771B0F7413E}" type="datetime1">
              <a:rPr lang="en-US" smtClean="0">
                <a:solidFill>
                  <a:prstClr val="black">
                    <a:tint val="75000"/>
                  </a:prstClr>
                </a:solidFill>
              </a:rPr>
              <a:pPr/>
              <a:t>4/5/2022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511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90F7E-E599-4E6B-903E-33036384CA49}" type="datetime1">
              <a:rPr lang="en-US" smtClean="0">
                <a:solidFill>
                  <a:prstClr val="black">
                    <a:tint val="75000"/>
                  </a:prstClr>
                </a:solidFill>
              </a:rPr>
              <a:pPr/>
              <a:t>4/5/2022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520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3BC81-C14B-4427-A2EA-BBD307005359}"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375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03EBD-A004-48D5-B2E0-90E72ADE2309}" type="datetime1">
              <a:rPr lang="en-US" smtClean="0">
                <a:solidFill>
                  <a:prstClr val="black">
                    <a:tint val="75000"/>
                  </a:prstClr>
                </a:solidFill>
              </a:rPr>
              <a:pPr/>
              <a:t>4/5/2022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2539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7E2D9-4846-4270-AFA7-D54859300394}"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493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C3C46-2F11-493E-A6E2-FDF146E73670}"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589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490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RITA tex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33400" y="1371600"/>
            <a:ext cx="8153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6856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A9EB51-4BF3-424A-86D6-D63D29B10496}"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017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35807-633C-4411-AC79-2BED954BDCAF}"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2555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985F85-004F-4322-B058-6002EB5C44D0}"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0952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05A3A8-6160-4126-AEEE-089BEDFCD19E}" type="datetime1">
              <a:rPr lang="en-US" smtClean="0">
                <a:solidFill>
                  <a:prstClr val="black">
                    <a:tint val="75000"/>
                  </a:prstClr>
                </a:solidFill>
              </a:rPr>
              <a:pPr/>
              <a:t>4/5/2022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4684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0A8960-354E-414D-BE15-9DE058F4F5AE}" type="datetime1">
              <a:rPr lang="en-US" smtClean="0">
                <a:solidFill>
                  <a:prstClr val="black">
                    <a:tint val="75000"/>
                  </a:prstClr>
                </a:solidFill>
              </a:rPr>
              <a:pPr/>
              <a:t>4/5/2022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258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5045FD-5431-40A9-B019-894BAAC06222}"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468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DA4C5A-531F-47AE-9DCA-2FCDC63CF824}" type="datetime1">
              <a:rPr lang="en-US" smtClean="0">
                <a:solidFill>
                  <a:prstClr val="black">
                    <a:tint val="75000"/>
                  </a:prstClr>
                </a:solidFill>
              </a:rPr>
              <a:pPr/>
              <a:t>4/5/2022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996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B3B98-927E-474D-A70E-C771B0F7413E}" type="datetime1">
              <a:rPr lang="en-US" smtClean="0">
                <a:solidFill>
                  <a:prstClr val="black">
                    <a:tint val="75000"/>
                  </a:prstClr>
                </a:solidFill>
              </a:rPr>
              <a:pPr/>
              <a:t>4/5/2022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7901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90F7E-E599-4E6B-903E-33036384CA49}" type="datetime1">
              <a:rPr lang="en-US" smtClean="0">
                <a:solidFill>
                  <a:prstClr val="black">
                    <a:tint val="75000"/>
                  </a:prstClr>
                </a:solidFill>
              </a:rPr>
              <a:pPr/>
              <a:t>4/5/2022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6858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03EBD-A004-48D5-B2E0-90E72ADE2309}" type="datetime1">
              <a:rPr lang="en-US" smtClean="0">
                <a:solidFill>
                  <a:prstClr val="black">
                    <a:tint val="75000"/>
                  </a:prstClr>
                </a:solidFill>
              </a:rPr>
              <a:pPr/>
              <a:t>4/5/2022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8161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7E2D9-4846-4270-AFA7-D54859300394}"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8801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C3C46-2F11-493E-A6E2-FDF146E73670}"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989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1396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RITA tex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33400" y="1371600"/>
            <a:ext cx="8153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15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F1A77A-5B1B-4EC4-9CA8-32C539A9ADD7}" type="datetime1">
              <a:rPr lang="en-US" smtClean="0">
                <a:solidFill>
                  <a:prstClr val="black">
                    <a:tint val="75000"/>
                  </a:prstClr>
                </a:solidFill>
              </a:rPr>
              <a:pPr/>
              <a:t>4/5/2022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872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A497F9-A172-4103-9749-7A022D07B501}" type="datetime1">
              <a:rPr lang="en-US" smtClean="0">
                <a:solidFill>
                  <a:prstClr val="black">
                    <a:tint val="75000"/>
                  </a:prstClr>
                </a:solidFill>
              </a:rPr>
              <a:pPr/>
              <a:t>4/5/2022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20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A5FE89-A7B5-4684-B0F5-08FD6D54773D}" type="datetime1">
              <a:rPr lang="en-US" smtClean="0">
                <a:solidFill>
                  <a:prstClr val="black">
                    <a:tint val="75000"/>
                  </a:prstClr>
                </a:solidFill>
              </a:rPr>
              <a:pPr/>
              <a:t>4/5/2022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02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92C68-0268-468A-855A-29FC2FF618D8}" type="datetime1">
              <a:rPr lang="en-US" smtClean="0">
                <a:solidFill>
                  <a:prstClr val="black">
                    <a:tint val="75000"/>
                  </a:prstClr>
                </a:solidFill>
              </a:rPr>
              <a:pPr/>
              <a:t>4/5/2022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13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351AC3-EFAB-43A8-A640-1D5FE4A6C342}" type="datetime1">
              <a:rPr lang="en-US" smtClean="0">
                <a:solidFill>
                  <a:prstClr val="black">
                    <a:tint val="75000"/>
                  </a:prstClr>
                </a:solidFill>
              </a:rPr>
              <a:pPr/>
              <a:t>4/5/2022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446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475DD6-59BF-4FD4-B4E0-A855609CFBC7}" type="datetime1">
              <a:rPr lang="en-US" smtClean="0">
                <a:solidFill>
                  <a:prstClr val="black">
                    <a:tint val="75000"/>
                  </a:prstClr>
                </a:solidFill>
              </a:rPr>
              <a:pPr/>
              <a:t>4/5/2022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2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1052E-8FCA-4884-940C-FC81E913E4E6}"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907256"/>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66390" y="6096000"/>
            <a:ext cx="1639410" cy="664445"/>
          </a:xfrm>
          <a:prstGeom prst="rect">
            <a:avLst/>
          </a:prstGeom>
        </p:spPr>
      </p:pic>
    </p:spTree>
    <p:extLst>
      <p:ext uri="{BB962C8B-B14F-4D97-AF65-F5344CB8AC3E}">
        <p14:creationId xmlns:p14="http://schemas.microsoft.com/office/powerpoint/2010/main" val="2451987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218" y="28632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1FBE-9EC2-4D53-A14E-7028C6CDD997}"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prstClr val="black">
                    <a:tint val="75000"/>
                  </a:prstClr>
                </a:solidFill>
              </a:rPr>
              <a:t>2</a:t>
            </a:r>
          </a:p>
        </p:txBody>
      </p:sp>
      <p:cxnSp>
        <p:nvCxnSpPr>
          <p:cNvPr id="9" name="Straight Connector 8"/>
          <p:cNvCxnSpPr/>
          <p:nvPr userDrawn="1"/>
        </p:nvCxnSpPr>
        <p:spPr>
          <a:xfrm>
            <a:off x="457200" y="1447800"/>
            <a:ext cx="82296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629400" y="6096000"/>
            <a:ext cx="1639410" cy="664445"/>
          </a:xfrm>
          <a:prstGeom prst="rect">
            <a:avLst/>
          </a:prstGeom>
        </p:spPr>
      </p:pic>
    </p:spTree>
    <p:extLst>
      <p:ext uri="{BB962C8B-B14F-4D97-AF65-F5344CB8AC3E}">
        <p14:creationId xmlns:p14="http://schemas.microsoft.com/office/powerpoint/2010/main" val="2439612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
        <p:nvSpPr>
          <p:cNvPr id="2" name="Title Placeholder 1"/>
          <p:cNvSpPr>
            <a:spLocks noGrp="1"/>
          </p:cNvSpPr>
          <p:nvPr>
            <p:ph type="title"/>
          </p:nvPr>
        </p:nvSpPr>
        <p:spPr>
          <a:xfrm>
            <a:off x="487218" y="28632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1FBE-9EC2-4D53-A14E-7028C6CDD997}" type="datetime1">
              <a:rPr lang="en-US" smtClean="0">
                <a:solidFill>
                  <a:prstClr val="black">
                    <a:tint val="75000"/>
                  </a:prstClr>
                </a:solidFill>
              </a:rPr>
              <a:pPr/>
              <a:t>4/5/2022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prstClr val="black">
                    <a:tint val="75000"/>
                  </a:prstClr>
                </a:solidFill>
              </a:rPr>
              <a:t>2</a:t>
            </a:r>
          </a:p>
        </p:txBody>
      </p:sp>
      <p:cxnSp>
        <p:nvCxnSpPr>
          <p:cNvPr id="9" name="Straight Connector 8"/>
          <p:cNvCxnSpPr/>
          <p:nvPr userDrawn="1"/>
        </p:nvCxnSpPr>
        <p:spPr>
          <a:xfrm>
            <a:off x="457200" y="1447800"/>
            <a:ext cx="82296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4282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Jacky.Hart.ctr@dot.gov" TargetMode="External"/><Relationship Id="rId3" Type="http://schemas.openxmlformats.org/officeDocument/2006/relationships/hyperlink" Target="http://orcid.org/0000-0002-0543-4268" TargetMode="External"/><Relationship Id="rId7" Type="http://schemas.openxmlformats.org/officeDocument/2006/relationships/hyperlink" Target="https://orcid.org/0000-0003-4333-751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Laura.Farley.ctr@dot.gov" TargetMode="External"/><Relationship Id="rId5" Type="http://schemas.openxmlformats.org/officeDocument/2006/relationships/hyperlink" Target="https://orcid.org/0000-0002-9980-6850" TargetMode="External"/><Relationship Id="rId4" Type="http://schemas.openxmlformats.org/officeDocument/2006/relationships/hyperlink" Target="mailto:ntldatacurator@dot.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transportation.gov/mission/open/official-dot-public-access-plan-v1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ntl.bts.gov/public-acces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ntl.bts.gov/publicacces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ntl.bts.gov/public-access/creating-data-management-pla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tl.bts.gov/public-access/creating-data-management-plans-extramural-research"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ata.transportation.gov/Public-Transit/2016-National-Census-of-Ferry-Operators-NCFO-/5kxy-j6h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transportation.gov/mission/open/official-dot-public-access-plan-v11" TargetMode="External"/><Relationship Id="rId7" Type="http://schemas.openxmlformats.org/officeDocument/2006/relationships/hyperlink" Target="http://doi.org/10.1016/j.cub.2013.11.01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guides.library.tamu.edu/DataManagement" TargetMode="External"/><Relationship Id="rId5" Type="http://schemas.openxmlformats.org/officeDocument/2006/relationships/hyperlink" Target="http://www.pelagicpublishing.com/data-management-for-researchers.html" TargetMode="External"/><Relationship Id="rId4" Type="http://schemas.openxmlformats.org/officeDocument/2006/relationships/hyperlink" Target="https://ntl.bts.gov/public-acces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upport.orcid.org/knowledgebas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doi.org/10.1016/j.cub.2013.11.014"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ntl.bts.gov/public-access/data-repositories-conformant-dot-public-access-pla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project-open-data.cio.gov/v1.1/metadata-resources/#field-mapping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ntl.bts.gov/public-access/creating-data-management-plans" TargetMode="External"/><Relationship Id="rId4" Type="http://schemas.openxmlformats.org/officeDocument/2006/relationships/hyperlink" Target="https://github.com/project-open-data/project-open-data.github.io/blob/master/CONTRIBUTING.md"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ntl.bts.gov/public-access/how-comply"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obamawhitehouse.archives.gov/blog/2016/02/22/increasing-access-results-federally-funded-scienc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1676400"/>
            <a:ext cx="8482350" cy="1763308"/>
          </a:xfrm>
        </p:spPr>
        <p:txBody>
          <a:bodyPr>
            <a:noAutofit/>
          </a:bodyPr>
          <a:lstStyle/>
          <a:p>
            <a:r>
              <a:rPr lang="en-US" sz="3600" b="1" dirty="0">
                <a:latin typeface="Arial" charset="0"/>
                <a:ea typeface="Arial" charset="0"/>
                <a:cs typeface="Arial" charset="0"/>
              </a:rPr>
              <a:t>How to Share Publications and Datasets under the </a:t>
            </a:r>
            <a:br>
              <a:rPr lang="en-US" sz="3600" b="1" dirty="0">
                <a:latin typeface="Arial" charset="0"/>
                <a:ea typeface="Arial" charset="0"/>
                <a:cs typeface="Arial" charset="0"/>
              </a:rPr>
            </a:br>
            <a:r>
              <a:rPr lang="en-US" sz="3600" b="1" dirty="0">
                <a:latin typeface="Arial" charset="0"/>
                <a:ea typeface="Arial" charset="0"/>
                <a:cs typeface="Arial" charset="0"/>
              </a:rPr>
              <a:t>USDOT Public Data Access Plan</a:t>
            </a:r>
          </a:p>
        </p:txBody>
      </p:sp>
      <p:sp>
        <p:nvSpPr>
          <p:cNvPr id="10" name="Subtitle 2"/>
          <p:cNvSpPr txBox="1">
            <a:spLocks/>
          </p:cNvSpPr>
          <p:nvPr/>
        </p:nvSpPr>
        <p:spPr>
          <a:xfrm>
            <a:off x="1723632" y="4040768"/>
            <a:ext cx="5667768" cy="1037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dirty="0">
                <a:solidFill>
                  <a:schemeClr val="tx1"/>
                </a:solidFill>
                <a:latin typeface="Arial" charset="0"/>
                <a:ea typeface="Arial" charset="0"/>
                <a:cs typeface="Arial" charset="0"/>
              </a:rPr>
              <a:t>Leighton L Christiansen </a:t>
            </a:r>
            <a:r>
              <a:rPr lang="en-US" sz="1600" dirty="0">
                <a:solidFill>
                  <a:schemeClr val="tx1"/>
                </a:solidFill>
                <a:latin typeface="Arial" charset="0"/>
                <a:ea typeface="Arial" charset="0"/>
                <a:cs typeface="Arial" charset="0"/>
                <a:hlinkClick r:id="rId3"/>
              </a:rPr>
              <a:t>0000-0002-0534-4268</a:t>
            </a:r>
            <a:endParaRPr lang="en-US" sz="1600" dirty="0">
              <a:solidFill>
                <a:schemeClr val="tx1"/>
              </a:solidFill>
              <a:latin typeface="Arial" charset="0"/>
              <a:ea typeface="Arial" charset="0"/>
              <a:cs typeface="Arial" charset="0"/>
            </a:endParaRPr>
          </a:p>
          <a:p>
            <a:r>
              <a:rPr lang="en-US" sz="1600" dirty="0">
                <a:solidFill>
                  <a:schemeClr val="tx1"/>
                </a:solidFill>
                <a:latin typeface="Arial" charset="0"/>
                <a:ea typeface="Arial" charset="0"/>
                <a:cs typeface="Arial" charset="0"/>
              </a:rPr>
              <a:t>Data Curator, National Transportation Library</a:t>
            </a:r>
          </a:p>
          <a:p>
            <a:r>
              <a:rPr lang="en-US" sz="1600" dirty="0">
                <a:solidFill>
                  <a:schemeClr val="tx1"/>
                </a:solidFill>
                <a:latin typeface="Arial" charset="0"/>
                <a:ea typeface="Arial" charset="0"/>
                <a:cs typeface="Arial" charset="0"/>
                <a:hlinkClick r:id="rId4"/>
              </a:rPr>
              <a:t>ntldatacurator@dot.gov</a:t>
            </a:r>
            <a:endParaRPr lang="en-US" sz="1600" dirty="0">
              <a:solidFill>
                <a:schemeClr val="tx1"/>
              </a:solidFill>
              <a:latin typeface="Arial" charset="0"/>
              <a:ea typeface="Arial" charset="0"/>
              <a:cs typeface="Arial" charset="0"/>
            </a:endParaRPr>
          </a:p>
        </p:txBody>
      </p:sp>
      <p:sp>
        <p:nvSpPr>
          <p:cNvPr id="7" name="Subtitle 2"/>
          <p:cNvSpPr txBox="1">
            <a:spLocks/>
          </p:cNvSpPr>
          <p:nvPr/>
        </p:nvSpPr>
        <p:spPr>
          <a:xfrm>
            <a:off x="0" y="5029200"/>
            <a:ext cx="4572000" cy="10058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dirty="0">
                <a:solidFill>
                  <a:schemeClr val="tx1"/>
                </a:solidFill>
                <a:latin typeface="Arial" charset="0"/>
                <a:ea typeface="Arial" charset="0"/>
                <a:cs typeface="Arial" charset="0"/>
              </a:rPr>
              <a:t>Laura Farley </a:t>
            </a:r>
            <a:r>
              <a:rPr lang="en-US" sz="1600" dirty="0">
                <a:solidFill>
                  <a:schemeClr val="tx1"/>
                </a:solidFill>
                <a:latin typeface="Arial" charset="0"/>
                <a:ea typeface="Arial" charset="0"/>
                <a:cs typeface="Arial" charset="0"/>
                <a:hlinkClick r:id="rId5"/>
              </a:rPr>
              <a:t>0000-0002-9980-6850</a:t>
            </a:r>
            <a:endParaRPr lang="en-US" sz="1600" dirty="0">
              <a:solidFill>
                <a:schemeClr val="tx1"/>
              </a:solidFill>
              <a:latin typeface="Arial" charset="0"/>
              <a:ea typeface="Arial" charset="0"/>
              <a:cs typeface="Arial" charset="0"/>
            </a:endParaRPr>
          </a:p>
          <a:p>
            <a:r>
              <a:rPr lang="en-US" sz="1600" dirty="0">
                <a:solidFill>
                  <a:schemeClr val="tx1"/>
                </a:solidFill>
                <a:latin typeface="Arial" charset="0"/>
                <a:ea typeface="Arial" charset="0"/>
                <a:cs typeface="Arial" charset="0"/>
              </a:rPr>
              <a:t>Fellow, National Transportation Library</a:t>
            </a:r>
          </a:p>
          <a:p>
            <a:r>
              <a:rPr lang="en-US" sz="1600" dirty="0">
                <a:solidFill>
                  <a:schemeClr val="tx1"/>
                </a:solidFill>
                <a:latin typeface="Arial" charset="0"/>
                <a:ea typeface="Arial" charset="0"/>
                <a:cs typeface="Arial" charset="0"/>
                <a:hlinkClick r:id="rId6"/>
              </a:rPr>
              <a:t>Laura.Farley.ctr@dot.gov</a:t>
            </a:r>
            <a:endParaRPr lang="en-US" sz="1600" dirty="0">
              <a:solidFill>
                <a:schemeClr val="tx1"/>
              </a:solidFill>
              <a:latin typeface="Arial" charset="0"/>
              <a:ea typeface="Arial" charset="0"/>
              <a:cs typeface="Arial" charset="0"/>
            </a:endParaRPr>
          </a:p>
        </p:txBody>
      </p:sp>
      <p:sp>
        <p:nvSpPr>
          <p:cNvPr id="8" name="Subtitle 2"/>
          <p:cNvSpPr txBox="1">
            <a:spLocks/>
          </p:cNvSpPr>
          <p:nvPr/>
        </p:nvSpPr>
        <p:spPr>
          <a:xfrm>
            <a:off x="4572000" y="5031368"/>
            <a:ext cx="4572000" cy="10058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dirty="0">
                <a:solidFill>
                  <a:schemeClr val="tx1"/>
                </a:solidFill>
                <a:latin typeface="Arial" charset="0"/>
                <a:ea typeface="Arial" charset="0"/>
                <a:cs typeface="Arial" charset="0"/>
              </a:rPr>
              <a:t>Jacky Hart </a:t>
            </a:r>
            <a:r>
              <a:rPr lang="en-US" sz="1600" dirty="0">
                <a:solidFill>
                  <a:schemeClr val="tx1"/>
                </a:solidFill>
                <a:latin typeface="Arial" charset="0"/>
                <a:ea typeface="Arial" charset="0"/>
                <a:cs typeface="Arial" charset="0"/>
                <a:hlinkClick r:id="rId7"/>
              </a:rPr>
              <a:t>0000-0003-4333-7511</a:t>
            </a:r>
            <a:endParaRPr lang="en-US" sz="1600" dirty="0">
              <a:solidFill>
                <a:schemeClr val="tx1"/>
              </a:solidFill>
              <a:latin typeface="Arial" charset="0"/>
              <a:ea typeface="Arial" charset="0"/>
              <a:cs typeface="Arial" charset="0"/>
            </a:endParaRPr>
          </a:p>
          <a:p>
            <a:r>
              <a:rPr lang="en-US" sz="1600" dirty="0">
                <a:solidFill>
                  <a:schemeClr val="tx1"/>
                </a:solidFill>
                <a:latin typeface="Arial" charset="0"/>
                <a:ea typeface="Arial" charset="0"/>
                <a:cs typeface="Arial" charset="0"/>
              </a:rPr>
              <a:t>Fellow, National Transportation Library</a:t>
            </a:r>
          </a:p>
          <a:p>
            <a:r>
              <a:rPr lang="en-US" sz="1600" dirty="0">
                <a:solidFill>
                  <a:schemeClr val="tx1"/>
                </a:solidFill>
                <a:latin typeface="Arial" charset="0"/>
                <a:ea typeface="Arial" charset="0"/>
                <a:cs typeface="Arial" charset="0"/>
                <a:hlinkClick r:id="rId8"/>
              </a:rPr>
              <a:t>Jacky.Hart.ctr@dot.gov</a:t>
            </a:r>
            <a:r>
              <a:rPr lang="en-US" sz="1600" dirty="0">
                <a:solidFill>
                  <a:schemeClr val="tx1"/>
                </a:solidFill>
                <a:latin typeface="Arial" charset="0"/>
                <a:ea typeface="Arial" charset="0"/>
                <a:cs typeface="Arial" charset="0"/>
              </a:rPr>
              <a:t> </a:t>
            </a:r>
          </a:p>
        </p:txBody>
      </p:sp>
      <p:sp>
        <p:nvSpPr>
          <p:cNvPr id="4" name="Subtitle 2"/>
          <p:cNvSpPr>
            <a:spLocks noGrp="1"/>
          </p:cNvSpPr>
          <p:nvPr>
            <p:ph type="subTitle" idx="1"/>
          </p:nvPr>
        </p:nvSpPr>
        <p:spPr>
          <a:xfrm>
            <a:off x="0" y="6149633"/>
            <a:ext cx="2819400" cy="708367"/>
          </a:xfrm>
        </p:spPr>
        <p:txBody>
          <a:bodyPr>
            <a:noAutofit/>
          </a:bodyPr>
          <a:lstStyle/>
          <a:p>
            <a:pPr algn="l">
              <a:spcBef>
                <a:spcPts val="0"/>
              </a:spcBef>
            </a:pPr>
            <a:r>
              <a:rPr lang="en-US" sz="1400" dirty="0">
                <a:solidFill>
                  <a:schemeClr val="tx1">
                    <a:lumMod val="65000"/>
                    <a:lumOff val="35000"/>
                  </a:schemeClr>
                </a:solidFill>
                <a:latin typeface="Times New Roman" panose="02020603050405020304" pitchFamily="18" charset="0"/>
                <a:ea typeface="Arial" charset="0"/>
                <a:cs typeface="Times New Roman" panose="02020603050405020304" pitchFamily="18" charset="0"/>
              </a:rPr>
              <a:t>Presentation to: </a:t>
            </a:r>
          </a:p>
          <a:p>
            <a:pPr algn="l">
              <a:spcBef>
                <a:spcPts val="0"/>
              </a:spcBef>
            </a:pPr>
            <a:r>
              <a:rPr lang="en-US" sz="1400" dirty="0">
                <a:solidFill>
                  <a:schemeClr val="tx1">
                    <a:lumMod val="65000"/>
                    <a:lumOff val="35000"/>
                  </a:schemeClr>
                </a:solidFill>
                <a:latin typeface="Times New Roman" panose="02020603050405020304" pitchFamily="18" charset="0"/>
                <a:ea typeface="Arial" charset="0"/>
                <a:cs typeface="Times New Roman" panose="02020603050405020304" pitchFamily="18" charset="0"/>
              </a:rPr>
              <a:t>FTA</a:t>
            </a:r>
          </a:p>
          <a:p>
            <a:pPr algn="l">
              <a:spcBef>
                <a:spcPts val="0"/>
              </a:spcBef>
            </a:pPr>
            <a:r>
              <a:rPr lang="en-US" sz="1400" dirty="0">
                <a:solidFill>
                  <a:schemeClr val="tx1">
                    <a:lumMod val="65000"/>
                    <a:lumOff val="35000"/>
                  </a:schemeClr>
                </a:solidFill>
                <a:latin typeface="Times New Roman" panose="02020603050405020304" pitchFamily="18" charset="0"/>
                <a:ea typeface="Arial" charset="0"/>
                <a:cs typeface="Times New Roman" panose="02020603050405020304" pitchFamily="18" charset="0"/>
              </a:rPr>
              <a:t>2018-02-07</a:t>
            </a:r>
          </a:p>
        </p:txBody>
      </p:sp>
    </p:spTree>
    <p:extLst>
      <p:ext uri="{BB962C8B-B14F-4D97-AF65-F5344CB8AC3E}">
        <p14:creationId xmlns:p14="http://schemas.microsoft.com/office/powerpoint/2010/main" val="253434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475186"/>
          </a:xfrm>
        </p:spPr>
        <p:txBody>
          <a:bodyPr/>
          <a:lstStyle/>
          <a:p>
            <a:r>
              <a:rPr lang="en-US" dirty="0"/>
              <a:t>DOT Response</a:t>
            </a:r>
          </a:p>
        </p:txBody>
      </p:sp>
      <p:pic>
        <p:nvPicPr>
          <p:cNvPr id="6" name="Content Placeholder 5" descr="&quot;Plan to Increase Public Access to the Results of Federally-Funded Scientific Research Results, Version 1.1, Department of Transportation, United States of America, December 16, 2015.&quot;"/>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1" y="1905000"/>
            <a:ext cx="3162252" cy="3521823"/>
          </a:xfrm>
          <a:prstGeom prst="rect">
            <a:avLst/>
          </a:prstGeom>
          <a:ln w="25400" cap="flat">
            <a:solidFill>
              <a:srgbClr val="0000B0"/>
            </a:solidFill>
            <a:prstDash val="solid"/>
            <a:round/>
          </a:ln>
          <a:effectLst>
            <a:outerShdw blurRad="50800" dist="38100" dir="8100000" algn="tr" rotWithShape="0">
              <a:schemeClr val="tx1">
                <a:alpha val="40000"/>
              </a:schemeClr>
            </a:outerShdw>
          </a:effectLst>
        </p:spPr>
      </p:pic>
      <p:sp>
        <p:nvSpPr>
          <p:cNvPr id="5" name="Content Placeholder 4"/>
          <p:cNvSpPr>
            <a:spLocks noGrp="1"/>
          </p:cNvSpPr>
          <p:nvPr>
            <p:ph sz="half" idx="2"/>
          </p:nvPr>
        </p:nvSpPr>
        <p:spPr/>
        <p:txBody>
          <a:bodyPr>
            <a:normAutofit fontScale="77500" lnSpcReduction="20000"/>
          </a:bodyPr>
          <a:lstStyle/>
          <a:p>
            <a:r>
              <a:rPr lang="en-US" dirty="0"/>
              <a:t>Information drives advances in safety, state of good repair, livable communities, economic competitiveness, and environmental sustainability </a:t>
            </a:r>
          </a:p>
          <a:p>
            <a:r>
              <a:rPr lang="en-US" dirty="0"/>
              <a:t>Enhance tracking of the complete research lifecycle at project level</a:t>
            </a:r>
          </a:p>
          <a:p>
            <a:r>
              <a:rPr lang="en-US" dirty="0"/>
              <a:t>Ensure public access to Publications and Data Sets from DOT-managed programs</a:t>
            </a:r>
          </a:p>
          <a:p>
            <a:r>
              <a:rPr lang="en-US" dirty="0"/>
              <a:t>Scale and institutionalize data sharing practices across DOT</a:t>
            </a:r>
          </a:p>
        </p:txBody>
      </p:sp>
      <p:sp>
        <p:nvSpPr>
          <p:cNvPr id="3" name="TextBox 2"/>
          <p:cNvSpPr txBox="1"/>
          <p:nvPr/>
        </p:nvSpPr>
        <p:spPr>
          <a:xfrm>
            <a:off x="685800" y="5726668"/>
            <a:ext cx="7772400" cy="369332"/>
          </a:xfrm>
          <a:prstGeom prst="rect">
            <a:avLst/>
          </a:prstGeom>
          <a:noFill/>
        </p:spPr>
        <p:txBody>
          <a:bodyPr wrap="square" rtlCol="0">
            <a:spAutoFit/>
          </a:bodyPr>
          <a:lstStyle/>
          <a:p>
            <a:r>
              <a:rPr lang="en-US" dirty="0">
                <a:hlinkClick r:id="rId4" tooltip="Direct link to DOT Public Access Plan PDF document."/>
              </a:rPr>
              <a:t>http://www.transportation.gov/mission/open/official-dot-public-access-plan-v11 </a:t>
            </a:r>
            <a:endParaRPr lang="en-US"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18800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dirty="0"/>
              <a:t>What is Public Access?</a:t>
            </a:r>
          </a:p>
        </p:txBody>
      </p:sp>
      <p:sp>
        <p:nvSpPr>
          <p:cNvPr id="3" name="Content Placeholder 2"/>
          <p:cNvSpPr>
            <a:spLocks noGrp="1"/>
          </p:cNvSpPr>
          <p:nvPr>
            <p:ph idx="1"/>
          </p:nvPr>
        </p:nvSpPr>
        <p:spPr/>
        <p:txBody>
          <a:bodyPr/>
          <a:lstStyle/>
          <a:p>
            <a:r>
              <a:rPr lang="en-US" dirty="0"/>
              <a:t>The public is </a:t>
            </a:r>
            <a:r>
              <a:rPr lang="en-US" b="1" dirty="0"/>
              <a:t>aware</a:t>
            </a:r>
            <a:r>
              <a:rPr lang="en-US" dirty="0"/>
              <a:t> of the data generated through federally funded scientific research</a:t>
            </a:r>
          </a:p>
          <a:p>
            <a:r>
              <a:rPr lang="en-US" dirty="0"/>
              <a:t>The public is able to </a:t>
            </a:r>
            <a:r>
              <a:rPr lang="en-US" b="1" dirty="0"/>
              <a:t>download</a:t>
            </a:r>
            <a:r>
              <a:rPr lang="en-US" dirty="0"/>
              <a:t> and </a:t>
            </a:r>
            <a:r>
              <a:rPr lang="en-US" b="1" dirty="0"/>
              <a:t>analyze</a:t>
            </a:r>
            <a:r>
              <a:rPr lang="en-US" dirty="0"/>
              <a:t> unclassified publications and data sets</a:t>
            </a:r>
          </a:p>
          <a:p>
            <a:pPr lvl="1"/>
            <a:r>
              <a:rPr lang="en-US" dirty="0"/>
              <a:t>Unless precluded by privacy, confidentiality, or security concerns</a:t>
            </a:r>
          </a:p>
          <a:p>
            <a:pPr lvl="1"/>
            <a:r>
              <a:rPr lang="en-US" dirty="0"/>
              <a:t>If the information is sensitive, public access may be restricted to subsets of the public</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403671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82279"/>
          </a:xfrm>
        </p:spPr>
        <p:txBody>
          <a:bodyPr/>
          <a:lstStyle/>
          <a:p>
            <a:r>
              <a:rPr lang="en-US" dirty="0"/>
              <a:t>DOT Public Access Plan: Objectives</a:t>
            </a:r>
          </a:p>
        </p:txBody>
      </p:sp>
      <p:sp>
        <p:nvSpPr>
          <p:cNvPr id="3" name="Content Placeholder 2"/>
          <p:cNvSpPr>
            <a:spLocks noGrp="1"/>
          </p:cNvSpPr>
          <p:nvPr>
            <p:ph idx="1"/>
          </p:nvPr>
        </p:nvSpPr>
        <p:spPr/>
        <p:txBody>
          <a:bodyPr>
            <a:normAutofit lnSpcReduction="10000"/>
          </a:bodyPr>
          <a:lstStyle/>
          <a:p>
            <a:pPr lvl="0"/>
            <a:r>
              <a:rPr lang="en-US" dirty="0"/>
              <a:t>Affirm DOT’s commitment to public access and the reproducibility of research</a:t>
            </a:r>
          </a:p>
          <a:p>
            <a:pPr lvl="0"/>
            <a:r>
              <a:rPr lang="en-US" dirty="0"/>
              <a:t>Ensure continuous access to and reliably preserve DOT-funded research (publications, data, and projects)</a:t>
            </a:r>
          </a:p>
          <a:p>
            <a:r>
              <a:rPr lang="en-US" dirty="0"/>
              <a:t>Enhance scientific discovery and deployment of results</a:t>
            </a:r>
          </a:p>
          <a:p>
            <a:r>
              <a:rPr lang="en-US" dirty="0"/>
              <a:t>Promote innovation and economic competitiveness</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0821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838200"/>
            <a:ext cx="8915400" cy="1082279"/>
          </a:xfrm>
        </p:spPr>
        <p:txBody>
          <a:bodyPr/>
          <a:lstStyle/>
          <a:p>
            <a:r>
              <a:rPr lang="en-US" dirty="0"/>
              <a:t>Requirements</a:t>
            </a:r>
          </a:p>
        </p:txBody>
      </p:sp>
      <p:sp>
        <p:nvSpPr>
          <p:cNvPr id="3" name="Content Placeholder 2"/>
          <p:cNvSpPr>
            <a:spLocks noGrp="1"/>
          </p:cNvSpPr>
          <p:nvPr>
            <p:ph idx="1"/>
          </p:nvPr>
        </p:nvSpPr>
        <p:spPr/>
        <p:txBody>
          <a:bodyPr>
            <a:normAutofit fontScale="92500" lnSpcReduction="20000"/>
          </a:bodyPr>
          <a:lstStyle/>
          <a:p>
            <a:r>
              <a:rPr lang="en-US" dirty="0"/>
              <a:t>Project records</a:t>
            </a:r>
          </a:p>
          <a:p>
            <a:pPr lvl="1"/>
            <a:r>
              <a:rPr lang="en-US" dirty="0"/>
              <a:t>Research Project Record process will be used to connect publications and data sets and as a compliance and reporting mechanism</a:t>
            </a:r>
          </a:p>
          <a:p>
            <a:r>
              <a:rPr lang="en-US" dirty="0"/>
              <a:t>Data</a:t>
            </a:r>
          </a:p>
          <a:p>
            <a:pPr lvl="1"/>
            <a:r>
              <a:rPr lang="en-US" dirty="0"/>
              <a:t>Submit a Data Management Plan for approval, to include metadata and terms of access and use</a:t>
            </a:r>
          </a:p>
          <a:p>
            <a:pPr lvl="1"/>
            <a:r>
              <a:rPr lang="en-US" dirty="0"/>
              <a:t>Deposit final data sets in a repository for public access</a:t>
            </a:r>
          </a:p>
          <a:p>
            <a:r>
              <a:rPr lang="en-US" dirty="0"/>
              <a:t>Publications</a:t>
            </a:r>
          </a:p>
          <a:p>
            <a:pPr lvl="1"/>
            <a:r>
              <a:rPr lang="en-US" dirty="0"/>
              <a:t>Submit final manuscripts accepted for publication to NTL, the central repository for USDOT research</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393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838200"/>
            <a:ext cx="9052560" cy="1082279"/>
          </a:xfrm>
        </p:spPr>
        <p:txBody>
          <a:bodyPr/>
          <a:lstStyle/>
          <a:p>
            <a:r>
              <a:rPr lang="en-US" dirty="0"/>
              <a:t>Exceptions</a:t>
            </a:r>
          </a:p>
        </p:txBody>
      </p:sp>
      <p:sp>
        <p:nvSpPr>
          <p:cNvPr id="3" name="Content Placeholder 2"/>
          <p:cNvSpPr>
            <a:spLocks noGrp="1"/>
          </p:cNvSpPr>
          <p:nvPr>
            <p:ph idx="1"/>
          </p:nvPr>
        </p:nvSpPr>
        <p:spPr/>
        <p:txBody>
          <a:bodyPr>
            <a:normAutofit/>
          </a:bodyPr>
          <a:lstStyle/>
          <a:p>
            <a:r>
              <a:rPr lang="en-US" dirty="0"/>
              <a:t>Public access to publications and data must honor and protect:</a:t>
            </a:r>
          </a:p>
          <a:p>
            <a:pPr lvl="1"/>
            <a:r>
              <a:rPr lang="en-US" dirty="0"/>
              <a:t>confidentiality and personal privacy;</a:t>
            </a:r>
          </a:p>
          <a:p>
            <a:pPr lvl="1"/>
            <a:r>
              <a:rPr lang="en-US" dirty="0"/>
              <a:t>proprietary interests and business confidential information;</a:t>
            </a:r>
          </a:p>
          <a:p>
            <a:pPr lvl="1"/>
            <a:r>
              <a:rPr lang="en-US" dirty="0"/>
              <a:t>intellectual property rights;</a:t>
            </a:r>
          </a:p>
          <a:p>
            <a:pPr lvl="1"/>
            <a:r>
              <a:rPr lang="en-US" dirty="0"/>
              <a:t>national and homeland security; and</a:t>
            </a:r>
          </a:p>
          <a:p>
            <a:pPr lvl="1"/>
            <a:r>
              <a:rPr lang="en-US" dirty="0"/>
              <a:t>other exemptions and protections provided by the Freedom of Information Act (FOIA).</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62637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1"/>
            <a:ext cx="8229600" cy="1082278"/>
          </a:xfrm>
        </p:spPr>
        <p:txBody>
          <a:bodyPr/>
          <a:lstStyle/>
          <a:p>
            <a:r>
              <a:rPr lang="en-US" dirty="0"/>
              <a:t>DOT Public Access Guidance Pages</a:t>
            </a:r>
          </a:p>
        </p:txBody>
      </p:sp>
      <p:pic>
        <p:nvPicPr>
          <p:cNvPr id="7" name="Content Placeholder 6" descr="DOT Public Access pages on the National Transportation Library website, Bureau of Transportation Statistics, U.S. Department of Transportation. Displays the resource described here." title="DOT Public Acces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1827" y="2057400"/>
            <a:ext cx="3371922" cy="3657599"/>
          </a:xfrm>
          <a:ln w="25400">
            <a:solidFill>
              <a:srgbClr val="0000B0"/>
            </a:solidFill>
          </a:ln>
          <a:effectLst>
            <a:outerShdw blurRad="50800" dist="38100" dir="8100000" algn="tr" rotWithShape="0">
              <a:prstClr val="black">
                <a:alpha val="40000"/>
              </a:prstClr>
            </a:outerShdw>
          </a:effectLst>
        </p:spPr>
      </p:pic>
      <p:sp>
        <p:nvSpPr>
          <p:cNvPr id="6" name="Content Placeholder 5"/>
          <p:cNvSpPr>
            <a:spLocks noGrp="1"/>
          </p:cNvSpPr>
          <p:nvPr>
            <p:ph sz="half" idx="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hlinkClick r:id="rId4" tooltip="Direct link to NTL Public Access Guidance Pages."/>
              </a:rPr>
              <a:t>http://ntl.bts.gov/public-access </a:t>
            </a:r>
            <a:endParaRPr lang="en-US"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62285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dirty="0"/>
              <a:t>What You Need to Know</a:t>
            </a:r>
          </a:p>
        </p:txBody>
      </p:sp>
      <p:sp>
        <p:nvSpPr>
          <p:cNvPr id="3" name="Content Placeholder 2"/>
          <p:cNvSpPr>
            <a:spLocks noGrp="1"/>
          </p:cNvSpPr>
          <p:nvPr>
            <p:ph idx="1"/>
          </p:nvPr>
        </p:nvSpPr>
        <p:spPr/>
        <p:txBody>
          <a:bodyPr>
            <a:normAutofit/>
          </a:bodyPr>
          <a:lstStyle/>
          <a:p>
            <a:r>
              <a:rPr lang="en-US" dirty="0"/>
              <a:t>Applicants for USDOT research funds </a:t>
            </a:r>
            <a:r>
              <a:rPr lang="en-US" u="sng" dirty="0"/>
              <a:t>must submit</a:t>
            </a:r>
            <a:r>
              <a:rPr lang="en-US" dirty="0"/>
              <a:t>:</a:t>
            </a:r>
          </a:p>
          <a:p>
            <a:pPr lvl="1"/>
            <a:r>
              <a:rPr lang="en-US" dirty="0"/>
              <a:t>2-3 page Data Management Plan (with proposal);</a:t>
            </a:r>
          </a:p>
          <a:p>
            <a:pPr lvl="1"/>
            <a:r>
              <a:rPr lang="en-US" dirty="0"/>
              <a:t>ORCiDs for each author;</a:t>
            </a:r>
          </a:p>
          <a:p>
            <a:pPr lvl="1"/>
            <a:r>
              <a:rPr lang="en-US" dirty="0"/>
              <a:t>Final peer-reviewed manuscript;</a:t>
            </a:r>
          </a:p>
          <a:p>
            <a:pPr lvl="1"/>
            <a:r>
              <a:rPr lang="en-US" dirty="0"/>
              <a:t>Any other written outputs (metadata, data documentation, final reports, technical reports, tech summaries, etc. – the Data Package); and</a:t>
            </a:r>
          </a:p>
          <a:p>
            <a:pPr lvl="1"/>
            <a:r>
              <a:rPr lang="en-US" dirty="0"/>
              <a:t>Final Digital Datasets or a repository link</a:t>
            </a:r>
          </a:p>
          <a:p>
            <a:pPr lvl="1"/>
            <a:endParaRPr lang="en-US"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71115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82279"/>
          </a:xfrm>
        </p:spPr>
        <p:txBody>
          <a:bodyPr/>
          <a:lstStyle/>
          <a:p>
            <a:r>
              <a:rPr lang="en-US" dirty="0"/>
              <a:t>Public Access and Research</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17</a:t>
            </a:fld>
            <a:endParaRPr lang="en-US" dirty="0">
              <a:solidFill>
                <a:prstClr val="black">
                  <a:tint val="75000"/>
                </a:prstClr>
              </a:solidFill>
            </a:endParaRPr>
          </a:p>
        </p:txBody>
      </p:sp>
      <p:pic>
        <p:nvPicPr>
          <p:cNvPr id="6" name="Content Placeholder 5" descr="Timeline that shows how public access requirements intersect with the research process in four broad phases.&#10;&#10;&quot;1. Submit research proposal.&#10;a. Obtain ORCID for each researcher.&#10;b. Include and obtain approval of DMP.&#10;&#10;2. Perform research.&#10;a. Follow data management practices in approved DMP.&#10;b. Submit research description and updates to TRB's Research in Progress (RiP) database.&#10;c. Project records automatically appear in Research Hub (RH).&#10;&#10;3. Package research results.&#10;a. Archive final dataset(s).&#10;b. Include ORCID and fudning agreement number with data and on tech report documentation page.&#10;&#10;4. Report research results to DOT.&#10;a. Submit research results (files or URLs) with ORCID, RH Display ID, and funding agreement number.&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5141" y="1987033"/>
            <a:ext cx="7133719" cy="3423490"/>
          </a:xfrm>
        </p:spPr>
      </p:pic>
    </p:spTree>
    <p:extLst>
      <p:ext uri="{BB962C8B-B14F-4D97-AF65-F5344CB8AC3E}">
        <p14:creationId xmlns:p14="http://schemas.microsoft.com/office/powerpoint/2010/main" val="297555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9800"/>
            <a:ext cx="8229600" cy="1673467"/>
          </a:xfrm>
        </p:spPr>
        <p:txBody>
          <a:bodyPr/>
          <a:lstStyle/>
          <a:p>
            <a:r>
              <a:rPr lang="en-US" i="1" dirty="0"/>
              <a:t>Writing Data Management Plans</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83743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780685"/>
          </a:xfrm>
        </p:spPr>
        <p:txBody>
          <a:bodyPr/>
          <a:lstStyle/>
          <a:p>
            <a:r>
              <a:rPr lang="en-US" dirty="0"/>
              <a:t>DOT DMP: Overview</a:t>
            </a:r>
          </a:p>
        </p:txBody>
      </p:sp>
      <p:sp>
        <p:nvSpPr>
          <p:cNvPr id="9" name="TextBox 8"/>
          <p:cNvSpPr txBox="1"/>
          <p:nvPr/>
        </p:nvSpPr>
        <p:spPr>
          <a:xfrm>
            <a:off x="228600" y="1676400"/>
            <a:ext cx="8839200" cy="4401205"/>
          </a:xfrm>
          <a:prstGeom prst="rect">
            <a:avLst/>
          </a:prstGeom>
          <a:noFill/>
        </p:spPr>
        <p:txBody>
          <a:bodyPr wrap="square" rtlCol="0">
            <a:spAutoFit/>
          </a:bodyPr>
          <a:lstStyle/>
          <a:p>
            <a:r>
              <a:rPr lang="en-US" sz="2800" dirty="0">
                <a:latin typeface="+mj-lt"/>
                <a:cs typeface="Times New Roman" panose="02020603050405020304" pitchFamily="18" charset="0"/>
              </a:rPr>
              <a:t>Data management plan (DMP): Written plan of how digital data will be handled </a:t>
            </a:r>
            <a:r>
              <a:rPr lang="en-US" sz="2800" b="1" dirty="0">
                <a:latin typeface="+mj-lt"/>
                <a:cs typeface="Times New Roman" panose="02020603050405020304" pitchFamily="18" charset="0"/>
              </a:rPr>
              <a:t>during</a:t>
            </a:r>
            <a:r>
              <a:rPr lang="en-US" sz="2800" dirty="0">
                <a:latin typeface="+mj-lt"/>
                <a:cs typeface="Times New Roman" panose="02020603050405020304" pitchFamily="18" charset="0"/>
              </a:rPr>
              <a:t> and </a:t>
            </a:r>
            <a:r>
              <a:rPr lang="en-US" sz="2800" b="1" dirty="0">
                <a:latin typeface="+mj-lt"/>
                <a:cs typeface="Times New Roman" panose="02020603050405020304" pitchFamily="18" charset="0"/>
              </a:rPr>
              <a:t>after</a:t>
            </a:r>
            <a:r>
              <a:rPr lang="en-US" sz="2800" dirty="0">
                <a:latin typeface="+mj-lt"/>
                <a:cs typeface="Times New Roman" panose="02020603050405020304" pitchFamily="18" charset="0"/>
              </a:rPr>
              <a:t> a project.</a:t>
            </a:r>
          </a:p>
          <a:p>
            <a:endParaRPr lang="en-US" sz="2800" dirty="0">
              <a:latin typeface="+mj-lt"/>
              <a:cs typeface="Times New Roman" panose="02020603050405020304" pitchFamily="18" charset="0"/>
            </a:endParaRPr>
          </a:p>
          <a:p>
            <a:r>
              <a:rPr lang="en-US" sz="2800" dirty="0">
                <a:latin typeface="+mj-lt"/>
                <a:cs typeface="Times New Roman" panose="02020603050405020304" pitchFamily="18" charset="0"/>
              </a:rPr>
              <a:t>2-3 page narrative description in 5 sections:</a:t>
            </a:r>
          </a:p>
          <a:p>
            <a:pPr marL="914400" lvl="1" indent="-457200">
              <a:buFont typeface="+mj-lt"/>
              <a:buAutoNum type="arabicPeriod"/>
            </a:pPr>
            <a:r>
              <a:rPr lang="en-US" sz="2800" dirty="0">
                <a:latin typeface="+mj-lt"/>
                <a:cs typeface="Times New Roman" panose="02020603050405020304" pitchFamily="18" charset="0"/>
              </a:rPr>
              <a:t>Data Description</a:t>
            </a:r>
          </a:p>
          <a:p>
            <a:pPr marL="914400" lvl="1" indent="-457200">
              <a:buFont typeface="+mj-lt"/>
              <a:buAutoNum type="arabicPeriod"/>
            </a:pPr>
            <a:r>
              <a:rPr lang="en-US" sz="2800" dirty="0">
                <a:latin typeface="+mj-lt"/>
                <a:cs typeface="Times New Roman" panose="02020603050405020304" pitchFamily="18" charset="0"/>
              </a:rPr>
              <a:t>Standards Used</a:t>
            </a:r>
          </a:p>
          <a:p>
            <a:pPr marL="914400" lvl="1" indent="-457200">
              <a:buFont typeface="+mj-lt"/>
              <a:buAutoNum type="arabicPeriod"/>
            </a:pPr>
            <a:r>
              <a:rPr lang="en-US" sz="2800" dirty="0">
                <a:latin typeface="+mj-lt"/>
                <a:cs typeface="Times New Roman" panose="02020603050405020304" pitchFamily="18" charset="0"/>
              </a:rPr>
              <a:t>Access Policy</a:t>
            </a:r>
          </a:p>
          <a:p>
            <a:pPr marL="914400" lvl="1" indent="-457200">
              <a:buFont typeface="+mj-lt"/>
              <a:buAutoNum type="arabicPeriod"/>
            </a:pPr>
            <a:r>
              <a:rPr lang="en-US" sz="2800" dirty="0">
                <a:latin typeface="+mj-lt"/>
                <a:cs typeface="Times New Roman" panose="02020603050405020304" pitchFamily="18" charset="0"/>
              </a:rPr>
              <a:t>Re-Use, Redistribution, and Derivative Products Policies</a:t>
            </a:r>
          </a:p>
          <a:p>
            <a:pPr marL="914400" lvl="1" indent="-457200">
              <a:buFont typeface="+mj-lt"/>
              <a:buAutoNum type="arabicPeriod"/>
            </a:pPr>
            <a:r>
              <a:rPr lang="en-US" sz="2800" dirty="0">
                <a:latin typeface="+mj-lt"/>
                <a:cs typeface="Times New Roman" panose="02020603050405020304" pitchFamily="18" charset="0"/>
              </a:rPr>
              <a:t>Archiving and Preservation Plans</a:t>
            </a:r>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DCA99-005F-43F9-B816-A449110734F7}"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80775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780685"/>
          </a:xfrm>
        </p:spPr>
        <p:txBody>
          <a:bodyPr/>
          <a:lstStyle/>
          <a:p>
            <a:r>
              <a:rPr lang="en-US" dirty="0"/>
              <a:t>Agenda</a:t>
            </a:r>
          </a:p>
        </p:txBody>
      </p:sp>
      <p:sp>
        <p:nvSpPr>
          <p:cNvPr id="3" name="Content Placeholder 2"/>
          <p:cNvSpPr>
            <a:spLocks noGrp="1"/>
          </p:cNvSpPr>
          <p:nvPr>
            <p:ph idx="1"/>
          </p:nvPr>
        </p:nvSpPr>
        <p:spPr>
          <a:xfrm>
            <a:off x="457200" y="2438400"/>
            <a:ext cx="8229600" cy="3091294"/>
          </a:xfrm>
        </p:spPr>
        <p:txBody>
          <a:bodyPr>
            <a:normAutofit lnSpcReduction="10000"/>
          </a:bodyPr>
          <a:lstStyle/>
          <a:p>
            <a:r>
              <a:rPr lang="en-US" dirty="0"/>
              <a:t>Data Management and the USDOT Public Data Access Plan</a:t>
            </a:r>
          </a:p>
          <a:p>
            <a:r>
              <a:rPr lang="en-US" dirty="0"/>
              <a:t>Writing Data Management Plans </a:t>
            </a:r>
          </a:p>
          <a:p>
            <a:r>
              <a:rPr lang="en-US" dirty="0"/>
              <a:t>Monitoring and Updating Data Management Plans</a:t>
            </a:r>
          </a:p>
          <a:p>
            <a:r>
              <a:rPr lang="en-US" dirty="0"/>
              <a:t>Questions   </a:t>
            </a:r>
          </a:p>
          <a:p>
            <a:endParaRPr lang="en-US"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78970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895715"/>
            <a:ext cx="8229600" cy="780685"/>
          </a:xfrm>
        </p:spPr>
        <p:txBody>
          <a:bodyPr/>
          <a:lstStyle/>
          <a:p>
            <a:pPr lvl="0">
              <a:spcBef>
                <a:spcPts val="0"/>
              </a:spcBef>
            </a:pPr>
            <a:r>
              <a:rPr lang="en-US" dirty="0">
                <a:solidFill>
                  <a:prstClr val="black"/>
                </a:solidFill>
                <a:ea typeface="Arial Black" charset="0"/>
                <a:cs typeface="Arial Black" charset="0"/>
              </a:rPr>
              <a:t>DOT DMP: Start Here</a:t>
            </a:r>
          </a:p>
        </p:txBody>
      </p:sp>
      <p:sp>
        <p:nvSpPr>
          <p:cNvPr id="15" name="Content Placeholder 14"/>
          <p:cNvSpPr>
            <a:spLocks noGrp="1"/>
          </p:cNvSpPr>
          <p:nvPr>
            <p:ph sz="half" idx="1"/>
          </p:nvPr>
        </p:nvSpPr>
        <p:spPr>
          <a:xfrm>
            <a:off x="4229100" y="1771649"/>
            <a:ext cx="4876800" cy="4525963"/>
          </a:xfrm>
        </p:spPr>
        <p:txBody>
          <a:bodyPr/>
          <a:lstStyle/>
          <a:p>
            <a:pPr marL="0" indent="0">
              <a:buNone/>
            </a:pPr>
            <a:r>
              <a:rPr lang="en-US" dirty="0">
                <a:latin typeface="Arial" charset="0"/>
                <a:ea typeface="Arial" charset="0"/>
                <a:cs typeface="Arial" charset="0"/>
              </a:rPr>
              <a:t>Go To:</a:t>
            </a:r>
          </a:p>
          <a:p>
            <a:pPr marL="0" indent="0">
              <a:buNone/>
            </a:pPr>
            <a:r>
              <a:rPr lang="en-US" dirty="0">
                <a:latin typeface="Arial" charset="0"/>
                <a:ea typeface="Arial" charset="0"/>
                <a:cs typeface="Arial" charset="0"/>
                <a:hlinkClick r:id="rId3" tooltip="Direct link to NTL Public Access Guidance Pages."/>
              </a:rPr>
              <a:t>http://ntl.bts.gov/publicaccess</a:t>
            </a:r>
            <a:endParaRPr lang="en-US" dirty="0">
              <a:latin typeface="Arial" charset="0"/>
              <a:ea typeface="Arial" charset="0"/>
              <a:cs typeface="Arial" charset="0"/>
            </a:endParaRPr>
          </a:p>
          <a:p>
            <a:r>
              <a:rPr lang="en-US" dirty="0">
                <a:latin typeface="Arial" charset="0"/>
                <a:ea typeface="Arial" charset="0"/>
                <a:cs typeface="Arial" charset="0"/>
              </a:rPr>
              <a:t>Info. For Researchers</a:t>
            </a:r>
          </a:p>
          <a:p>
            <a:r>
              <a:rPr lang="en-US" dirty="0">
                <a:latin typeface="Arial" charset="0"/>
                <a:ea typeface="Arial" charset="0"/>
                <a:cs typeface="Arial" charset="0"/>
              </a:rPr>
              <a:t>Creating Data Management Plan</a:t>
            </a:r>
          </a:p>
        </p:txBody>
      </p:sp>
      <p:pic>
        <p:nvPicPr>
          <p:cNvPr id="17" name="Picture 16" descr="To view NTL DMP guidlines, select &quot;Info. For Researchers&quot; then &quot;Creating a Data Managment Plan&quot;." title="NTL Public Access Webpage"/>
          <p:cNvPicPr>
            <a:picLocks noChangeAspect="1"/>
          </p:cNvPicPr>
          <p:nvPr/>
        </p:nvPicPr>
        <p:blipFill rotWithShape="1">
          <a:blip r:embed="rId4"/>
          <a:srcRect l="58013" t="22025" r="26247" b="5812"/>
          <a:stretch/>
        </p:blipFill>
        <p:spPr>
          <a:xfrm>
            <a:off x="152400" y="1765703"/>
            <a:ext cx="3848100" cy="4918855"/>
          </a:xfrm>
          <a:prstGeom prst="rect">
            <a:avLst/>
          </a:prstGeom>
          <a:ln>
            <a:solidFill>
              <a:schemeClr val="tx1"/>
            </a:solidFill>
          </a:ln>
        </p:spPr>
      </p:pic>
      <p:sp>
        <p:nvSpPr>
          <p:cNvPr id="18" name="Oval 17" descr="Oval showing Info for Researchers link on Public Access Website" title="Oval"/>
          <p:cNvSpPr/>
          <p:nvPr/>
        </p:nvSpPr>
        <p:spPr>
          <a:xfrm>
            <a:off x="96715" y="3352800"/>
            <a:ext cx="1427285" cy="381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descr="Oval showing Creating Data Management Plan link on Public Access Website" title="Oval"/>
          <p:cNvSpPr/>
          <p:nvPr/>
        </p:nvSpPr>
        <p:spPr>
          <a:xfrm>
            <a:off x="152400" y="3962400"/>
            <a:ext cx="1371600" cy="381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DCA99-005F-43F9-B816-A449110734F7}"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31628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895715"/>
            <a:ext cx="8229600" cy="780685"/>
          </a:xfrm>
        </p:spPr>
        <p:txBody>
          <a:bodyPr/>
          <a:lstStyle/>
          <a:p>
            <a:r>
              <a:rPr lang="en-US" sz="3200" dirty="0"/>
              <a:t>DOT DMP: Extramural vs. Intramural</a:t>
            </a:r>
          </a:p>
        </p:txBody>
      </p:sp>
      <p:sp>
        <p:nvSpPr>
          <p:cNvPr id="2" name="TextBox 1"/>
          <p:cNvSpPr txBox="1"/>
          <p:nvPr/>
        </p:nvSpPr>
        <p:spPr>
          <a:xfrm>
            <a:off x="381000" y="1752600"/>
            <a:ext cx="8458199" cy="3399185"/>
          </a:xfrm>
          <a:prstGeom prst="rect">
            <a:avLst/>
          </a:prstGeom>
          <a:noFill/>
        </p:spPr>
        <p:txBody>
          <a:bodyPr wrap="square" numCol="2" rtlCol="0">
            <a:spAutoFit/>
          </a:bodyPr>
          <a:lstStyle/>
          <a:p>
            <a:r>
              <a:rPr lang="en-US" sz="2800" b="1" dirty="0"/>
              <a:t>Extramural Research</a:t>
            </a:r>
          </a:p>
          <a:p>
            <a:pPr marL="285750" indent="-285750">
              <a:buFont typeface="Arial" panose="020B0604020202020204" pitchFamily="34" charset="0"/>
              <a:buChar char="•"/>
            </a:pPr>
            <a:r>
              <a:rPr lang="en-US" sz="2800" dirty="0"/>
              <a:t>Grant funded</a:t>
            </a:r>
          </a:p>
          <a:p>
            <a:pPr marL="285750" indent="-285750">
              <a:buFont typeface="Arial" panose="020B0604020202020204" pitchFamily="34" charset="0"/>
              <a:buChar char="•"/>
            </a:pPr>
            <a:r>
              <a:rPr lang="en-US" sz="2800" dirty="0"/>
              <a:t>Contract and/or cooperative agreement</a:t>
            </a:r>
          </a:p>
          <a:p>
            <a:pPr marL="285750" indent="-285750">
              <a:buFont typeface="Arial" panose="020B0604020202020204" pitchFamily="34" charset="0"/>
              <a:buChar char="•"/>
            </a:pPr>
            <a:endParaRPr lang="en-US" sz="2800" dirty="0"/>
          </a:p>
          <a:p>
            <a:endParaRPr lang="en-US" sz="2800" dirty="0"/>
          </a:p>
          <a:p>
            <a:endParaRPr lang="en-US" sz="2800" dirty="0"/>
          </a:p>
          <a:p>
            <a:endParaRPr lang="en-US" sz="2800" dirty="0"/>
          </a:p>
          <a:p>
            <a:endParaRPr lang="en-US" sz="2800" dirty="0"/>
          </a:p>
          <a:p>
            <a:endParaRPr lang="en-US" sz="2800" dirty="0"/>
          </a:p>
          <a:p>
            <a:r>
              <a:rPr lang="en-US" sz="2800" b="1" dirty="0"/>
              <a:t>Intramural Research</a:t>
            </a:r>
          </a:p>
          <a:p>
            <a:pPr marL="285750" indent="-285750">
              <a:buFont typeface="Arial" panose="020B0604020202020204" pitchFamily="34" charset="0"/>
              <a:buChar char="•"/>
            </a:pPr>
            <a:r>
              <a:rPr lang="en-US" sz="2800" dirty="0"/>
              <a:t>Federal employee led</a:t>
            </a:r>
          </a:p>
          <a:p>
            <a:pPr marL="285750" indent="-285750">
              <a:buFont typeface="Arial" panose="020B0604020202020204" pitchFamily="34" charset="0"/>
              <a:buChar char="•"/>
            </a:pPr>
            <a:r>
              <a:rPr lang="en-US" sz="2800" dirty="0"/>
              <a:t>Funding from DOT budget</a:t>
            </a:r>
          </a:p>
          <a:p>
            <a:pPr marL="742950" lvl="1" indent="-285750">
              <a:buFont typeface="Arial" panose="020B0604020202020204" pitchFamily="34" charset="0"/>
              <a:buChar char="•"/>
            </a:pPr>
            <a:r>
              <a:rPr lang="en-US" sz="2800" dirty="0"/>
              <a:t>Includes salaries, laboratories, technical research centers, and others</a:t>
            </a:r>
          </a:p>
          <a:p>
            <a:endParaRPr lang="en-US" dirty="0"/>
          </a:p>
          <a:p>
            <a:endParaRPr lang="en-US" dirty="0"/>
          </a:p>
        </p:txBody>
      </p:sp>
      <p:sp>
        <p:nvSpPr>
          <p:cNvPr id="3" name="TextBox 2"/>
          <p:cNvSpPr txBox="1"/>
          <p:nvPr/>
        </p:nvSpPr>
        <p:spPr>
          <a:xfrm>
            <a:off x="304800" y="5257800"/>
            <a:ext cx="8534399" cy="984885"/>
          </a:xfrm>
          <a:prstGeom prst="rect">
            <a:avLst/>
          </a:prstGeom>
          <a:noFill/>
        </p:spPr>
        <p:txBody>
          <a:bodyPr wrap="square" rtlCol="0">
            <a:spAutoFit/>
          </a:bodyPr>
          <a:lstStyle/>
          <a:p>
            <a:r>
              <a:rPr lang="en-US" sz="2000" dirty="0">
                <a:latin typeface="Arial" charset="0"/>
                <a:ea typeface="Arial" charset="0"/>
                <a:cs typeface="Arial" charset="0"/>
              </a:rPr>
              <a:t>To find the DMP for your situation, go to: </a:t>
            </a:r>
            <a:r>
              <a:rPr lang="en-US" sz="2000" dirty="0">
                <a:latin typeface="Arial" charset="0"/>
                <a:ea typeface="Arial" charset="0"/>
                <a:cs typeface="Arial" charset="0"/>
                <a:hlinkClick r:id="rId3" tooltip="Direct link to DMP gudiance pages for researchers."/>
              </a:rPr>
              <a:t>https://ntl.bts.gov/public-access/creating-data-management-plans</a:t>
            </a:r>
            <a:endParaRPr lang="en-US" sz="4000" dirty="0">
              <a:ea typeface="Arial Black" charset="0"/>
              <a:cs typeface="Arial Black" charset="0"/>
            </a:endParaRPr>
          </a:p>
          <a:p>
            <a:endParaRPr lang="en-US" dirty="0"/>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DCA99-005F-43F9-B816-A449110734F7}"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47276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971915"/>
            <a:ext cx="8229600" cy="780685"/>
          </a:xfrm>
        </p:spPr>
        <p:txBody>
          <a:bodyPr/>
          <a:lstStyle/>
          <a:p>
            <a:r>
              <a:rPr lang="en-US" sz="4000" dirty="0"/>
              <a:t>DOT DMP Suggestion: 5 Sections</a:t>
            </a:r>
          </a:p>
        </p:txBody>
      </p:sp>
      <p:sp>
        <p:nvSpPr>
          <p:cNvPr id="9" name="TextBox 8"/>
          <p:cNvSpPr txBox="1"/>
          <p:nvPr/>
        </p:nvSpPr>
        <p:spPr>
          <a:xfrm>
            <a:off x="4387330" y="1740475"/>
            <a:ext cx="4636540" cy="4339650"/>
          </a:xfrm>
          <a:prstGeom prst="rect">
            <a:avLst/>
          </a:prstGeom>
          <a:noFill/>
        </p:spPr>
        <p:txBody>
          <a:bodyPr wrap="square" rtlCol="0">
            <a:spAutoFit/>
          </a:bodyPr>
          <a:lstStyle/>
          <a:p>
            <a:pPr marL="342900" indent="-342900">
              <a:spcAft>
                <a:spcPts val="600"/>
              </a:spcAft>
              <a:buFont typeface="+mj-lt"/>
              <a:buAutoNum type="arabicPeriod"/>
            </a:pPr>
            <a:r>
              <a:rPr lang="en-US" sz="3200" dirty="0">
                <a:latin typeface="+mj-lt"/>
                <a:cs typeface="Times New Roman" panose="02020603050405020304" pitchFamily="18" charset="0"/>
              </a:rPr>
              <a:t>Data Description</a:t>
            </a:r>
          </a:p>
          <a:p>
            <a:pPr marL="342900" indent="-342900">
              <a:spcAft>
                <a:spcPts val="600"/>
              </a:spcAft>
              <a:buFont typeface="+mj-lt"/>
              <a:buAutoNum type="arabicPeriod"/>
            </a:pPr>
            <a:r>
              <a:rPr lang="en-US" sz="3200" dirty="0">
                <a:latin typeface="+mj-lt"/>
                <a:cs typeface="Times New Roman" panose="02020603050405020304" pitchFamily="18" charset="0"/>
              </a:rPr>
              <a:t>Standards Used</a:t>
            </a:r>
          </a:p>
          <a:p>
            <a:pPr marL="342900" indent="-342900">
              <a:spcAft>
                <a:spcPts val="600"/>
              </a:spcAft>
              <a:buFont typeface="+mj-lt"/>
              <a:buAutoNum type="arabicPeriod"/>
            </a:pPr>
            <a:r>
              <a:rPr lang="en-US" sz="3200" dirty="0">
                <a:latin typeface="+mj-lt"/>
                <a:cs typeface="Times New Roman" panose="02020603050405020304" pitchFamily="18" charset="0"/>
              </a:rPr>
              <a:t>Access Policies</a:t>
            </a:r>
          </a:p>
          <a:p>
            <a:pPr marL="342900" indent="-342900">
              <a:spcAft>
                <a:spcPts val="600"/>
              </a:spcAft>
              <a:buFont typeface="+mj-lt"/>
              <a:buAutoNum type="arabicPeriod"/>
            </a:pPr>
            <a:r>
              <a:rPr lang="en-US" sz="3200" dirty="0">
                <a:latin typeface="+mj-lt"/>
                <a:cs typeface="Times New Roman" panose="02020603050405020304" pitchFamily="18" charset="0"/>
              </a:rPr>
              <a:t>Re-Use, Redistribution, and Derivative Products Policies</a:t>
            </a:r>
          </a:p>
          <a:p>
            <a:pPr marL="342900" indent="-342900">
              <a:spcAft>
                <a:spcPts val="600"/>
              </a:spcAft>
              <a:buFont typeface="+mj-lt"/>
              <a:buAutoNum type="arabicPeriod"/>
            </a:pPr>
            <a:r>
              <a:rPr lang="en-US" sz="3200" dirty="0">
                <a:latin typeface="+mj-lt"/>
                <a:cs typeface="Times New Roman" panose="02020603050405020304" pitchFamily="18" charset="0"/>
              </a:rPr>
              <a:t>Archiving and Preservation Plans</a:t>
            </a:r>
          </a:p>
        </p:txBody>
      </p:sp>
      <p:sp>
        <p:nvSpPr>
          <p:cNvPr id="10" name="TextBox 9"/>
          <p:cNvSpPr txBox="1"/>
          <p:nvPr/>
        </p:nvSpPr>
        <p:spPr>
          <a:xfrm>
            <a:off x="827505" y="2048472"/>
            <a:ext cx="2700291" cy="646331"/>
          </a:xfrm>
          <a:prstGeom prst="rect">
            <a:avLst/>
          </a:prstGeom>
          <a:noFill/>
        </p:spPr>
        <p:txBody>
          <a:bodyPr wrap="none" rtlCol="0">
            <a:spAutoFit/>
          </a:bodyPr>
          <a:lstStyle/>
          <a:p>
            <a:r>
              <a:rPr lang="en-US" sz="3600" dirty="0">
                <a:latin typeface="+mj-lt"/>
              </a:rPr>
              <a:t>Data creation</a:t>
            </a:r>
          </a:p>
        </p:txBody>
      </p:sp>
      <p:sp>
        <p:nvSpPr>
          <p:cNvPr id="12" name="Left Brace 11" descr="Grouping Data Description and Standards Used" title="Left Brace"/>
          <p:cNvSpPr/>
          <p:nvPr/>
        </p:nvSpPr>
        <p:spPr>
          <a:xfrm>
            <a:off x="3562209" y="1993787"/>
            <a:ext cx="649344" cy="755703"/>
          </a:xfrm>
          <a:prstGeom prst="leftBrace">
            <a:avLst/>
          </a:prstGeom>
          <a:ln w="508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265709" y="3676881"/>
            <a:ext cx="3360022" cy="1077218"/>
          </a:xfrm>
          <a:prstGeom prst="rect">
            <a:avLst/>
          </a:prstGeom>
          <a:noFill/>
        </p:spPr>
        <p:txBody>
          <a:bodyPr wrap="none" rtlCol="0">
            <a:spAutoFit/>
          </a:bodyPr>
          <a:lstStyle/>
          <a:p>
            <a:r>
              <a:rPr lang="en-US" sz="3200" dirty="0">
                <a:latin typeface="+mj-lt"/>
              </a:rPr>
              <a:t>Data’s life beyond </a:t>
            </a:r>
          </a:p>
          <a:p>
            <a:r>
              <a:rPr lang="en-US" sz="3200" dirty="0">
                <a:latin typeface="+mj-lt"/>
              </a:rPr>
              <a:t>the original project</a:t>
            </a:r>
          </a:p>
        </p:txBody>
      </p:sp>
      <p:sp>
        <p:nvSpPr>
          <p:cNvPr id="13" name="Left Brace 12" descr="Grouping Access Policies, Re-Use Policies, and Archving Plans" title="Left BRace"/>
          <p:cNvSpPr/>
          <p:nvPr/>
        </p:nvSpPr>
        <p:spPr>
          <a:xfrm>
            <a:off x="3564667" y="3235441"/>
            <a:ext cx="649344" cy="1960098"/>
          </a:xfrm>
          <a:prstGeom prst="leftBrace">
            <a:avLst/>
          </a:prstGeom>
          <a:ln w="508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90164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4592" y="914400"/>
            <a:ext cx="9052560" cy="780685"/>
          </a:xfrm>
        </p:spPr>
        <p:txBody>
          <a:bodyPr/>
          <a:lstStyle/>
          <a:p>
            <a:r>
              <a:rPr lang="en-US" sz="3600" dirty="0"/>
              <a:t>DMP Section 1: Data Description</a:t>
            </a:r>
          </a:p>
        </p:txBody>
      </p:sp>
      <p:sp>
        <p:nvSpPr>
          <p:cNvPr id="9" name="TextBox 8"/>
          <p:cNvSpPr txBox="1"/>
          <p:nvPr/>
        </p:nvSpPr>
        <p:spPr>
          <a:xfrm>
            <a:off x="309574" y="1828800"/>
            <a:ext cx="8711596" cy="3770263"/>
          </a:xfrm>
          <a:prstGeom prst="rect">
            <a:avLst/>
          </a:prstGeom>
          <a:solidFill>
            <a:schemeClr val="bg1"/>
          </a:solidFill>
        </p:spPr>
        <p:txBody>
          <a:bodyPr wrap="square" numCol="1" rtlCol="0">
            <a:spAutoFit/>
          </a:bodyPr>
          <a:lstStyle/>
          <a:p>
            <a:pPr marL="285750" indent="-285750">
              <a:spcAft>
                <a:spcPts val="600"/>
              </a:spcAft>
              <a:buFont typeface="Arial" panose="020B0604020202020204" pitchFamily="34" charset="0"/>
              <a:buChar char="•"/>
            </a:pPr>
            <a:r>
              <a:rPr lang="en-US" sz="3200" dirty="0">
                <a:latin typeface="+mj-lt"/>
                <a:cs typeface="Times New Roman" panose="02020603050405020304" pitchFamily="18" charset="0"/>
              </a:rPr>
              <a:t>Nature, scope, and scale of the data </a:t>
            </a:r>
            <a:r>
              <a:rPr lang="en-US" sz="3200" dirty="0">
                <a:cs typeface="Times New Roman" panose="02020603050405020304" pitchFamily="18" charset="0"/>
              </a:rPr>
              <a:t>gathered in the course the project </a:t>
            </a:r>
            <a:endParaRPr lang="en-US" sz="3200" dirty="0">
              <a:latin typeface="+mj-lt"/>
              <a:cs typeface="Times New Roman" panose="02020603050405020304" pitchFamily="18" charset="0"/>
            </a:endParaRPr>
          </a:p>
          <a:p>
            <a:pPr marL="285750" indent="-285750">
              <a:spcAft>
                <a:spcPts val="600"/>
              </a:spcAft>
              <a:buFont typeface="Arial" panose="020B0604020202020204" pitchFamily="34" charset="0"/>
              <a:buChar char="•"/>
            </a:pPr>
            <a:r>
              <a:rPr lang="en-US" sz="3200" dirty="0">
                <a:latin typeface="+mj-lt"/>
                <a:cs typeface="Times New Roman" panose="02020603050405020304" pitchFamily="18" charset="0"/>
              </a:rPr>
              <a:t>Characteristics and relationship of the data to other data</a:t>
            </a:r>
          </a:p>
          <a:p>
            <a:pPr marL="285750" indent="-285750">
              <a:spcAft>
                <a:spcPts val="600"/>
              </a:spcAft>
              <a:buFont typeface="Arial" panose="020B0604020202020204" pitchFamily="34" charset="0"/>
              <a:buChar char="•"/>
            </a:pPr>
            <a:r>
              <a:rPr lang="en-US" sz="3200" dirty="0">
                <a:latin typeface="+mj-lt"/>
                <a:cs typeface="Times New Roman" panose="02020603050405020304" pitchFamily="18" charset="0"/>
              </a:rPr>
              <a:t>Sufficient detail for reviewers about any disclosure risks</a:t>
            </a:r>
          </a:p>
          <a:p>
            <a:pPr marL="285750" indent="-285750">
              <a:spcAft>
                <a:spcPts val="600"/>
              </a:spcAft>
              <a:buFont typeface="Arial" panose="020B0604020202020204" pitchFamily="34" charset="0"/>
              <a:buChar char="•"/>
            </a:pPr>
            <a:r>
              <a:rPr lang="en-US" sz="3200" dirty="0">
                <a:latin typeface="+mj-lt"/>
                <a:cs typeface="Times New Roman" panose="02020603050405020304" pitchFamily="18" charset="0"/>
              </a:rPr>
              <a:t>Long-term value of the data</a:t>
            </a:r>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DCA99-005F-43F9-B816-A449110734F7}"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4186670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592" y="914400"/>
            <a:ext cx="9052560" cy="780685"/>
          </a:xfrm>
        </p:spPr>
        <p:txBody>
          <a:bodyPr/>
          <a:lstStyle/>
          <a:p>
            <a:r>
              <a:rPr lang="en-US" sz="3600" dirty="0"/>
              <a:t>DMP Section 2: Standards Used</a:t>
            </a:r>
          </a:p>
        </p:txBody>
      </p:sp>
      <p:sp>
        <p:nvSpPr>
          <p:cNvPr id="9" name="TextBox 8"/>
          <p:cNvSpPr txBox="1"/>
          <p:nvPr/>
        </p:nvSpPr>
        <p:spPr>
          <a:xfrm>
            <a:off x="152400" y="1828800"/>
            <a:ext cx="8991600" cy="3801041"/>
          </a:xfrm>
          <a:prstGeom prst="rect">
            <a:avLst/>
          </a:prstGeom>
          <a:solidFill>
            <a:schemeClr val="bg1"/>
          </a:solidFill>
        </p:spPr>
        <p:txBody>
          <a:bodyPr wrap="square" rtlCol="0">
            <a:spAutoFit/>
          </a:bodyPr>
          <a:lstStyle/>
          <a:p>
            <a:pPr marL="285750" indent="-285750">
              <a:spcAft>
                <a:spcPts val="600"/>
              </a:spcAft>
              <a:buFont typeface="Arial" panose="020B0604020202020204" pitchFamily="34" charset="0"/>
              <a:buChar char="•"/>
            </a:pPr>
            <a:r>
              <a:rPr lang="en-US" sz="2400" dirty="0">
                <a:latin typeface="+mj-lt"/>
                <a:cs typeface="Times New Roman" panose="02020603050405020304" pitchFamily="18" charset="0"/>
              </a:rPr>
              <a:t>Anticipated formats of data and related files</a:t>
            </a:r>
          </a:p>
          <a:p>
            <a:pPr marL="285750" indent="-285750">
              <a:spcAft>
                <a:spcPts val="600"/>
              </a:spcAft>
              <a:buFont typeface="Arial" panose="020B0604020202020204" pitchFamily="34" charset="0"/>
              <a:buChar char="•"/>
            </a:pPr>
            <a:r>
              <a:rPr lang="en-US" sz="2400" dirty="0">
                <a:latin typeface="+mj-lt"/>
                <a:cs typeface="Times New Roman" panose="02020603050405020304" pitchFamily="18" charset="0"/>
              </a:rPr>
              <a:t>Use of </a:t>
            </a:r>
            <a:r>
              <a:rPr lang="en-US" sz="2400" b="1" dirty="0">
                <a:latin typeface="+mj-lt"/>
                <a:cs typeface="Times New Roman" panose="02020603050405020304" pitchFamily="18" charset="0"/>
              </a:rPr>
              <a:t>platform-independent </a:t>
            </a:r>
            <a:r>
              <a:rPr lang="en-US" sz="2400" dirty="0">
                <a:latin typeface="+mj-lt"/>
                <a:cs typeface="Times New Roman" panose="02020603050405020304" pitchFamily="18" charset="0"/>
              </a:rPr>
              <a:t>and</a:t>
            </a:r>
            <a:r>
              <a:rPr lang="en-US" sz="2400" b="1" dirty="0">
                <a:latin typeface="+mj-lt"/>
                <a:cs typeface="Times New Roman" panose="02020603050405020304" pitchFamily="18" charset="0"/>
              </a:rPr>
              <a:t> non-proprietary formats</a:t>
            </a:r>
          </a:p>
          <a:p>
            <a:pPr marL="742950" lvl="1" indent="-285750">
              <a:spcAft>
                <a:spcPts val="600"/>
              </a:spcAft>
              <a:buFont typeface="Arial" panose="020B0604020202020204" pitchFamily="34" charset="0"/>
              <a:buChar char="•"/>
            </a:pPr>
            <a:r>
              <a:rPr lang="en-US" sz="2400" dirty="0">
                <a:cs typeface="Times New Roman" panose="02020603050405020304" pitchFamily="18" charset="0"/>
              </a:rPr>
              <a:t>What’s practicable and in accordance with practices in your field?</a:t>
            </a:r>
          </a:p>
          <a:p>
            <a:pPr marL="742950" lvl="1" indent="-285750">
              <a:spcAft>
                <a:spcPts val="600"/>
              </a:spcAft>
              <a:buFont typeface="Arial" panose="020B0604020202020204" pitchFamily="34" charset="0"/>
              <a:buChar char="•"/>
            </a:pPr>
            <a:r>
              <a:rPr lang="en-US" sz="2400" dirty="0">
                <a:latin typeface="+mj-lt"/>
                <a:cs typeface="Times New Roman" panose="02020603050405020304" pitchFamily="18" charset="0"/>
              </a:rPr>
              <a:t>Why </a:t>
            </a:r>
            <a:r>
              <a:rPr lang="en-US" sz="2400" dirty="0">
                <a:cs typeface="Times New Roman" panose="02020603050405020304" pitchFamily="18" charset="0"/>
              </a:rPr>
              <a:t>platform-independent and non-proprietary formats? </a:t>
            </a:r>
            <a:r>
              <a:rPr lang="en-US" sz="2400" dirty="0">
                <a:latin typeface="+mj-lt"/>
                <a:cs typeface="Times New Roman" panose="02020603050405020304" pitchFamily="18" charset="0"/>
              </a:rPr>
              <a:t>Ensures maximum utility of the data in the future</a:t>
            </a:r>
          </a:p>
          <a:p>
            <a:pPr marL="285750" indent="-285750">
              <a:spcAft>
                <a:spcPts val="600"/>
              </a:spcAft>
              <a:buFont typeface="Arial" panose="020B0604020202020204" pitchFamily="34" charset="0"/>
              <a:buChar char="•"/>
            </a:pPr>
            <a:r>
              <a:rPr lang="en-US" sz="2400" dirty="0">
                <a:latin typeface="+mj-lt"/>
                <a:cs typeface="Times New Roman" panose="02020603050405020304" pitchFamily="18" charset="0"/>
              </a:rPr>
              <a:t>For any </a:t>
            </a:r>
            <a:r>
              <a:rPr lang="en-US" sz="2400" b="1" dirty="0">
                <a:latin typeface="+mj-lt"/>
                <a:cs typeface="Times New Roman" panose="02020603050405020304" pitchFamily="18" charset="0"/>
              </a:rPr>
              <a:t>non-</a:t>
            </a:r>
            <a:r>
              <a:rPr lang="en-US" sz="2400" b="1" dirty="0">
                <a:cs typeface="Times New Roman" panose="02020603050405020304" pitchFamily="18" charset="0"/>
              </a:rPr>
              <a:t>platform-independent </a:t>
            </a:r>
            <a:r>
              <a:rPr lang="en-US" sz="2400" dirty="0">
                <a:cs typeface="Times New Roman" panose="02020603050405020304" pitchFamily="18" charset="0"/>
              </a:rPr>
              <a:t>and</a:t>
            </a:r>
            <a:r>
              <a:rPr lang="en-US" sz="2400" b="1" dirty="0">
                <a:cs typeface="Times New Roman" panose="02020603050405020304" pitchFamily="18" charset="0"/>
              </a:rPr>
              <a:t> proprietary </a:t>
            </a:r>
            <a:r>
              <a:rPr lang="en-US" sz="2400" dirty="0">
                <a:cs typeface="Times New Roman" panose="02020603050405020304" pitchFamily="18" charset="0"/>
              </a:rPr>
              <a:t>formats </a:t>
            </a:r>
            <a:r>
              <a:rPr lang="en-US" sz="2400" dirty="0">
                <a:latin typeface="+mj-lt"/>
                <a:cs typeface="Times New Roman" panose="02020603050405020304" pitchFamily="18" charset="0"/>
              </a:rPr>
              <a:t>specify the standards, formats, and rationale for use</a:t>
            </a:r>
          </a:p>
          <a:p>
            <a:pPr marL="285750" indent="-285750">
              <a:spcAft>
                <a:spcPts val="600"/>
              </a:spcAft>
              <a:buFont typeface="Arial" panose="020B0604020202020204" pitchFamily="34" charset="0"/>
              <a:buChar char="•"/>
            </a:pPr>
            <a:r>
              <a:rPr lang="en-US" sz="2400" dirty="0">
                <a:latin typeface="+mj-lt"/>
                <a:cs typeface="Times New Roman" panose="02020603050405020304" pitchFamily="18" charset="0"/>
              </a:rPr>
              <a:t>Metadata standards used for data</a:t>
            </a:r>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DCA99-005F-43F9-B816-A449110734F7}"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311256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592" y="914400"/>
            <a:ext cx="9052560" cy="780685"/>
          </a:xfrm>
        </p:spPr>
        <p:txBody>
          <a:bodyPr/>
          <a:lstStyle/>
          <a:p>
            <a:r>
              <a:rPr lang="en-US" sz="3600" dirty="0"/>
              <a:t>DMP Section 3: Access Policies</a:t>
            </a:r>
          </a:p>
        </p:txBody>
      </p:sp>
      <p:sp>
        <p:nvSpPr>
          <p:cNvPr id="9" name="TextBox 8"/>
          <p:cNvSpPr txBox="1"/>
          <p:nvPr/>
        </p:nvSpPr>
        <p:spPr>
          <a:xfrm>
            <a:off x="161272" y="1692908"/>
            <a:ext cx="8839199" cy="2462213"/>
          </a:xfrm>
          <a:prstGeom prst="rect">
            <a:avLst/>
          </a:prstGeom>
          <a:solidFill>
            <a:schemeClr val="bg1"/>
          </a:solidFill>
        </p:spPr>
        <p:txBody>
          <a:bodyPr wrap="square" rtlCol="0">
            <a:spAutoFit/>
          </a:bodyPr>
          <a:lstStyle/>
          <a:p>
            <a:pPr marL="342900" indent="-342900">
              <a:spcAft>
                <a:spcPts val="600"/>
              </a:spcAft>
              <a:buFont typeface="Arial" panose="020B0604020202020204" pitchFamily="34" charset="0"/>
              <a:buChar char="•"/>
            </a:pPr>
            <a:r>
              <a:rPr lang="en-US" sz="2400" dirty="0">
                <a:latin typeface="+mj-lt"/>
                <a:cs typeface="Times New Roman" panose="02020603050405020304" pitchFamily="18" charset="0"/>
              </a:rPr>
              <a:t>Data from DOT funded research projects must be made publicly accessible</a:t>
            </a:r>
          </a:p>
          <a:p>
            <a:pPr marL="742950" lvl="1" indent="-285750">
              <a:spcAft>
                <a:spcPts val="600"/>
              </a:spcAft>
              <a:buFont typeface="Arial" panose="020B0604020202020204" pitchFamily="34" charset="0"/>
              <a:buChar char="•"/>
            </a:pPr>
            <a:r>
              <a:rPr lang="en-US" sz="2400" dirty="0">
                <a:latin typeface="+mj-lt"/>
                <a:cs typeface="Times New Roman" panose="02020603050405020304" pitchFamily="18" charset="0"/>
              </a:rPr>
              <a:t>Exceptions: personally identifiable information (PII), confidential business information, or classified information</a:t>
            </a:r>
          </a:p>
          <a:p>
            <a:pPr marL="285750" indent="-285750">
              <a:spcAft>
                <a:spcPts val="600"/>
              </a:spcAft>
              <a:buFont typeface="Arial" panose="020B0604020202020204" pitchFamily="34" charset="0"/>
              <a:buChar char="•"/>
            </a:pPr>
            <a:r>
              <a:rPr lang="en-US" sz="2400" dirty="0">
                <a:cs typeface="Times New Roman" panose="02020603050405020304" pitchFamily="18" charset="0"/>
              </a:rPr>
              <a:t>Restrictions for access and use are acceptable </a:t>
            </a:r>
            <a:r>
              <a:rPr lang="en-US" sz="2400" dirty="0">
                <a:latin typeface="+mj-lt"/>
                <a:cs typeface="Times New Roman" panose="02020603050405020304" pitchFamily="18" charset="0"/>
              </a:rPr>
              <a:t>if deidentifying the data cannot be done while maintaining the utility of the dataset</a:t>
            </a:r>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DCA99-005F-43F9-B816-A449110734F7}"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813094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592" y="914400"/>
            <a:ext cx="9052560" cy="780685"/>
          </a:xfrm>
        </p:spPr>
        <p:txBody>
          <a:bodyPr/>
          <a:lstStyle/>
          <a:p>
            <a:r>
              <a:rPr lang="en-US" sz="3600" dirty="0"/>
              <a:t>DMP Section 3: Access Policies Continued</a:t>
            </a:r>
          </a:p>
        </p:txBody>
      </p:sp>
      <p:sp>
        <p:nvSpPr>
          <p:cNvPr id="9" name="TextBox 8"/>
          <p:cNvSpPr txBox="1"/>
          <p:nvPr/>
        </p:nvSpPr>
        <p:spPr>
          <a:xfrm>
            <a:off x="161272" y="1707785"/>
            <a:ext cx="8839199" cy="4124206"/>
          </a:xfrm>
          <a:prstGeom prst="rect">
            <a:avLst/>
          </a:prstGeom>
          <a:solidFill>
            <a:schemeClr val="bg1"/>
          </a:solidFill>
        </p:spPr>
        <p:txBody>
          <a:bodyPr wrap="square" rtlCol="0">
            <a:spAutoFit/>
          </a:bodyPr>
          <a:lstStyle/>
          <a:p>
            <a:pPr marL="285750" indent="-285750">
              <a:spcAft>
                <a:spcPts val="600"/>
              </a:spcAft>
              <a:buFont typeface="Arial" panose="020B0604020202020204" pitchFamily="34" charset="0"/>
              <a:buChar char="•"/>
            </a:pPr>
            <a:r>
              <a:rPr lang="en-US" sz="2200" dirty="0">
                <a:latin typeface="+mj-lt"/>
                <a:cs typeface="Times New Roman" panose="02020603050405020304" pitchFamily="18" charset="0"/>
              </a:rPr>
              <a:t>Protection of research participants’ identities and/or confidential business information</a:t>
            </a:r>
          </a:p>
          <a:p>
            <a:pPr marL="742950" lvl="1" indent="-285750">
              <a:spcAft>
                <a:spcPts val="600"/>
              </a:spcAft>
              <a:buFont typeface="Arial" panose="020B0604020202020204" pitchFamily="34" charset="0"/>
              <a:buChar char="•"/>
            </a:pPr>
            <a:r>
              <a:rPr lang="en-US" sz="2200" dirty="0">
                <a:latin typeface="+mj-lt"/>
                <a:cs typeface="Times New Roman" panose="02020603050405020304" pitchFamily="18" charset="0"/>
              </a:rPr>
              <a:t>How informed consent statements will be provided to participants, the steps taken to protect privacy and confidentiality prior to archiving data, and additional concerns like embargo periods for data</a:t>
            </a:r>
          </a:p>
          <a:p>
            <a:pPr marL="742950" lvl="1" indent="-285750">
              <a:spcAft>
                <a:spcPts val="600"/>
              </a:spcAft>
              <a:buFont typeface="Arial" panose="020B0604020202020204" pitchFamily="34" charset="0"/>
              <a:buChar char="•"/>
            </a:pPr>
            <a:r>
              <a:rPr lang="en-US" sz="2200" dirty="0">
                <a:latin typeface="+mj-lt"/>
                <a:cs typeface="Times New Roman" panose="02020603050405020304" pitchFamily="18" charset="0"/>
              </a:rPr>
              <a:t>When applicable describe division of responsibilities for stewarding and protecting the data among PIs or other project staff</a:t>
            </a:r>
          </a:p>
          <a:p>
            <a:pPr marL="285750" indent="-285750">
              <a:spcAft>
                <a:spcPts val="600"/>
              </a:spcAft>
              <a:buFont typeface="Arial" panose="020B0604020202020204" pitchFamily="34" charset="0"/>
              <a:buChar char="•"/>
            </a:pPr>
            <a:r>
              <a:rPr lang="en-US" sz="2200" dirty="0">
                <a:latin typeface="+mj-lt"/>
                <a:cs typeface="Times New Roman" panose="02020603050405020304" pitchFamily="18" charset="0"/>
              </a:rPr>
              <a:t>For human subject research describe how the informed consent forms will permit sharing </a:t>
            </a:r>
          </a:p>
          <a:p>
            <a:pPr marL="742950" lvl="1" indent="-285750">
              <a:spcAft>
                <a:spcPts val="600"/>
              </a:spcAft>
              <a:buFont typeface="Arial" panose="020B0604020202020204" pitchFamily="34" charset="0"/>
              <a:buChar char="•"/>
            </a:pPr>
            <a:r>
              <a:rPr lang="en-US" sz="2200" dirty="0">
                <a:latin typeface="+mj-lt"/>
                <a:cs typeface="Times New Roman" panose="02020603050405020304" pitchFamily="18" charset="0"/>
              </a:rPr>
              <a:t>Are additional steps, such as an Institutional Review Board (IRB), required to protect privacy and confidentiality</a:t>
            </a:r>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DCA99-005F-43F9-B816-A449110734F7}"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818133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592" y="914400"/>
            <a:ext cx="9052560" cy="780685"/>
          </a:xfrm>
        </p:spPr>
        <p:txBody>
          <a:bodyPr/>
          <a:lstStyle/>
          <a:p>
            <a:r>
              <a:rPr lang="en-US" sz="3200" dirty="0"/>
              <a:t>DMP Section 4: Re-Use, Redistribution…</a:t>
            </a:r>
          </a:p>
        </p:txBody>
      </p:sp>
      <p:sp>
        <p:nvSpPr>
          <p:cNvPr id="9" name="TextBox 8"/>
          <p:cNvSpPr txBox="1"/>
          <p:nvPr/>
        </p:nvSpPr>
        <p:spPr>
          <a:xfrm>
            <a:off x="304800" y="1981200"/>
            <a:ext cx="8763000" cy="3431709"/>
          </a:xfrm>
          <a:prstGeom prst="rect">
            <a:avLst/>
          </a:prstGeom>
          <a:solidFill>
            <a:schemeClr val="bg1"/>
          </a:solidFill>
        </p:spPr>
        <p:txBody>
          <a:bodyPr wrap="square" rtlCol="0">
            <a:spAutoFit/>
          </a:bodyPr>
          <a:lstStyle/>
          <a:p>
            <a:pPr marL="285750" indent="-285750">
              <a:spcAft>
                <a:spcPts val="600"/>
              </a:spcAft>
              <a:buFont typeface="Arial" panose="020B0604020202020204" pitchFamily="34" charset="0"/>
              <a:buChar char="•"/>
            </a:pPr>
            <a:r>
              <a:rPr lang="en-US" sz="2400" dirty="0">
                <a:latin typeface="+mj-lt"/>
                <a:cs typeface="Times New Roman" panose="02020603050405020304" pitchFamily="18" charset="0"/>
              </a:rPr>
              <a:t>Who will hold the intellectual property rights for the data created by the  project</a:t>
            </a:r>
          </a:p>
          <a:p>
            <a:pPr marL="285750" indent="-285750">
              <a:spcAft>
                <a:spcPts val="600"/>
              </a:spcAft>
              <a:buFont typeface="Arial" panose="020B0604020202020204" pitchFamily="34" charset="0"/>
              <a:buChar char="•"/>
            </a:pPr>
            <a:r>
              <a:rPr lang="en-US" sz="2400" dirty="0">
                <a:latin typeface="+mj-lt"/>
                <a:cs typeface="Times New Roman" panose="02020603050405020304" pitchFamily="18" charset="0"/>
              </a:rPr>
              <a:t>Will those rights be transferred to a data archive (if applicable)</a:t>
            </a:r>
          </a:p>
          <a:p>
            <a:pPr marL="285750" indent="-285750">
              <a:spcAft>
                <a:spcPts val="600"/>
              </a:spcAft>
              <a:buFont typeface="Arial" panose="020B0604020202020204" pitchFamily="34" charset="0"/>
              <a:buChar char="•"/>
            </a:pPr>
            <a:r>
              <a:rPr lang="en-US" sz="2400" dirty="0">
                <a:latin typeface="+mj-lt"/>
                <a:cs typeface="Times New Roman" panose="02020603050405020304" pitchFamily="18" charset="0"/>
              </a:rPr>
              <a:t>Does copyright apply to the data, </a:t>
            </a:r>
          </a:p>
          <a:p>
            <a:pPr marL="742950" lvl="1" indent="-285750">
              <a:spcAft>
                <a:spcPts val="600"/>
              </a:spcAft>
              <a:buFont typeface="Arial" panose="020B0604020202020204" pitchFamily="34" charset="0"/>
              <a:buChar char="•"/>
            </a:pPr>
            <a:r>
              <a:rPr lang="en-US" sz="2400" dirty="0">
                <a:latin typeface="+mj-lt"/>
                <a:cs typeface="Times New Roman" panose="02020603050405020304" pitchFamily="18" charset="0"/>
              </a:rPr>
              <a:t>May be the case when using copyrighted instruments</a:t>
            </a:r>
          </a:p>
          <a:p>
            <a:pPr marL="285750" indent="-285750">
              <a:spcAft>
                <a:spcPts val="600"/>
              </a:spcAft>
              <a:buFont typeface="Arial" panose="020B0604020202020204" pitchFamily="34" charset="0"/>
              <a:buChar char="•"/>
            </a:pPr>
            <a:r>
              <a:rPr lang="en-US" sz="2400" dirty="0">
                <a:latin typeface="+mj-lt"/>
                <a:cs typeface="Times New Roman" panose="02020603050405020304" pitchFamily="18" charset="0"/>
              </a:rPr>
              <a:t>Indicate any enforcement of  terms of use or a requirement for data citation through a license</a:t>
            </a:r>
          </a:p>
          <a:p>
            <a:pPr marL="285750" indent="-285750">
              <a:spcAft>
                <a:spcPts val="600"/>
              </a:spcAft>
              <a:buFont typeface="Arial" panose="020B0604020202020204" pitchFamily="34" charset="0"/>
              <a:buChar char="•"/>
            </a:pPr>
            <a:r>
              <a:rPr lang="en-US" sz="2400" dirty="0">
                <a:latin typeface="+mj-lt"/>
                <a:cs typeface="Times New Roman" panose="02020603050405020304" pitchFamily="18" charset="0"/>
              </a:rPr>
              <a:t>Any legal requirements</a:t>
            </a:r>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DCA99-005F-43F9-B816-A449110734F7}"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607497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592" y="914400"/>
            <a:ext cx="9052560" cy="586541"/>
          </a:xfrm>
        </p:spPr>
        <p:txBody>
          <a:bodyPr/>
          <a:lstStyle/>
          <a:p>
            <a:r>
              <a:rPr lang="en-US" sz="2800" dirty="0"/>
              <a:t>DMP Section 5: Archiving and Preservation</a:t>
            </a:r>
          </a:p>
        </p:txBody>
      </p:sp>
      <p:sp>
        <p:nvSpPr>
          <p:cNvPr id="9" name="TextBox 8"/>
          <p:cNvSpPr txBox="1"/>
          <p:nvPr/>
        </p:nvSpPr>
        <p:spPr>
          <a:xfrm>
            <a:off x="183018" y="1676400"/>
            <a:ext cx="8777964" cy="4401205"/>
          </a:xfrm>
          <a:prstGeom prst="rect">
            <a:avLst/>
          </a:prstGeom>
          <a:solidFill>
            <a:schemeClr val="bg1"/>
          </a:solidFill>
        </p:spPr>
        <p:txBody>
          <a:bodyPr wrap="square" rtlCol="0">
            <a:spAutoFit/>
          </a:bodyPr>
          <a:lstStyle/>
          <a:p>
            <a:pPr marL="285750" indent="-285750">
              <a:spcAft>
                <a:spcPts val="600"/>
              </a:spcAft>
              <a:buFont typeface="Arial" panose="020B0604020202020204" pitchFamily="34" charset="0"/>
              <a:buChar char="•"/>
            </a:pPr>
            <a:r>
              <a:rPr lang="en-US" sz="2000" dirty="0">
                <a:latin typeface="+mj-lt"/>
                <a:cs typeface="Times New Roman" panose="02020603050405020304" pitchFamily="18" charset="0"/>
              </a:rPr>
              <a:t>How data will be archived and why was that archive was chosen? </a:t>
            </a:r>
          </a:p>
          <a:p>
            <a:pPr marL="742950" lvl="1" indent="-285750">
              <a:spcAft>
                <a:spcPts val="600"/>
              </a:spcAft>
              <a:buFont typeface="Arial" panose="020B0604020202020204" pitchFamily="34" charset="0"/>
              <a:buChar char="•"/>
            </a:pPr>
            <a:r>
              <a:rPr lang="en-US" sz="2000" dirty="0">
                <a:latin typeface="+mj-lt"/>
                <a:cs typeface="Times New Roman" panose="02020603050405020304" pitchFamily="18" charset="0"/>
              </a:rPr>
              <a:t>Archive options  include but are not limited to:</a:t>
            </a:r>
          </a:p>
          <a:p>
            <a:pPr marL="1200150" lvl="2" indent="-285750">
              <a:spcAft>
                <a:spcPts val="600"/>
              </a:spcAft>
              <a:buFont typeface="Arial" panose="020B0604020202020204" pitchFamily="34" charset="0"/>
              <a:buChar char="•"/>
            </a:pPr>
            <a:r>
              <a:rPr lang="en-US" sz="2000" dirty="0">
                <a:latin typeface="+mj-lt"/>
                <a:cs typeface="Times New Roman" panose="02020603050405020304" pitchFamily="18" charset="0"/>
              </a:rPr>
              <a:t>Use of an institutional repository</a:t>
            </a:r>
          </a:p>
          <a:p>
            <a:pPr marL="1200150" lvl="2" indent="-285750">
              <a:spcAft>
                <a:spcPts val="600"/>
              </a:spcAft>
              <a:buFont typeface="Arial" panose="020B0604020202020204" pitchFamily="34" charset="0"/>
              <a:buChar char="•"/>
            </a:pPr>
            <a:r>
              <a:rPr lang="en-US" sz="2000" dirty="0">
                <a:latin typeface="+mj-lt"/>
                <a:cs typeface="Times New Roman" panose="02020603050405020304" pitchFamily="18" charset="0"/>
              </a:rPr>
              <a:t>Use of an archive or other community-accepted data storage facility</a:t>
            </a:r>
          </a:p>
          <a:p>
            <a:pPr marL="1200150" lvl="2" indent="-285750">
              <a:spcAft>
                <a:spcPts val="600"/>
              </a:spcAft>
              <a:buFont typeface="Arial" panose="020B0604020202020204" pitchFamily="34" charset="0"/>
              <a:buChar char="•"/>
            </a:pPr>
            <a:r>
              <a:rPr lang="en-US" sz="2000" dirty="0">
                <a:latin typeface="+mj-lt"/>
                <a:cs typeface="Times New Roman" panose="02020603050405020304" pitchFamily="18" charset="0"/>
              </a:rPr>
              <a:t>Self-dissemination</a:t>
            </a:r>
          </a:p>
          <a:p>
            <a:pPr marL="285750" indent="-285750">
              <a:spcAft>
                <a:spcPts val="600"/>
              </a:spcAft>
              <a:buFont typeface="Arial" panose="020B0604020202020204" pitchFamily="34" charset="0"/>
              <a:buChar char="•"/>
            </a:pPr>
            <a:r>
              <a:rPr lang="en-US" sz="2000" dirty="0">
                <a:latin typeface="+mj-lt"/>
                <a:cs typeface="Times New Roman" panose="02020603050405020304" pitchFamily="18" charset="0"/>
              </a:rPr>
              <a:t>Datasets must be described with essential metadata to ensures discoverability</a:t>
            </a:r>
          </a:p>
          <a:p>
            <a:pPr marL="285750" indent="-285750">
              <a:spcAft>
                <a:spcPts val="600"/>
              </a:spcAft>
              <a:buFont typeface="Arial" panose="020B0604020202020204" pitchFamily="34" charset="0"/>
              <a:buChar char="•"/>
            </a:pPr>
            <a:r>
              <a:rPr lang="en-US" sz="2000" dirty="0">
                <a:latin typeface="+mj-lt"/>
                <a:cs typeface="Times New Roman" panose="02020603050405020304" pitchFamily="18" charset="0"/>
              </a:rPr>
              <a:t>The chosen archive must support:</a:t>
            </a:r>
          </a:p>
          <a:p>
            <a:pPr marL="742950" lvl="1" indent="-285750">
              <a:spcAft>
                <a:spcPts val="600"/>
              </a:spcAft>
              <a:buFont typeface="Arial" panose="020B0604020202020204" pitchFamily="34" charset="0"/>
              <a:buChar char="•"/>
            </a:pPr>
            <a:r>
              <a:rPr lang="en-US" sz="2000" dirty="0">
                <a:latin typeface="+mj-lt"/>
                <a:cs typeface="Times New Roman" panose="02020603050405020304" pitchFamily="18" charset="0"/>
              </a:rPr>
              <a:t>The capture and provision of the US Federal Government Project Open Data Metadata Schema</a:t>
            </a:r>
          </a:p>
          <a:p>
            <a:pPr marL="742950" lvl="1" indent="-285750">
              <a:spcAft>
                <a:spcPts val="600"/>
              </a:spcAft>
              <a:buFont typeface="Arial" panose="020B0604020202020204" pitchFamily="34" charset="0"/>
              <a:buChar char="•"/>
            </a:pPr>
            <a:r>
              <a:rPr lang="en-US" sz="2000" dirty="0">
                <a:latin typeface="+mj-lt"/>
                <a:cs typeface="Times New Roman" panose="02020603050405020304" pitchFamily="18" charset="0"/>
              </a:rPr>
              <a:t>The creation and maintenance of persistent identifiers (e.g., DOIs, handles, etc.) and maintenance of those identifiers throughout the preservation lifecycle</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DCA99-005F-43F9-B816-A449110734F7}"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481446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0420"/>
            <a:ext cx="8229600" cy="639762"/>
          </a:xfrm>
        </p:spPr>
        <p:txBody>
          <a:bodyPr/>
          <a:lstStyle/>
          <a:p>
            <a:r>
              <a:rPr lang="en-US" sz="3600" dirty="0"/>
              <a:t>DMP Required Description: Prompts</a:t>
            </a:r>
          </a:p>
        </p:txBody>
      </p:sp>
      <p:sp>
        <p:nvSpPr>
          <p:cNvPr id="3" name="Content Placeholder 2"/>
          <p:cNvSpPr>
            <a:spLocks noGrp="1"/>
          </p:cNvSpPr>
          <p:nvPr>
            <p:ph idx="1"/>
          </p:nvPr>
        </p:nvSpPr>
        <p:spPr/>
        <p:txBody>
          <a:bodyPr/>
          <a:lstStyle/>
          <a:p>
            <a:pPr marL="0" indent="0" algn="ctr">
              <a:buNone/>
            </a:pPr>
            <a:r>
              <a:rPr lang="en-US" sz="2800" dirty="0"/>
              <a:t>Need more guidance on what to write? </a:t>
            </a:r>
          </a:p>
          <a:p>
            <a:pPr marL="0" indent="0" algn="ctr">
              <a:buNone/>
            </a:pPr>
            <a:r>
              <a:rPr lang="en-US" sz="2800" dirty="0"/>
              <a:t>We’ve got you covered.</a:t>
            </a:r>
          </a:p>
          <a:p>
            <a:pPr marL="0" indent="0">
              <a:buNone/>
            </a:pPr>
            <a:endParaRPr lang="en-US" sz="2800" dirty="0"/>
          </a:p>
          <a:p>
            <a:pPr marL="0" indent="0">
              <a:buNone/>
            </a:pPr>
            <a:r>
              <a:rPr lang="en-US" sz="2800" dirty="0"/>
              <a:t>Prompts for all 5 DMP sections: </a:t>
            </a:r>
            <a:r>
              <a:rPr lang="en-US" sz="2800" dirty="0">
                <a:hlinkClick r:id="rId3" tooltip="Direct link to DMP sections for Extramural Researchers"/>
              </a:rPr>
              <a:t>https://ntl.bts.gov/public-access/creating-data-management-plans-extramural-research</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98477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9800"/>
            <a:ext cx="8229600" cy="1673467"/>
          </a:xfrm>
        </p:spPr>
        <p:txBody>
          <a:bodyPr/>
          <a:lstStyle/>
          <a:p>
            <a:r>
              <a:rPr lang="en-US" i="1" dirty="0"/>
              <a:t>Data Management and the USDOT Public Data Access Plan</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832353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145"/>
            <a:ext cx="8229600" cy="715962"/>
          </a:xfrm>
        </p:spPr>
        <p:txBody>
          <a:bodyPr/>
          <a:lstStyle/>
          <a:p>
            <a:r>
              <a:rPr lang="en-US" dirty="0"/>
              <a:t>Example DMP</a:t>
            </a:r>
          </a:p>
        </p:txBody>
      </p:sp>
      <p:sp>
        <p:nvSpPr>
          <p:cNvPr id="3" name="Content Placeholder 2"/>
          <p:cNvSpPr>
            <a:spLocks noGrp="1"/>
          </p:cNvSpPr>
          <p:nvPr>
            <p:ph idx="1"/>
          </p:nvPr>
        </p:nvSpPr>
        <p:spPr>
          <a:xfrm>
            <a:off x="4702629" y="1485107"/>
            <a:ext cx="4419600" cy="4525963"/>
          </a:xfrm>
        </p:spPr>
        <p:txBody>
          <a:bodyPr/>
          <a:lstStyle/>
          <a:p>
            <a:r>
              <a:rPr lang="en-US" dirty="0"/>
              <a:t>2016 National Census of Ferry Operators</a:t>
            </a:r>
          </a:p>
          <a:p>
            <a:r>
              <a:rPr lang="en-US" sz="2400" dirty="0">
                <a:hlinkClick r:id="rId3" tooltip="Direct link to the National Census of Ferry Operators dataset in data.transportation.gov"/>
              </a:rPr>
              <a:t>https://data.transportation.gov/Public-Transit/2016-National-Census-of-Ferry-Operators-NCFO-/5kxy-j6hw</a:t>
            </a:r>
            <a:endParaRPr lang="en-US" sz="2400" dirty="0"/>
          </a:p>
          <a:p>
            <a:r>
              <a:rPr lang="en-US" dirty="0"/>
              <a:t>About this Dataset</a:t>
            </a:r>
          </a:p>
          <a:p>
            <a:endParaRPr lang="en-US" dirty="0"/>
          </a:p>
        </p:txBody>
      </p:sp>
      <p:pic>
        <p:nvPicPr>
          <p:cNvPr id="6" name="Picture 5" descr="Select &quot;Show More&quot; to expand metadata. " title="Metadata List, NCFO"/>
          <p:cNvPicPr>
            <a:picLocks noChangeAspect="1"/>
          </p:cNvPicPr>
          <p:nvPr/>
        </p:nvPicPr>
        <p:blipFill rotWithShape="1">
          <a:blip r:embed="rId4">
            <a:extLst>
              <a:ext uri="{28A0092B-C50C-407E-A947-70E740481C1C}">
                <a14:useLocalDpi xmlns:a14="http://schemas.microsoft.com/office/drawing/2010/main" val="0"/>
              </a:ext>
            </a:extLst>
          </a:blip>
          <a:srcRect l="32578"/>
          <a:stretch/>
        </p:blipFill>
        <p:spPr>
          <a:xfrm>
            <a:off x="359228" y="1485107"/>
            <a:ext cx="4212772" cy="3366090"/>
          </a:xfrm>
          <a:prstGeom prst="rect">
            <a:avLst/>
          </a:prstGeom>
          <a:ln>
            <a:solidFill>
              <a:schemeClr val="tx1"/>
            </a:solidFill>
          </a:ln>
        </p:spPr>
      </p:pic>
      <p:pic>
        <p:nvPicPr>
          <p:cNvPr id="8" name="Picture 7" descr="Select either DOC or PDF DMP." title="Attachments List, NCF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228" y="4991918"/>
            <a:ext cx="4930567" cy="1546994"/>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970103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9800"/>
            <a:ext cx="8229600" cy="1673467"/>
          </a:xfrm>
        </p:spPr>
        <p:txBody>
          <a:bodyPr/>
          <a:lstStyle/>
          <a:p>
            <a:r>
              <a:rPr lang="en-US" i="1" dirty="0"/>
              <a:t>Monitoring and Updating Data Management Plans</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861205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006"/>
            <a:ext cx="8229600" cy="639762"/>
          </a:xfrm>
        </p:spPr>
        <p:txBody>
          <a:bodyPr/>
          <a:lstStyle/>
          <a:p>
            <a:r>
              <a:rPr lang="en-US" sz="3600" dirty="0"/>
              <a:t>DMPs are Guides to Action</a:t>
            </a:r>
          </a:p>
        </p:txBody>
      </p:sp>
      <p:sp>
        <p:nvSpPr>
          <p:cNvPr id="3" name="Content Placeholder 2"/>
          <p:cNvSpPr>
            <a:spLocks noGrp="1"/>
          </p:cNvSpPr>
          <p:nvPr>
            <p:ph idx="1"/>
          </p:nvPr>
        </p:nvSpPr>
        <p:spPr>
          <a:xfrm>
            <a:off x="838200" y="2355535"/>
            <a:ext cx="7481455" cy="3740465"/>
          </a:xfrm>
        </p:spPr>
        <p:txBody>
          <a:bodyPr/>
          <a:lstStyle/>
          <a:p>
            <a:r>
              <a:rPr lang="en-US" dirty="0"/>
              <a:t>Researcher commitment to making data accessible</a:t>
            </a:r>
          </a:p>
          <a:p>
            <a:r>
              <a:rPr lang="en-US" dirty="0"/>
              <a:t>Assist and improve data collection and preservation </a:t>
            </a:r>
          </a:p>
          <a:p>
            <a:r>
              <a:rPr lang="en-US" dirty="0"/>
              <a:t>Give research team guidance from day one</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429687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006"/>
            <a:ext cx="8229600" cy="639762"/>
          </a:xfrm>
        </p:spPr>
        <p:txBody>
          <a:bodyPr/>
          <a:lstStyle/>
          <a:p>
            <a:r>
              <a:rPr lang="en-US" sz="3600" dirty="0"/>
              <a:t>DMPs are Living Documents</a:t>
            </a:r>
          </a:p>
        </p:txBody>
      </p:sp>
      <p:sp>
        <p:nvSpPr>
          <p:cNvPr id="3" name="Content Placeholder 2"/>
          <p:cNvSpPr>
            <a:spLocks noGrp="1"/>
          </p:cNvSpPr>
          <p:nvPr>
            <p:ph idx="1"/>
          </p:nvPr>
        </p:nvSpPr>
        <p:spPr>
          <a:xfrm>
            <a:off x="2017033" y="2355535"/>
            <a:ext cx="5109935" cy="3740465"/>
          </a:xfrm>
        </p:spPr>
        <p:txBody>
          <a:bodyPr/>
          <a:lstStyle/>
          <a:p>
            <a:pPr marL="0" indent="0">
              <a:buNone/>
            </a:pPr>
            <a:r>
              <a:rPr lang="en-US" dirty="0"/>
              <a:t>Review DMPs frequently:</a:t>
            </a:r>
          </a:p>
          <a:p>
            <a:r>
              <a:rPr lang="en-US" dirty="0"/>
              <a:t>Quarterly report to FTA</a:t>
            </a:r>
          </a:p>
          <a:p>
            <a:r>
              <a:rPr lang="en-US" dirty="0"/>
              <a:t>Project Change</a:t>
            </a:r>
          </a:p>
          <a:p>
            <a:r>
              <a:rPr lang="en-US" dirty="0"/>
              <a:t>Data Environment Change</a:t>
            </a:r>
          </a:p>
          <a:p>
            <a:r>
              <a:rPr lang="en-US" dirty="0"/>
              <a:t>Unexpected Sensitive Data</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3932950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006"/>
            <a:ext cx="8229600" cy="639762"/>
          </a:xfrm>
        </p:spPr>
        <p:txBody>
          <a:bodyPr/>
          <a:lstStyle/>
          <a:p>
            <a:r>
              <a:rPr lang="en-US" sz="3600" dirty="0"/>
              <a:t>DMP Version Control </a:t>
            </a:r>
          </a:p>
        </p:txBody>
      </p:sp>
      <p:sp>
        <p:nvSpPr>
          <p:cNvPr id="3" name="Content Placeholder 2"/>
          <p:cNvSpPr>
            <a:spLocks noGrp="1"/>
          </p:cNvSpPr>
          <p:nvPr>
            <p:ph idx="1"/>
          </p:nvPr>
        </p:nvSpPr>
        <p:spPr>
          <a:xfrm>
            <a:off x="457199" y="2133600"/>
            <a:ext cx="8229602" cy="2554788"/>
          </a:xfrm>
          <a:ln w="19050">
            <a:solidFill>
              <a:srgbClr val="002060"/>
            </a:solidFill>
          </a:ln>
        </p:spPr>
        <p:txBody>
          <a:bodyPr>
            <a:noAutofit/>
          </a:bodyPr>
          <a:lstStyle/>
          <a:p>
            <a:pPr marL="0" indent="0" algn="ctr">
              <a:buNone/>
            </a:pPr>
            <a:r>
              <a:rPr lang="en-US" sz="2000" dirty="0"/>
              <a:t>Version Control in Document:</a:t>
            </a:r>
          </a:p>
          <a:p>
            <a:pPr marL="0" indent="0">
              <a:buNone/>
            </a:pPr>
            <a:r>
              <a:rPr lang="en-US" sz="2000" b="1" dirty="0"/>
              <a:t>Data Management Plan (DMP) for “National Census of Ferry Operators (NCFO)” dataset.</a:t>
            </a:r>
            <a:endParaRPr lang="en-US" sz="2000" dirty="0"/>
          </a:p>
          <a:p>
            <a:pPr marL="0" indent="0">
              <a:buNone/>
            </a:pPr>
            <a:r>
              <a:rPr lang="en-US" sz="2000" dirty="0"/>
              <a:t>Office of Survey Programs (OSP), </a:t>
            </a:r>
          </a:p>
          <a:p>
            <a:pPr marL="0" indent="0">
              <a:buNone/>
            </a:pPr>
            <a:r>
              <a:rPr lang="en-US" sz="2000" dirty="0"/>
              <a:t>2017-10-26</a:t>
            </a:r>
          </a:p>
          <a:p>
            <a:pPr marL="0" indent="0">
              <a:buNone/>
            </a:pPr>
            <a:r>
              <a:rPr lang="en-US" sz="2000" b="1" dirty="0"/>
              <a:t>Change log:</a:t>
            </a:r>
            <a:endParaRPr lang="en-US" sz="2000" dirty="0"/>
          </a:p>
          <a:p>
            <a:pPr marL="0" indent="0">
              <a:buNone/>
            </a:pPr>
            <a:r>
              <a:rPr lang="en-US" sz="2000" dirty="0"/>
              <a:t>2017-10-26: Initial DMP written</a:t>
            </a:r>
          </a:p>
          <a:p>
            <a:pPr marL="0" indent="0">
              <a:buNone/>
            </a:pPr>
            <a:endParaRPr lang="en-US" sz="2000" dirty="0"/>
          </a:p>
        </p:txBody>
      </p:sp>
      <p:sp>
        <p:nvSpPr>
          <p:cNvPr id="5" name="Content Placeholder 2"/>
          <p:cNvSpPr txBox="1">
            <a:spLocks/>
          </p:cNvSpPr>
          <p:nvPr/>
        </p:nvSpPr>
        <p:spPr>
          <a:xfrm>
            <a:off x="457200" y="4953000"/>
            <a:ext cx="8229602" cy="895438"/>
          </a:xfrm>
          <a:prstGeom prst="rect">
            <a:avLst/>
          </a:prstGeom>
          <a:ln w="19050">
            <a:solidFill>
              <a:srgbClr val="00206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Version Control in file name:</a:t>
            </a:r>
          </a:p>
          <a:p>
            <a:pPr marL="0" indent="0">
              <a:buNone/>
            </a:pPr>
            <a:r>
              <a:rPr lang="en-US" sz="2000" dirty="0"/>
              <a:t>bts_osp_national_census_ferry_operators_2016_DMP_2017_10_26.txt</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908904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006"/>
            <a:ext cx="8229600" cy="639762"/>
          </a:xfrm>
        </p:spPr>
        <p:txBody>
          <a:bodyPr/>
          <a:lstStyle/>
          <a:p>
            <a:r>
              <a:rPr lang="en-US" sz="3600" dirty="0"/>
              <a:t>The Future of DMPs </a:t>
            </a:r>
          </a:p>
        </p:txBody>
      </p:sp>
      <p:sp>
        <p:nvSpPr>
          <p:cNvPr id="3" name="Content Placeholder 2"/>
          <p:cNvSpPr>
            <a:spLocks noGrp="1"/>
          </p:cNvSpPr>
          <p:nvPr>
            <p:ph idx="1"/>
          </p:nvPr>
        </p:nvSpPr>
        <p:spPr>
          <a:xfrm>
            <a:off x="1171338" y="2355535"/>
            <a:ext cx="6801324" cy="3740465"/>
          </a:xfrm>
        </p:spPr>
        <p:txBody>
          <a:bodyPr/>
          <a:lstStyle/>
          <a:p>
            <a:r>
              <a:rPr lang="en-US" dirty="0"/>
              <a:t>Currently DMPs are document-based</a:t>
            </a:r>
          </a:p>
          <a:p>
            <a:r>
              <a:rPr lang="en-US" dirty="0"/>
              <a:t>Move towards web-interface</a:t>
            </a:r>
          </a:p>
          <a:p>
            <a:r>
              <a:rPr lang="en-US" dirty="0"/>
              <a:t>Move towards “machine-actionable” DMPs</a:t>
            </a:r>
          </a:p>
          <a:p>
            <a:pPr lvl="1"/>
            <a:r>
              <a:rPr lang="en-US" dirty="0"/>
              <a:t>Easier updates</a:t>
            </a:r>
          </a:p>
          <a:p>
            <a:pPr lvl="1"/>
            <a:r>
              <a:rPr lang="en-US" dirty="0"/>
              <a:t>Automatic information collection</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2198489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006"/>
            <a:ext cx="8229600" cy="639762"/>
          </a:xfrm>
        </p:spPr>
        <p:txBody>
          <a:bodyPr/>
          <a:lstStyle/>
          <a:p>
            <a:r>
              <a:rPr lang="en-US" sz="3600" i="1" dirty="0"/>
              <a:t>Review </a:t>
            </a:r>
          </a:p>
        </p:txBody>
      </p:sp>
      <p:sp>
        <p:nvSpPr>
          <p:cNvPr id="3" name="Content Placeholder 2"/>
          <p:cNvSpPr>
            <a:spLocks noGrp="1"/>
          </p:cNvSpPr>
          <p:nvPr>
            <p:ph idx="1"/>
          </p:nvPr>
        </p:nvSpPr>
        <p:spPr>
          <a:xfrm>
            <a:off x="457200" y="2355535"/>
            <a:ext cx="8229600" cy="3740465"/>
          </a:xfrm>
        </p:spPr>
        <p:txBody>
          <a:bodyPr/>
          <a:lstStyle/>
          <a:p>
            <a:r>
              <a:rPr lang="en-US" dirty="0"/>
              <a:t>Data Management and the USDOT Public Data Access Plan</a:t>
            </a:r>
          </a:p>
          <a:p>
            <a:r>
              <a:rPr lang="en-US" dirty="0"/>
              <a:t>Writing Data Management Plans </a:t>
            </a:r>
          </a:p>
          <a:p>
            <a:r>
              <a:rPr lang="en-US" dirty="0"/>
              <a:t>Monitoring and Updating Data Management Plans</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3134903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006"/>
            <a:ext cx="8229600" cy="639762"/>
          </a:xfrm>
        </p:spPr>
        <p:txBody>
          <a:bodyPr/>
          <a:lstStyle/>
          <a:p>
            <a:r>
              <a:rPr lang="en-US" sz="3600" i="1" dirty="0"/>
              <a:t>Questions?</a:t>
            </a:r>
          </a:p>
        </p:txBody>
      </p:sp>
      <p:sp>
        <p:nvSpPr>
          <p:cNvPr id="5" name="TextBox 4"/>
          <p:cNvSpPr txBox="1"/>
          <p:nvPr/>
        </p:nvSpPr>
        <p:spPr>
          <a:xfrm>
            <a:off x="1242950" y="2707575"/>
            <a:ext cx="6656951" cy="707886"/>
          </a:xfrm>
          <a:prstGeom prst="rect">
            <a:avLst/>
          </a:prstGeom>
          <a:noFill/>
        </p:spPr>
        <p:txBody>
          <a:bodyPr wrap="none" rtlCol="0">
            <a:spAutoFit/>
          </a:bodyPr>
          <a:lstStyle/>
          <a:p>
            <a:r>
              <a:rPr lang="en-US" sz="4000" dirty="0">
                <a:latin typeface="Arial Black" panose="020B0A04020102020204" pitchFamily="34" charset="0"/>
              </a:rPr>
              <a:t>ntldatacurator@dot.gov</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088595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006"/>
            <a:ext cx="8229600" cy="639762"/>
          </a:xfrm>
        </p:spPr>
        <p:txBody>
          <a:bodyPr/>
          <a:lstStyle/>
          <a:p>
            <a:r>
              <a:rPr lang="en-US" sz="3600" i="1" dirty="0"/>
              <a:t>Resources</a:t>
            </a:r>
          </a:p>
        </p:txBody>
      </p:sp>
      <p:sp>
        <p:nvSpPr>
          <p:cNvPr id="3" name="Content Placeholder 2"/>
          <p:cNvSpPr>
            <a:spLocks noGrp="1"/>
          </p:cNvSpPr>
          <p:nvPr>
            <p:ph idx="1"/>
          </p:nvPr>
        </p:nvSpPr>
        <p:spPr>
          <a:xfrm>
            <a:off x="457200" y="2355535"/>
            <a:ext cx="8229600" cy="3740465"/>
          </a:xfrm>
        </p:spPr>
        <p:txBody>
          <a:bodyPr>
            <a:normAutofit/>
          </a:bodyPr>
          <a:lstStyle/>
          <a:p>
            <a:pPr marL="0" lvl="0" indent="0" defTabSz="457200">
              <a:spcBef>
                <a:spcPts val="600"/>
              </a:spcBef>
              <a:buNone/>
            </a:pPr>
            <a:r>
              <a:rPr lang="en-US" sz="1400" dirty="0">
                <a:solidFill>
                  <a:prstClr val="black"/>
                </a:solidFill>
                <a:latin typeface="Times New Roman" panose="02020603050405020304" pitchFamily="18" charset="0"/>
                <a:cs typeface="Times New Roman" panose="02020603050405020304" pitchFamily="18" charset="0"/>
              </a:rPr>
              <a:t>United States Department of Transportation. 2015-12-16. “Plan to Increase Public Access to the Results of Federally-Funded Scientific Research; Version 1.1.” </a:t>
            </a:r>
            <a:r>
              <a:rPr lang="en-US" sz="1400" dirty="0">
                <a:solidFill>
                  <a:prstClr val="black"/>
                </a:solidFill>
                <a:latin typeface="Times New Roman" panose="02020603050405020304" pitchFamily="18" charset="0"/>
                <a:cs typeface="Times New Roman" panose="02020603050405020304" pitchFamily="18" charset="0"/>
                <a:hlinkClick r:id="rId3" tooltip="Direct link to cited resource."/>
              </a:rPr>
              <a:t>https://www.transportation.gov/mission/open/official-dot-public-access-plan-v11 </a:t>
            </a:r>
            <a:r>
              <a:rPr lang="en-US" sz="1400" dirty="0">
                <a:solidFill>
                  <a:prstClr val="black"/>
                </a:solidFill>
                <a:latin typeface="Times New Roman" panose="02020603050405020304" pitchFamily="18" charset="0"/>
                <a:cs typeface="Times New Roman" panose="02020603050405020304" pitchFamily="18" charset="0"/>
              </a:rPr>
              <a:t> </a:t>
            </a:r>
          </a:p>
          <a:p>
            <a:pPr marL="0" lvl="0" indent="0" defTabSz="457200">
              <a:spcBef>
                <a:spcPts val="600"/>
              </a:spcBef>
              <a:buNone/>
            </a:pPr>
            <a:r>
              <a:rPr lang="en-US" sz="1400" dirty="0">
                <a:solidFill>
                  <a:prstClr val="black"/>
                </a:solidFill>
                <a:latin typeface="Times New Roman" panose="02020603050405020304" pitchFamily="18" charset="0"/>
                <a:cs typeface="Times New Roman" panose="02020603050405020304" pitchFamily="18" charset="0"/>
              </a:rPr>
              <a:t>National Transportation Library. 2015 – current. “DOT Public Access.” Website. </a:t>
            </a:r>
            <a:r>
              <a:rPr lang="en-US" sz="1400" dirty="0">
                <a:solidFill>
                  <a:prstClr val="black"/>
                </a:solidFill>
                <a:latin typeface="Times New Roman" panose="02020603050405020304" pitchFamily="18" charset="0"/>
                <a:cs typeface="Times New Roman" panose="02020603050405020304" pitchFamily="18" charset="0"/>
                <a:hlinkClick r:id="rId4" tooltip="Direct link to cited resource."/>
              </a:rPr>
              <a:t>https://ntl.bts.gov/public-access</a:t>
            </a:r>
            <a:r>
              <a:rPr lang="en-US" sz="1400" dirty="0">
                <a:solidFill>
                  <a:prstClr val="black"/>
                </a:solidFill>
                <a:latin typeface="Times New Roman" panose="02020603050405020304" pitchFamily="18" charset="0"/>
                <a:cs typeface="Times New Roman" panose="02020603050405020304" pitchFamily="18" charset="0"/>
              </a:rPr>
              <a:t> </a:t>
            </a:r>
          </a:p>
          <a:p>
            <a:pPr marL="0" lvl="0" indent="0" defTabSz="457200">
              <a:spcBef>
                <a:spcPts val="600"/>
              </a:spcBef>
              <a:buNone/>
            </a:pPr>
            <a:r>
              <a:rPr lang="en-US" sz="1400" dirty="0">
                <a:solidFill>
                  <a:prstClr val="black"/>
                </a:solidFill>
                <a:latin typeface="Times New Roman" panose="02020603050405020304" pitchFamily="18" charset="0"/>
                <a:cs typeface="Times New Roman" panose="02020603050405020304" pitchFamily="18" charset="0"/>
              </a:rPr>
              <a:t>Briney, Kristin. 2015. Data management for researchers: organize, maintain and share your data for research success. </a:t>
            </a:r>
            <a:r>
              <a:rPr lang="en-US" sz="1400" dirty="0">
                <a:solidFill>
                  <a:prstClr val="black"/>
                </a:solidFill>
                <a:latin typeface="Times New Roman" panose="02020603050405020304" pitchFamily="18" charset="0"/>
                <a:cs typeface="Times New Roman" panose="02020603050405020304" pitchFamily="18" charset="0"/>
                <a:hlinkClick r:id="rId5" tooltip="Direct link to cited resource."/>
              </a:rPr>
              <a:t>http://www.pelagicpublishing.com/data-management-for-researchers.html</a:t>
            </a:r>
            <a:r>
              <a:rPr lang="en-US" sz="1400" dirty="0">
                <a:solidFill>
                  <a:prstClr val="black"/>
                </a:solidFill>
                <a:latin typeface="Times New Roman" panose="02020603050405020304" pitchFamily="18" charset="0"/>
                <a:cs typeface="Times New Roman" panose="02020603050405020304" pitchFamily="18" charset="0"/>
              </a:rPr>
              <a:t>   </a:t>
            </a:r>
          </a:p>
          <a:p>
            <a:pPr marL="0" lvl="0" indent="0" defTabSz="457200">
              <a:spcBef>
                <a:spcPts val="600"/>
              </a:spcBef>
              <a:buNone/>
            </a:pPr>
            <a:r>
              <a:rPr lang="en-US" sz="1400" dirty="0">
                <a:solidFill>
                  <a:prstClr val="black"/>
                </a:solidFill>
                <a:latin typeface="Times New Roman" panose="02020603050405020304" pitchFamily="18" charset="0"/>
                <a:cs typeface="Times New Roman" panose="02020603050405020304" pitchFamily="18" charset="0"/>
              </a:rPr>
              <a:t>University Library, Texas A&amp;M University. “Data Management Defined - Research Data Management - Guides at Texas A&amp;M University.” Research Data Management, October 1, 2013. </a:t>
            </a:r>
            <a:r>
              <a:rPr lang="en-US" sz="1400" dirty="0">
                <a:solidFill>
                  <a:prstClr val="black"/>
                </a:solidFill>
                <a:latin typeface="Times New Roman" panose="02020603050405020304" pitchFamily="18" charset="0"/>
                <a:cs typeface="Times New Roman" panose="02020603050405020304" pitchFamily="18" charset="0"/>
                <a:hlinkClick r:id="rId6" tooltip="Direct link to cited resource."/>
              </a:rPr>
              <a:t>http://guides.library.tamu.edu/DataManagement</a:t>
            </a:r>
            <a:r>
              <a:rPr lang="en-US" sz="1400" dirty="0">
                <a:solidFill>
                  <a:prstClr val="black"/>
                </a:solidFill>
                <a:latin typeface="Times New Roman" panose="02020603050405020304" pitchFamily="18" charset="0"/>
                <a:cs typeface="Times New Roman" panose="02020603050405020304" pitchFamily="18" charset="0"/>
              </a:rPr>
              <a:t> </a:t>
            </a:r>
          </a:p>
          <a:p>
            <a:pPr marL="0" indent="0">
              <a:spcBef>
                <a:spcPts val="600"/>
              </a:spcBef>
              <a:buNone/>
            </a:pPr>
            <a:r>
              <a:rPr lang="en-US" sz="1400" dirty="0">
                <a:latin typeface="Times New Roman" panose="02020603050405020304" pitchFamily="18" charset="0"/>
                <a:cs typeface="Times New Roman" panose="02020603050405020304" pitchFamily="18" charset="0"/>
              </a:rPr>
              <a:t>Vines, Timothy H., Arianne YK Albert, Rose L. Andrew, Florence Débarre, Dan G. Bock, Michelle T. Franklin, Kimberly J. Gilbert, Jean-Sébastien Moore, Sébastien Renaut, and Diana J. Rennison. "The availability of research data declines rapidly with article age." Current biology 24, no. 1 (2014): 94-97.  </a:t>
            </a:r>
            <a:r>
              <a:rPr lang="en-US" sz="1400" dirty="0">
                <a:latin typeface="Times New Roman" panose="02020603050405020304" pitchFamily="18" charset="0"/>
                <a:cs typeface="Times New Roman" panose="02020603050405020304" pitchFamily="18" charset="0"/>
                <a:hlinkClick r:id="rId7" tooltip="Direct link to cited resource."/>
              </a:rPr>
              <a:t>http://doi.org/10.1016/j.cub.2013.11.014</a:t>
            </a:r>
            <a:r>
              <a:rPr lang="en-US" sz="14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465178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is DOT's Public Access Plan?</a:t>
            </a:r>
            <a:endParaRPr lang="en-US" sz="3200" i="1" dirty="0"/>
          </a:p>
        </p:txBody>
      </p:sp>
      <p:sp>
        <p:nvSpPr>
          <p:cNvPr id="3" name="Content Placeholder 2"/>
          <p:cNvSpPr>
            <a:spLocks noGrp="1"/>
          </p:cNvSpPr>
          <p:nvPr>
            <p:ph idx="1"/>
          </p:nvPr>
        </p:nvSpPr>
        <p:spPr>
          <a:xfrm>
            <a:off x="457200" y="2968159"/>
            <a:ext cx="8229600" cy="3091294"/>
          </a:xfrm>
        </p:spPr>
        <p:txBody>
          <a:bodyPr>
            <a:noAutofit/>
          </a:bodyPr>
          <a:lstStyle/>
          <a:p>
            <a:pPr marL="0" indent="0">
              <a:buNone/>
            </a:pPr>
            <a:r>
              <a:rPr lang="en-US" sz="1800" dirty="0"/>
              <a:t>A. The White House Office of Science &amp; Technology Policy's (OSTP's) Feb. 22, 2013 memorandum entitled Increasing Access to the Results of Federally Funded Scientific Research describes new requirements for providing the public access to the publications and digital data sets resulting from federally funded scientific research. USDOT's Public Access Plan is a framework to ensure the Department achieves the memorandum requirements. It covers any written deliverable funded, fully or partially, through a DOT-managed contract, grant, or other funding agreement, including all final and technical reports, and all final peer reviewed manuscripts accepted for publication. It also provides a strategy for improving the public's ability to locate and access the digital data supporting the research, where available.</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390734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82279"/>
          </a:xfrm>
        </p:spPr>
        <p:txBody>
          <a:bodyPr/>
          <a:lstStyle/>
          <a:p>
            <a:r>
              <a:rPr lang="en-US" dirty="0"/>
              <a:t>What is Data Management?</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a:t>
            </a:fld>
            <a:endParaRPr lang="en-US" dirty="0">
              <a:solidFill>
                <a:prstClr val="black">
                  <a:tint val="75000"/>
                </a:prstClr>
              </a:solidFill>
            </a:endParaRPr>
          </a:p>
        </p:txBody>
      </p:sp>
      <p:sp>
        <p:nvSpPr>
          <p:cNvPr id="5" name="Content Placeholder 2"/>
          <p:cNvSpPr>
            <a:spLocks noGrp="1"/>
          </p:cNvSpPr>
          <p:nvPr>
            <p:ph idx="1"/>
          </p:nvPr>
        </p:nvSpPr>
        <p:spPr/>
        <p:txBody>
          <a:bodyPr>
            <a:normAutofit/>
          </a:bodyPr>
          <a:lstStyle/>
          <a:p>
            <a:r>
              <a:rPr lang="en-US" dirty="0"/>
              <a:t>Data Management</a:t>
            </a:r>
            <a:r>
              <a:rPr lang="en-US" sz="1500" baseline="56000" dirty="0"/>
              <a:t>1</a:t>
            </a:r>
          </a:p>
          <a:p>
            <a:pPr lvl="1"/>
            <a:r>
              <a:rPr lang="en-US" sz="2400" dirty="0"/>
              <a:t>deliberate planning, creation, storage, access and preservation of data produced from a given investigation</a:t>
            </a:r>
            <a:r>
              <a:rPr lang="en-US" sz="2400" baseline="30000" dirty="0"/>
              <a:t>1</a:t>
            </a:r>
            <a:endParaRPr lang="en-US" sz="2400" dirty="0"/>
          </a:p>
        </p:txBody>
      </p:sp>
    </p:spTree>
    <p:extLst>
      <p:ext uri="{BB962C8B-B14F-4D97-AF65-F5344CB8AC3E}">
        <p14:creationId xmlns:p14="http://schemas.microsoft.com/office/powerpoint/2010/main" val="892538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is the difference between Public Access and Open Access?</a:t>
            </a:r>
            <a:endParaRPr lang="en-US" sz="3200" i="1" dirty="0"/>
          </a:p>
        </p:txBody>
      </p:sp>
      <p:sp>
        <p:nvSpPr>
          <p:cNvPr id="3" name="Content Placeholder 2"/>
          <p:cNvSpPr>
            <a:spLocks noGrp="1"/>
          </p:cNvSpPr>
          <p:nvPr>
            <p:ph idx="1"/>
          </p:nvPr>
        </p:nvSpPr>
        <p:spPr>
          <a:xfrm>
            <a:off x="457200" y="3108673"/>
            <a:ext cx="8229600" cy="2810267"/>
          </a:xfrm>
        </p:spPr>
        <p:txBody>
          <a:bodyPr>
            <a:noAutofit/>
          </a:bodyPr>
          <a:lstStyle/>
          <a:p>
            <a:pPr marL="0" indent="0">
              <a:buNone/>
            </a:pPr>
            <a:r>
              <a:rPr lang="en-US" sz="1800" dirty="0"/>
              <a:t>A. DOT's Public Access Plan ensures that the public has access to publications and digital data sets arising from DOT-funded scientific research programs through the National Transportation Library's digital repository. The public is able to freely search, download, and analyze unclassified publications and digital data sets unless specifically precluded by privacy, confidentiality or other security concerns. Open Access is unrestricted access and unrestricted reuse of documents copyrighted under a Creative Commons or similar license-type agreement. DOT's Public Access Plan covers final peer reviewed manuscripts accepted for publication, but not published articles. Because most publishers own the rights to the published articles in their journals, users are required to pay for access and request permission to reuse.</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4006656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is scientific research as defined in the DOT Public Access Plan?</a:t>
            </a:r>
            <a:endParaRPr lang="en-US" sz="3200" i="1" dirty="0"/>
          </a:p>
        </p:txBody>
      </p:sp>
      <p:sp>
        <p:nvSpPr>
          <p:cNvPr id="3" name="Content Placeholder 2"/>
          <p:cNvSpPr>
            <a:spLocks noGrp="1"/>
          </p:cNvSpPr>
          <p:nvPr>
            <p:ph idx="1"/>
          </p:nvPr>
        </p:nvSpPr>
        <p:spPr>
          <a:xfrm>
            <a:off x="457200" y="3041335"/>
            <a:ext cx="8229600" cy="3740465"/>
          </a:xfrm>
          <a:solidFill>
            <a:schemeClr val="bg1"/>
          </a:solidFill>
        </p:spPr>
        <p:txBody>
          <a:bodyPr>
            <a:noAutofit/>
          </a:bodyPr>
          <a:lstStyle/>
          <a:p>
            <a:r>
              <a:rPr lang="en-US" sz="1800" dirty="0"/>
              <a:t>Scientific Research in the plan is activities comprising creative work undertaken on a systematic basis in order to increase the stock of knowledge, including knowledge of man, culture and society. Research includes:</a:t>
            </a:r>
          </a:p>
          <a:p>
            <a:r>
              <a:rPr lang="en-US" sz="1800" b="1" i="1" dirty="0"/>
              <a:t>- Basic research</a:t>
            </a:r>
            <a:r>
              <a:rPr lang="en-US" sz="1800" dirty="0"/>
              <a:t> (without specific application),</a:t>
            </a:r>
            <a:br>
              <a:rPr lang="en-US" sz="1800" dirty="0"/>
            </a:br>
            <a:r>
              <a:rPr lang="en-US" sz="1800" b="1" i="1" dirty="0"/>
              <a:t>- Applied research </a:t>
            </a:r>
            <a:r>
              <a:rPr lang="en-US" sz="1800" dirty="0"/>
              <a:t>(for a specific need), and</a:t>
            </a:r>
            <a:br>
              <a:rPr lang="en-US" sz="1800" dirty="0"/>
            </a:br>
            <a:r>
              <a:rPr lang="en-US" sz="1800" b="1" i="1" dirty="0"/>
              <a:t>- Developmental research</a:t>
            </a:r>
            <a:r>
              <a:rPr lang="en-US" sz="1800" dirty="0"/>
              <a:t> (design, development, and improvements of prototypes and processes, including demonstration projects and other related </a:t>
            </a:r>
            <a:br>
              <a:rPr lang="en-US" sz="1800" dirty="0"/>
            </a:br>
            <a:r>
              <a:rPr lang="en-US" sz="1800" dirty="0"/>
              <a:t>           activities associated with research and development activities). </a:t>
            </a:r>
          </a:p>
          <a:p>
            <a:r>
              <a:rPr lang="en-US" sz="1800" dirty="0"/>
              <a:t>The following activities are NOT Scientific Research under the plan:</a:t>
            </a:r>
          </a:p>
          <a:p>
            <a:r>
              <a:rPr lang="en-US" sz="1200" dirty="0"/>
              <a:t>R&amp;D Facilities (funding for the construction and rehabilitation of research and development facilities. Includes the acquisition, design, and construction  of, or major repairs or alterations to, all physical facilities for use in R&amp;D activities);  IT Support and funding for IT equipment (hardware/software); Grant support / contract support / program support activities; Administrative activities; Conference / workshop funding; Funding for training / capacity building; Outreach activities; and Travel.</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4175965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1205549"/>
            <a:ext cx="9052560" cy="1371387"/>
          </a:xfrm>
        </p:spPr>
        <p:txBody>
          <a:bodyPr/>
          <a:lstStyle/>
          <a:p>
            <a:r>
              <a:rPr lang="en-US" sz="3600" i="1" dirty="0"/>
              <a:t>Frequently Asked Questions:</a:t>
            </a:r>
            <a:br>
              <a:rPr lang="en-US" sz="3600" i="1" dirty="0"/>
            </a:br>
            <a:r>
              <a:rPr lang="en-US" sz="3200" b="1" i="1" dirty="0"/>
              <a:t>How does the National Transportation Library enable public access to my research results?</a:t>
            </a:r>
            <a:endParaRPr lang="en-US" sz="3200" i="1" dirty="0"/>
          </a:p>
        </p:txBody>
      </p:sp>
      <p:sp>
        <p:nvSpPr>
          <p:cNvPr id="3" name="Content Placeholder 2"/>
          <p:cNvSpPr>
            <a:spLocks noGrp="1"/>
          </p:cNvSpPr>
          <p:nvPr>
            <p:ph idx="1"/>
          </p:nvPr>
        </p:nvSpPr>
        <p:spPr>
          <a:xfrm>
            <a:off x="457200" y="3236412"/>
            <a:ext cx="8229600" cy="2554788"/>
          </a:xfrm>
        </p:spPr>
        <p:txBody>
          <a:bodyPr>
            <a:noAutofit/>
          </a:bodyPr>
          <a:lstStyle/>
          <a:p>
            <a:pPr marL="0" indent="0">
              <a:buNone/>
            </a:pPr>
            <a:r>
              <a:rPr lang="en-US" sz="1400" dirty="0"/>
              <a:t>A. The National Transportation Library has a MAP-21 (49 USC 6304) mandate to be the central repository for USDOT research and technical reports and a clearinghouse for Government transportation data. NTL maintains an OAI-PMH compliant repository that serves as its central clearinghouse and archive for public access to transportation information. In many cases, publications arising from DOT-funded scientific research are already made freely available to the public through the NTL repository. Under DOT's Public Access Plan, all final peer reviewed manuscripts accepted for publication will now be archived in the NTL repository. Additionally, when you apply for research funds from the USDOT under a contract, grant, cooperative agreement, or other funding agreement, you will be required to submit a data management plan for approval. Your plan must identify a repository for the preservation of your data that is accessible by NTL. Your dataset's metadata will be included in DOT Enterprise Data Inventory. Through these mechanisms, datasets will be discoverable through data.gov, NTL, internet search engines and other tools leveraging open formats and standards.</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17441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is the USDOT Research Hub?</a:t>
            </a:r>
            <a:endParaRPr lang="en-US" sz="3200" i="1" dirty="0"/>
          </a:p>
        </p:txBody>
      </p:sp>
      <p:sp>
        <p:nvSpPr>
          <p:cNvPr id="3" name="Content Placeholder 2"/>
          <p:cNvSpPr>
            <a:spLocks noGrp="1"/>
          </p:cNvSpPr>
          <p:nvPr>
            <p:ph idx="1"/>
          </p:nvPr>
        </p:nvSpPr>
        <p:spPr>
          <a:xfrm>
            <a:off x="457200" y="3236412"/>
            <a:ext cx="8229600" cy="2554788"/>
          </a:xfrm>
        </p:spPr>
        <p:txBody>
          <a:bodyPr>
            <a:noAutofit/>
          </a:bodyPr>
          <a:lstStyle/>
          <a:p>
            <a:pPr marL="0" indent="0">
              <a:buNone/>
            </a:pPr>
            <a:r>
              <a:rPr lang="en-US" sz="1800" dirty="0"/>
              <a:t>A. The USDOT Research Hub is a searchable database of USDOT-sponsored research, development, and technology project records. The database acts as a central repository for information on active and recently completed projects from nine USDOT Operating Administrations and the Office of the Secretary, providing a comprehensive account of the Department's research portfolio at the project level.</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3678850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is an ORCID and how do I create one?</a:t>
            </a:r>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ORCID stands for Open Researcher and Contributor ID. ORCID.org provides a registry of persistent unique identifiers for researchers and scholars and automating linkages to research objects such as publications, grants, and patents. Registration is free and takes about 5 minutes. A quick overview is provided on the by NTL on creating an ORCID. You can find more information about ORCID in the User section at </a:t>
            </a:r>
            <a:r>
              <a:rPr lang="en-US" sz="1800" dirty="0">
                <a:hlinkClick r:id="rId3" tooltip="Direct link to ORCID website."/>
              </a:rPr>
              <a:t>http://support.orcid.org/knowledgebase </a:t>
            </a:r>
            <a:endParaRPr lang="en-US" sz="18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392884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if any, funding programs are exempt from DOT's Public Access Plan?</a:t>
            </a:r>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Federal Aid programs flowing funding to states, such as State Planning &amp; Research (SP&amp;R) and National Cooperative Highway Research Program (NCHRP), as well as Small Business Innovation Research (SBIR) programs are exempt from the requirements of the plan.</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4087598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918651"/>
          </a:xfrm>
        </p:spPr>
        <p:txBody>
          <a:bodyPr/>
          <a:lstStyle/>
          <a:p>
            <a:r>
              <a:rPr lang="en-US" sz="3600" i="1" dirty="0"/>
              <a:t>Frequently Asked Questions:</a:t>
            </a:r>
            <a:br>
              <a:rPr lang="en-US" sz="3600" i="1" dirty="0"/>
            </a:br>
            <a:r>
              <a:rPr lang="en-US" sz="2000" b="1" i="1" dirty="0"/>
              <a:t>SP&amp;R funds are considered “federal funds” for purposes such as the required 80/20 match, auditing, and other federal standards, but not for the Public Access plan. How can they be considered federal funds for some purposes and considered state funds for other purposes?</a:t>
            </a:r>
          </a:p>
        </p:txBody>
      </p:sp>
      <p:sp>
        <p:nvSpPr>
          <p:cNvPr id="3" name="Content Placeholder 2"/>
          <p:cNvSpPr>
            <a:spLocks noGrp="1"/>
          </p:cNvSpPr>
          <p:nvPr>
            <p:ph idx="1"/>
          </p:nvPr>
        </p:nvSpPr>
        <p:spPr>
          <a:xfrm>
            <a:off x="457200" y="3465012"/>
            <a:ext cx="8229600" cy="2554788"/>
          </a:xfrm>
        </p:spPr>
        <p:txBody>
          <a:bodyPr>
            <a:noAutofit/>
          </a:bodyPr>
          <a:lstStyle/>
          <a:p>
            <a:pPr marL="0" indent="0">
              <a:buNone/>
            </a:pPr>
            <a:r>
              <a:rPr lang="en-US" sz="1800" dirty="0"/>
              <a:t>A. The requirements of the DOT Public Access plan apply to recipients of funds obtained directly from USDOT through grants, contracts, cooperative agreements, or other funding agreements. SP&amp;R funds are a set-aside of Federal-aid funds apportioned to the States. They are not provided to the States through any of the funding mechanisms specified in the DOT Public Access plan. Therefore, for purposes of the plan, they are considered state funds.</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976729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600" i="1" dirty="0"/>
              <a:t> </a:t>
            </a:r>
            <a:r>
              <a:rPr lang="en-US" sz="3200" b="1" i="1" dirty="0"/>
              <a:t>When does the "clock start ticking" on the embargo period?</a:t>
            </a:r>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Often there is a significant time lag between the final manuscript being provided to the publisher and it actually being published.</a:t>
            </a:r>
          </a:p>
          <a:p>
            <a:pPr marL="0" indent="0">
              <a:buNone/>
            </a:pPr>
            <a:r>
              <a:rPr lang="en-US" sz="1800" dirty="0"/>
              <a:t>The "clock starts ticking" when the article is published. The official date of publication is determined by the publisher.</a:t>
            </a:r>
          </a:p>
          <a:p>
            <a:pPr marL="0" indent="0">
              <a:buNone/>
            </a:pPr>
            <a:endParaRPr lang="en-US" sz="24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1634869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are the criteria for determining if a journal article was federally funded? </a:t>
            </a:r>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If a publication is fully or partially federally funded and is a deliverable under the funding agreement managed by USDOT, then it falls under the purview of the plan.</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710592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Are theses and dissertations included in DOT's Public Access Plan? </a:t>
            </a:r>
            <a:br>
              <a:rPr lang="en-US" sz="3600" i="1" dirty="0"/>
            </a:br>
            <a:endParaRPr lang="en-US" sz="3600" i="1" dirty="0"/>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Theses and dissertations would only be included if they met the criteria for journal articles: The work is a specified deliverable of a fully or partially federally funded project.</a:t>
            </a:r>
          </a:p>
          <a:p>
            <a:pPr marL="0" indent="0">
              <a:buNone/>
            </a:pPr>
            <a:endParaRPr lang="en-US" sz="24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21788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0777"/>
            <a:ext cx="9144000" cy="1069701"/>
          </a:xfrm>
        </p:spPr>
        <p:txBody>
          <a:bodyPr/>
          <a:lstStyle/>
          <a:p>
            <a:r>
              <a:rPr lang="en-US" dirty="0"/>
              <a:t>Managing Data Protects it from Loss</a:t>
            </a:r>
          </a:p>
        </p:txBody>
      </p:sp>
      <p:sp>
        <p:nvSpPr>
          <p:cNvPr id="6" name="TextBox 5"/>
          <p:cNvSpPr txBox="1"/>
          <p:nvPr/>
        </p:nvSpPr>
        <p:spPr>
          <a:xfrm>
            <a:off x="1258229" y="3279054"/>
            <a:ext cx="1714500" cy="923330"/>
          </a:xfrm>
          <a:prstGeom prst="rect">
            <a:avLst/>
          </a:prstGeom>
          <a:noFill/>
        </p:spPr>
        <p:txBody>
          <a:bodyPr wrap="square" rtlCol="0">
            <a:spAutoFit/>
          </a:bodyPr>
          <a:lstStyle/>
          <a:p>
            <a:pPr algn="ctr"/>
            <a:r>
              <a:rPr lang="en-US" dirty="0">
                <a:latin typeface="+mj-lt"/>
              </a:rPr>
              <a:t>Data Availability Declines at 17% per year</a:t>
            </a:r>
          </a:p>
        </p:txBody>
      </p:sp>
      <p:pic>
        <p:nvPicPr>
          <p:cNvPr id="5" name="Picture 4" descr="Chart showing results of the study cited. The chart shows that the usefulness of data declines precipitously as the age of the paper increases in increments of five ye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757" y="2122548"/>
            <a:ext cx="3727589" cy="3202684"/>
          </a:xfrm>
          <a:prstGeom prst="rect">
            <a:avLst/>
          </a:prstGeom>
          <a:ln>
            <a:solidFill>
              <a:srgbClr val="002060"/>
            </a:solidFill>
          </a:ln>
        </p:spPr>
      </p:pic>
      <p:sp>
        <p:nvSpPr>
          <p:cNvPr id="7" name="Rectangle 6"/>
          <p:cNvSpPr/>
          <p:nvPr/>
        </p:nvSpPr>
        <p:spPr>
          <a:xfrm>
            <a:off x="470090" y="5410200"/>
            <a:ext cx="8129010" cy="923330"/>
          </a:xfrm>
          <a:prstGeom prst="rect">
            <a:avLst/>
          </a:prstGeom>
        </p:spPr>
        <p:txBody>
          <a:bodyPr wrap="square">
            <a:spAutoFit/>
          </a:bodyPr>
          <a:lstStyle/>
          <a:p>
            <a:r>
              <a:rPr lang="en-US" sz="1350" dirty="0"/>
              <a:t>Vines, Timothy H., Arianne YK Albert, Rose L. Andrew, Florence Débarre, Dan G. Bock, Michelle T. Franklin, Kimberly J. Gilbert, Jean-Sébastien Moore, Sébastien Renaut, and Diana J. Rennison. "The availability of research data declines rapidly with article age." Current biology 24, no. 1 (2014): 94-97. </a:t>
            </a:r>
            <a:r>
              <a:rPr lang="en-US" sz="1350" dirty="0">
                <a:hlinkClick r:id="rId4" tooltip="Direct link to the research paper desccribed."/>
              </a:rPr>
              <a:t>http://doi.org/10.1016/j.cub.2013.11.014 </a:t>
            </a:r>
            <a:endParaRPr lang="en-US" sz="135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950297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about copyright?</a:t>
            </a:r>
            <a:endParaRPr lang="en-US" sz="3600" i="1" dirty="0"/>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As a new term and condition of all DOT funding agreements, the DOT Public Access Plan requires that a license to "all rights under copyright" is granted to DOT for any written deliverables, including the supporting data. The copyright license will be non-exclusive, non-transferrable, and royalty free. Contractor and grantee's rights to other forms of intellectual property will continue to be governed by statue and regulation. The copyright license will provide DOT the same rights as it would otherwise have under its rights in data provisions included in the Federal Acquisition Regulations: the rights to copy, distribute, publicly display and perform, and create derivative works, or to have others do so on behalf of DOT.</a:t>
            </a:r>
          </a:p>
          <a:p>
            <a:pPr marL="0" indent="0">
              <a:buNone/>
            </a:pPr>
            <a:endParaRPr lang="en-US" sz="24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3222345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b="1" i="1" dirty="0"/>
            </a:br>
            <a:r>
              <a:rPr lang="en-US" sz="3200" b="1" i="1" dirty="0"/>
              <a:t>What is a data management plan?</a:t>
            </a:r>
          </a:p>
        </p:txBody>
      </p:sp>
      <p:sp>
        <p:nvSpPr>
          <p:cNvPr id="3" name="Content Placeholder 2"/>
          <p:cNvSpPr>
            <a:spLocks noGrp="1"/>
          </p:cNvSpPr>
          <p:nvPr>
            <p:ph idx="1"/>
          </p:nvPr>
        </p:nvSpPr>
        <p:spPr>
          <a:xfrm>
            <a:off x="457200" y="2619375"/>
            <a:ext cx="8229600" cy="3400425"/>
          </a:xfrm>
        </p:spPr>
        <p:txBody>
          <a:bodyPr>
            <a:noAutofit/>
          </a:bodyPr>
          <a:lstStyle/>
          <a:p>
            <a:pPr marL="0" indent="0">
              <a:buNone/>
            </a:pPr>
            <a:r>
              <a:rPr lang="en-US" sz="1800" dirty="0"/>
              <a:t>A. A data management plan (DMP) is a document created and submitted for approval as part of the research proposal. It describes your proposed plan for how to handle the final dataset generated during your research. DMPs will describe how the research proposal conforms to DOT policy on the dissemination and sharing of research results and will include:</a:t>
            </a:r>
          </a:p>
          <a:p>
            <a:pPr marL="0" indent="0">
              <a:buNone/>
            </a:pPr>
            <a:r>
              <a:rPr lang="en-US" sz="1800" dirty="0"/>
              <a:t>The final research data to be produced in the course of the project; The standards to be used for data and metadata format and content; Policies for access and sharing the final research data, including provisions for appropriate protection of privacy, confidentiality, security, intellectual property, and other rights or requirements; Policies and provisions for re-use, re-distribution, and the production of derivatives; and, Plans for archiving final research data and other research products, and for preservation of access to them.</a:t>
            </a:r>
          </a:p>
          <a:p>
            <a:pPr marL="0" indent="0">
              <a:buNone/>
            </a:pPr>
            <a:endParaRPr lang="en-US" sz="18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1430510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1800" b="1" i="1" dirty="0"/>
              <a:t>Could we consider including an embargo period for the data as well as for the publications? This would give the researchers that made the effort to collect the data the time to correct any errors, leverage its value, and publish further research before it was made publicly available.</a:t>
            </a:r>
          </a:p>
        </p:txBody>
      </p:sp>
      <p:sp>
        <p:nvSpPr>
          <p:cNvPr id="3" name="Content Placeholder 2"/>
          <p:cNvSpPr>
            <a:spLocks noGrp="1"/>
          </p:cNvSpPr>
          <p:nvPr>
            <p:ph idx="1"/>
          </p:nvPr>
        </p:nvSpPr>
        <p:spPr>
          <a:xfrm>
            <a:off x="457200" y="3041332"/>
            <a:ext cx="8229600" cy="3740468"/>
          </a:xfrm>
          <a:solidFill>
            <a:schemeClr val="bg1"/>
          </a:solidFill>
        </p:spPr>
        <p:txBody>
          <a:bodyPr>
            <a:noAutofit/>
          </a:bodyPr>
          <a:lstStyle/>
          <a:p>
            <a:pPr marL="0" indent="0">
              <a:buNone/>
            </a:pPr>
            <a:r>
              <a:rPr lang="en-US" sz="1800" dirty="0"/>
              <a:t>A. No. DOT expects the timely release and sharing of data to be no later than the acceptance for publication of the main findings from the final dataset. This time point will be influenced by the nature of the data collected. Data from small studies can be analyzed and submitted for publication relatively quickly. If data from large or longitudinal studies are collected over several discrete time periods or waves, data should be released in waves as data become available or main findings from waves of the data are published. DOT recognizes that the investigators who collected the data have a legitimate interest in benefiting from their investment of time and effort. DOT expects that the initial investigators may benefit from the first and continuing use, but not from prolonged exclusive use. While DOT also understands that an institution's desire to exercise its intellectual property rights may justify a need to delay disclosure of research findings, a delay of 90 to 120 days is generally viewed as a reasonable period for such activity.</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1106603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constitutes "data" covered by a DMP?</a:t>
            </a:r>
          </a:p>
        </p:txBody>
      </p:sp>
      <p:sp>
        <p:nvSpPr>
          <p:cNvPr id="3" name="Content Placeholder 2"/>
          <p:cNvSpPr>
            <a:spLocks noGrp="1"/>
          </p:cNvSpPr>
          <p:nvPr>
            <p:ph idx="1"/>
          </p:nvPr>
        </p:nvSpPr>
        <p:spPr>
          <a:xfrm>
            <a:off x="457200" y="2667288"/>
            <a:ext cx="8229600" cy="4114512"/>
          </a:xfrm>
          <a:solidFill>
            <a:schemeClr val="bg1"/>
          </a:solidFill>
        </p:spPr>
        <p:txBody>
          <a:bodyPr>
            <a:noAutofit/>
          </a:bodyPr>
          <a:lstStyle/>
          <a:p>
            <a:pPr marL="0" indent="0">
              <a:buNone/>
            </a:pPr>
            <a:r>
              <a:rPr lang="en-US" sz="1800" dirty="0"/>
              <a:t>A. What constitutes such data will be determined by the community of interest through the process of peer review and program management. This may include, but is not limited to: data, samples, physical collections, software and models. In general, your plan should address final research data. This includes recorded factual material commonly accepted in the scientific community as necessary to validate research findings. Final research data do not include laboratory notebooks, partial datasets, preliminary analyses, drafts of scientific papers, plans for future research, peer review reports, communications with colleagues, or physical objects, such as gels or laboratory specimens. As part of your research, you may also generate unique data, which are data that cannot be readily replicated. Examples of studies producing unique data include: large surveys that are too expensive to replicate; studies of unique populations, such as centenarians; studies conducted at unique times, such as a natural disaster; studies of rare phenomena, such as rare metabolic diseases. Your DMP should also address unique data that may arise from your research.</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100718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kinds of data are candidates for sharing?</a:t>
            </a:r>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Potentially all kinds of data are candidates for sharing, but unique data are especially important. Some sciences already have data-sharing plans in place, such as genetic mapping. But other basic science data are also amenable to sharing. Data from human subjects (e.g., surveys, clinical studies) also can be shared if the identity and privacy of research participants can be protected.</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3052456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Am I required to deposit my data in a public database?</a:t>
            </a:r>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Researchers are encouraged to use publicly accessible repositories for the deposit of their data, where appropriate and available. This may include university institutional repositories, or other “free standing” repositories.</a:t>
            </a:r>
          </a:p>
          <a:p>
            <a:pPr marL="0" indent="0">
              <a:buNone/>
            </a:pPr>
            <a:r>
              <a:rPr lang="en-US" sz="1800" dirty="0"/>
              <a:t>For guidance on how to locate a repository please reference our “Data Repositories Conformant with the DOT Public Access Plan” web page at: </a:t>
            </a:r>
          </a:p>
          <a:p>
            <a:pPr marL="0" indent="0">
              <a:buNone/>
            </a:pPr>
            <a:r>
              <a:rPr lang="en-US" sz="1800" dirty="0">
                <a:hlinkClick r:id="rId3" tooltip="Direct link to Conformant Repositories Page."/>
              </a:rPr>
              <a:t>https://ntl.bts.gov/public-access/data-repositories-conformant-dot-public-access-plan  </a:t>
            </a:r>
            <a:endParaRPr lang="en-US" sz="18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890441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2800" b="1" i="1" dirty="0"/>
              <a:t>Should the budget and its justification specifically address the costs of implementing the DMP?</a:t>
            </a:r>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Yes. As long as the costs are allowable in accordance with the applicable cost principles, and necessary to implement the DMP, such costs may be included of the proposal budget, and justified in the budget justification</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1730326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600" dirty="0"/>
              <a:t> </a:t>
            </a:r>
            <a:r>
              <a:rPr lang="en-US" sz="2000" b="1" i="1" dirty="0"/>
              <a:t>My institution's policy is that the data and all supporting materials from all research are owned and must remain with the institution if I leave. How does this policy affect what I can say about data management?</a:t>
            </a:r>
          </a:p>
        </p:txBody>
      </p:sp>
      <p:sp>
        <p:nvSpPr>
          <p:cNvPr id="3" name="Content Placeholder 2"/>
          <p:cNvSpPr>
            <a:spLocks noGrp="1"/>
          </p:cNvSpPr>
          <p:nvPr>
            <p:ph idx="1"/>
          </p:nvPr>
        </p:nvSpPr>
        <p:spPr>
          <a:xfrm>
            <a:off x="457200" y="3465012"/>
            <a:ext cx="8229600" cy="2554788"/>
          </a:xfrm>
        </p:spPr>
        <p:txBody>
          <a:bodyPr>
            <a:noAutofit/>
          </a:bodyPr>
          <a:lstStyle/>
          <a:p>
            <a:pPr marL="0" indent="0">
              <a:buNone/>
            </a:pPr>
            <a:r>
              <a:rPr lang="en-US" sz="1800" dirty="0"/>
              <a:t> A. Data management by an institution is one avenue by which data preservation and access can be achieved. However, the DMP plan must address the institutional strategy for providing access to relevant data and supporting materials.</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2240714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Should I consider contributing my research data to a data archive?</a:t>
            </a:r>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Maybe. Archives are organizations that collect and distribute data. They understand what is needed to prepare data for wider distribution and documentation for users. They provide stable, reliable, and cost-effective means for distributing data. They also provide protections for the dataset and technical assistance for requestors.</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1054389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How soon after data collection am I obliged to share the final data?</a:t>
            </a:r>
          </a:p>
        </p:txBody>
      </p:sp>
      <p:sp>
        <p:nvSpPr>
          <p:cNvPr id="3" name="Content Placeholder 2"/>
          <p:cNvSpPr>
            <a:spLocks noGrp="1"/>
          </p:cNvSpPr>
          <p:nvPr>
            <p:ph idx="1"/>
          </p:nvPr>
        </p:nvSpPr>
        <p:spPr>
          <a:xfrm>
            <a:off x="457200" y="2819688"/>
            <a:ext cx="8229600" cy="4038312"/>
          </a:xfrm>
          <a:solidFill>
            <a:schemeClr val="bg1"/>
          </a:solidFill>
        </p:spPr>
        <p:txBody>
          <a:bodyPr>
            <a:noAutofit/>
          </a:bodyPr>
          <a:lstStyle/>
          <a:p>
            <a:pPr marL="0" indent="0">
              <a:buNone/>
            </a:pPr>
            <a:r>
              <a:rPr lang="en-US" sz="1800" dirty="0"/>
              <a:t>A. Recognizing that the value of data often depends on their timeliness, data sharing should occur in a timely fashion. DOT expects the timely release and sharing of data to be no later than the acceptance for publication of the main findings from the final dataset. This time point will be influenced by the nature of the data collected. Data from small studies can be analyzed and submitted for publication relatively quickly. If data from large or longitudinal studies are collected over several discrete time periods or waves, data should be released in waves as data become available or main findings from waves of the data are published. DOT recognizes that the investigators who collected the data have a legitimate interest in benefiting from their investment of time and effort. DOT expects that the initial investigators may benefit from the first and continuing use, but not from prolonged exclusive use. While DOT also understands that an institution's desire to exercise its intellectual property rights may justify a need to delay disclosure of research findings, a delay of 90 to 120 days is generally viewed as a reasonable period for such activity.</a:t>
            </a:r>
          </a:p>
          <a:p>
            <a:pPr marL="0" indent="0">
              <a:buNone/>
            </a:pPr>
            <a:endParaRPr lang="en-US" sz="18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246063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dirty="0"/>
              <a:t>Why manage data?</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6</a:t>
            </a:fld>
            <a:endParaRPr lang="en-US" dirty="0">
              <a:solidFill>
                <a:prstClr val="black">
                  <a:tint val="75000"/>
                </a:prstClr>
              </a:solidFill>
            </a:endParaRPr>
          </a:p>
        </p:txBody>
      </p:sp>
      <p:sp>
        <p:nvSpPr>
          <p:cNvPr id="6" name="Content Placeholder 5"/>
          <p:cNvSpPr>
            <a:spLocks noGrp="1"/>
          </p:cNvSpPr>
          <p:nvPr>
            <p:ph idx="1"/>
          </p:nvPr>
        </p:nvSpPr>
        <p:spPr/>
        <p:txBody>
          <a:bodyPr>
            <a:normAutofit/>
          </a:bodyPr>
          <a:lstStyle/>
          <a:p>
            <a:r>
              <a:rPr lang="en-US" dirty="0"/>
              <a:t>Preserve data from loss</a:t>
            </a:r>
          </a:p>
          <a:p>
            <a:r>
              <a:rPr lang="en-US" dirty="0"/>
              <a:t>Increase research efficiency</a:t>
            </a:r>
          </a:p>
          <a:p>
            <a:r>
              <a:rPr lang="en-US" dirty="0"/>
              <a:t>Improve research integrity</a:t>
            </a:r>
          </a:p>
          <a:p>
            <a:r>
              <a:rPr lang="en-US" dirty="0"/>
              <a:t>Increase visibility of your research and profile</a:t>
            </a:r>
          </a:p>
          <a:p>
            <a:r>
              <a:rPr lang="en-US" dirty="0"/>
              <a:t>Enable and attract collaboration</a:t>
            </a:r>
          </a:p>
          <a:p>
            <a:r>
              <a:rPr lang="en-US" dirty="0"/>
              <a:t>Promote new discoveries</a:t>
            </a:r>
          </a:p>
          <a:p>
            <a:r>
              <a:rPr lang="en-US" dirty="0"/>
              <a:t>Meet grant requirements</a:t>
            </a:r>
          </a:p>
        </p:txBody>
      </p:sp>
    </p:spTree>
    <p:extLst>
      <p:ext uri="{BB962C8B-B14F-4D97-AF65-F5344CB8AC3E}">
        <p14:creationId xmlns:p14="http://schemas.microsoft.com/office/powerpoint/2010/main" val="1829519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2400" b="1" i="1" dirty="0"/>
              <a:t>What are DOT's expectations regarding the release of data that include sensitive information (e.g., information about individuals or locations of endangered species)?</a:t>
            </a:r>
          </a:p>
        </p:txBody>
      </p:sp>
      <p:sp>
        <p:nvSpPr>
          <p:cNvPr id="3" name="Content Placeholder 2"/>
          <p:cNvSpPr>
            <a:spLocks noGrp="1"/>
          </p:cNvSpPr>
          <p:nvPr>
            <p:ph idx="1"/>
          </p:nvPr>
        </p:nvSpPr>
        <p:spPr>
          <a:xfrm>
            <a:off x="457200" y="3160212"/>
            <a:ext cx="8229600" cy="2554788"/>
          </a:xfrm>
        </p:spPr>
        <p:txBody>
          <a:bodyPr>
            <a:noAutofit/>
          </a:bodyPr>
          <a:lstStyle/>
          <a:p>
            <a:pPr marL="0" indent="0">
              <a:buNone/>
            </a:pPr>
            <a:r>
              <a:rPr lang="en-US" sz="1800" dirty="0"/>
              <a:t>A. Such data must be maintained and released in accordance with appropriate standards for protecting privacy rights and maintaining the confidentiality of respondents. Within legal constraints, what constitutes reasonable data access will be determined by the community of interest through the process of peer review and DOT program management.</a:t>
            </a:r>
          </a:p>
          <a:p>
            <a:pPr marL="0" indent="0">
              <a:buNone/>
            </a:pPr>
            <a:endParaRPr lang="en-US" sz="18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1288800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2400" b="1" i="1" dirty="0"/>
              <a:t>My research, which seeks support from both the public and private sectors, will involve proprietary data. How do I deal with the data-sharing issue in my application?</a:t>
            </a:r>
          </a:p>
        </p:txBody>
      </p:sp>
      <p:sp>
        <p:nvSpPr>
          <p:cNvPr id="3" name="Content Placeholder 2"/>
          <p:cNvSpPr>
            <a:spLocks noGrp="1"/>
          </p:cNvSpPr>
          <p:nvPr>
            <p:ph idx="1"/>
          </p:nvPr>
        </p:nvSpPr>
        <p:spPr>
          <a:xfrm>
            <a:off x="457200" y="3456033"/>
            <a:ext cx="8229600" cy="1586323"/>
          </a:xfrm>
        </p:spPr>
        <p:txBody>
          <a:bodyPr>
            <a:noAutofit/>
          </a:bodyPr>
          <a:lstStyle/>
          <a:p>
            <a:pPr marL="0" indent="0">
              <a:buNone/>
            </a:pPr>
            <a:r>
              <a:rPr lang="en-US" sz="1800" dirty="0"/>
              <a:t>A. DOT recognizes that there may be circumstances where a co-funder has requested restrictions on data sharing as a condition of funding. These restrictions should be identified in the DMP and a proposal made about how data from the co-funded project will be shared. Should you believe that you are unable to share any of the data, your justification will be considered by DOT program staff.</a:t>
            </a:r>
          </a:p>
          <a:p>
            <a:pPr marL="0" indent="0">
              <a:buNone/>
            </a:pPr>
            <a:endParaRPr lang="en-US" sz="18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1901620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2400" b="1" i="1" dirty="0"/>
              <a:t>If I participate in a collaborative international research project, do I need to be concerned with data management policies established by institutions outside the United States?</a:t>
            </a:r>
          </a:p>
        </p:txBody>
      </p:sp>
      <p:sp>
        <p:nvSpPr>
          <p:cNvPr id="3" name="Content Placeholder 2"/>
          <p:cNvSpPr>
            <a:spLocks noGrp="1"/>
          </p:cNvSpPr>
          <p:nvPr>
            <p:ph idx="1"/>
          </p:nvPr>
        </p:nvSpPr>
        <p:spPr>
          <a:xfrm>
            <a:off x="457200" y="3376717"/>
            <a:ext cx="8229600" cy="1744955"/>
          </a:xfrm>
        </p:spPr>
        <p:txBody>
          <a:bodyPr>
            <a:noAutofit/>
          </a:bodyPr>
          <a:lstStyle/>
          <a:p>
            <a:pPr marL="0" indent="0">
              <a:buNone/>
            </a:pPr>
            <a:r>
              <a:rPr lang="en-US" sz="1800" dirty="0"/>
              <a:t>A. Yes. There may be cases where data management plans are affected by formal data protocols established by large international research consortia or set forth in formal science and technology agreements signed by the United States Government and foreign counterparts. You should address these issues in your DMP. Be sure to discuss this issue with your sponsored projects office (or equivalent) and your international research partner when first planning your collaboration.</a:t>
            </a:r>
          </a:p>
          <a:p>
            <a:pPr marL="0" indent="0">
              <a:buNone/>
            </a:pPr>
            <a:endParaRPr lang="en-US" sz="18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2128357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2000" b="1" i="1" dirty="0"/>
              <a:t>Is Project Open Data Metadata Schema v1.1 the only metadata schema that can be used in order to be compliant with the plan?</a:t>
            </a:r>
          </a:p>
        </p:txBody>
      </p:sp>
      <p:sp>
        <p:nvSpPr>
          <p:cNvPr id="3" name="Content Placeholder 2"/>
          <p:cNvSpPr>
            <a:spLocks noGrp="1"/>
          </p:cNvSpPr>
          <p:nvPr>
            <p:ph idx="1"/>
          </p:nvPr>
        </p:nvSpPr>
        <p:spPr>
          <a:xfrm>
            <a:off x="457200" y="2667288"/>
            <a:ext cx="8229600" cy="4114512"/>
          </a:xfrm>
          <a:solidFill>
            <a:schemeClr val="bg1"/>
          </a:solidFill>
        </p:spPr>
        <p:txBody>
          <a:bodyPr>
            <a:noAutofit/>
          </a:bodyPr>
          <a:lstStyle/>
          <a:p>
            <a:pPr marL="0" indent="0">
              <a:buNone/>
            </a:pPr>
            <a:r>
              <a:rPr lang="en-US" sz="1800" dirty="0"/>
              <a:t>A. The metadata requirement in the plan is for study-level data. DOT recognizes that there are sector-specific metadata standards for differing fields of research or data. Researchers may use standards other than the Project Open Data Metadata Schema v1.1 provided that the chosen metadata standard can supply and be mapped to the data elements required by Project Open Data Metadata Schema v1.1. Project Open Data provides resources to facilitate such crosswalks (see: </a:t>
            </a:r>
            <a:r>
              <a:rPr lang="en-US" sz="1800" dirty="0">
                <a:hlinkClick r:id="rId3" tooltip="Direct link to Project Open Data page"/>
              </a:rPr>
              <a:t>https://project-open-data.cio.gov/v1.1/metadata-resources/#field-mappings</a:t>
            </a:r>
            <a:r>
              <a:rPr lang="en-US" sz="1800" dirty="0"/>
              <a:t> ) and encourages the development of additional crosswalks as needed by offering the opportunity to contribute to the body of knowledge (see: </a:t>
            </a:r>
            <a:r>
              <a:rPr lang="en-US" sz="1800" dirty="0">
                <a:hlinkClick r:id="rId4" tooltip="Direct link to GitHub"/>
              </a:rPr>
              <a:t>https://github.com/project-open-data/project-open-data.github.io/blob/master/CONTRIBUTING.md</a:t>
            </a:r>
            <a:r>
              <a:rPr lang="en-US" sz="1800" dirty="0"/>
              <a:t> ).</a:t>
            </a:r>
          </a:p>
          <a:p>
            <a:pPr marL="0" indent="0">
              <a:buNone/>
            </a:pPr>
            <a:r>
              <a:rPr lang="en-US" sz="1800" dirty="0"/>
              <a:t> </a:t>
            </a:r>
          </a:p>
          <a:p>
            <a:pPr marL="0" indent="0">
              <a:buNone/>
            </a:pPr>
            <a:r>
              <a:rPr lang="en-US" sz="1800" dirty="0"/>
              <a:t>Additional guidance on DMPs is located on the "Create a Data Management Plan" page at: </a:t>
            </a:r>
            <a:r>
              <a:rPr lang="en-US" sz="1800" dirty="0">
                <a:hlinkClick r:id="rId5" tooltip="Direct link to Creating DMPs page."/>
              </a:rPr>
              <a:t>https://ntl.bts.gov/public-access/creating-data-management-plans</a:t>
            </a:r>
            <a:r>
              <a:rPr lang="en-US" sz="1800" dirty="0"/>
              <a:t> </a:t>
            </a: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1767656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3200" b="1" i="1" dirty="0"/>
              <a:t>What do I have to do to comply with DOT's Public Access Plan?</a:t>
            </a:r>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See the "How to Comply" page at : </a:t>
            </a:r>
            <a:r>
              <a:rPr lang="en-US" sz="1800" dirty="0">
                <a:hlinkClick r:id="rId3" tooltip="Direct link to How to Comply Page"/>
              </a:rPr>
              <a:t>https://ntl.bts.gov/public-access/how-comply </a:t>
            </a:r>
            <a:endParaRPr lang="en-US" sz="1800" dirty="0"/>
          </a:p>
          <a:p>
            <a:pPr marL="0" indent="0">
              <a:buNone/>
            </a:pPr>
            <a:endParaRPr lang="en-US" sz="18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1787304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549"/>
            <a:ext cx="8229600" cy="1371387"/>
          </a:xfrm>
        </p:spPr>
        <p:txBody>
          <a:bodyPr/>
          <a:lstStyle/>
          <a:p>
            <a:r>
              <a:rPr lang="en-US" sz="3600" i="1" dirty="0"/>
              <a:t>Frequently Asked Questions:</a:t>
            </a:r>
            <a:br>
              <a:rPr lang="en-US" sz="3600" i="1" dirty="0"/>
            </a:br>
            <a:r>
              <a:rPr lang="en-US" sz="2800" b="1" i="1" dirty="0"/>
              <a:t>What could happen if investigators and institutions do not comply with DOT's Public Access Plan? </a:t>
            </a:r>
          </a:p>
        </p:txBody>
      </p:sp>
      <p:sp>
        <p:nvSpPr>
          <p:cNvPr id="3" name="Content Placeholder 2"/>
          <p:cNvSpPr>
            <a:spLocks noGrp="1"/>
          </p:cNvSpPr>
          <p:nvPr>
            <p:ph idx="1"/>
          </p:nvPr>
        </p:nvSpPr>
        <p:spPr>
          <a:xfrm>
            <a:off x="457200" y="2971800"/>
            <a:ext cx="8229600" cy="2554788"/>
          </a:xfrm>
        </p:spPr>
        <p:txBody>
          <a:bodyPr>
            <a:noAutofit/>
          </a:bodyPr>
          <a:lstStyle/>
          <a:p>
            <a:pPr marL="0" indent="0">
              <a:buNone/>
            </a:pPr>
            <a:r>
              <a:rPr lang="en-US" sz="1800" dirty="0"/>
              <a:t>A. DOT will contact institutions to request outstanding requirements be fulfilled or an explanation of why an institution feels that the public access policy does not apply. Non-compliance will be taken into consideration in evaluation of future grants and awards. Non-compliance alone is not a reason to be denied a future funding agreement, for example a grant, contract or cooperative agreement.</a:t>
            </a:r>
          </a:p>
          <a:p>
            <a:pPr marL="0" indent="0">
              <a:buNone/>
            </a:pPr>
            <a:endParaRPr lang="en-US" sz="1800" dirty="0"/>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201097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1"/>
            <a:ext cx="8229600" cy="1158478"/>
          </a:xfrm>
        </p:spPr>
        <p:txBody>
          <a:bodyPr/>
          <a:lstStyle/>
          <a:p>
            <a:r>
              <a:rPr lang="en-US" dirty="0"/>
              <a:t>U.S. Open Data Initiatives</a:t>
            </a:r>
          </a:p>
        </p:txBody>
      </p:sp>
      <p:pic>
        <p:nvPicPr>
          <p:cNvPr id="7" name="Picture 6" descr="Photo of President Barack Obama speaking into a microphone. Text quoted on January 11, 2009: &quot;My Administration is committed to creating an unprecedented level of openness in Government. We will work together to ensure the public trust and establish a system of transparency, public participation, and collaboration. Opennness will strengthen our democracy and promote efficiency and effectiveness in Governmen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877" y="1911007"/>
            <a:ext cx="5551323" cy="1765036"/>
          </a:xfrm>
          <a:prstGeom prst="rect">
            <a:avLst/>
          </a:prstGeom>
          <a:effectLst>
            <a:outerShdw blurRad="50800" dist="38100" dir="2700000" algn="tl" rotWithShape="0">
              <a:prstClr val="black">
                <a:alpha val="40000"/>
              </a:prstClr>
            </a:outerShdw>
          </a:effectLst>
        </p:spPr>
      </p:pic>
      <p:pic>
        <p:nvPicPr>
          <p:cNvPr id="11" name="Picture 10" descr="H. R. 4174, Speaker Ryan’s Foundations for Evidence-Based Policymaking Act, in the 115th Congress, 1st Session"/>
          <p:cNvPicPr>
            <a:picLocks noChangeAspect="1"/>
          </p:cNvPicPr>
          <p:nvPr/>
        </p:nvPicPr>
        <p:blipFill rotWithShape="1">
          <a:blip r:embed="rId4" cstate="print">
            <a:extLst>
              <a:ext uri="{28A0092B-C50C-407E-A947-70E740481C1C}">
                <a14:useLocalDpi xmlns:a14="http://schemas.microsoft.com/office/drawing/2010/main" val="0"/>
              </a:ext>
            </a:extLst>
          </a:blip>
          <a:srcRect b="31467"/>
          <a:stretch/>
        </p:blipFill>
        <p:spPr>
          <a:xfrm>
            <a:off x="1603932" y="3934526"/>
            <a:ext cx="2739468" cy="865382"/>
          </a:xfrm>
          <a:prstGeom prst="rect">
            <a:avLst/>
          </a:prstGeom>
          <a:ln>
            <a:solidFill>
              <a:srgbClr val="002060"/>
            </a:solidFill>
          </a:ln>
          <a:effectLst>
            <a:outerShdw blurRad="50800" dist="38100" dir="2700000" algn="tl" rotWithShape="0">
              <a:prstClr val="black">
                <a:alpha val="40000"/>
              </a:prstClr>
            </a:outerShdw>
          </a:effectLst>
        </p:spPr>
      </p:pic>
      <p:pic>
        <p:nvPicPr>
          <p:cNvPr id="10" name="Picture 9" descr="S. 760, the OPEN Government Data Act, in the 115th Congress, 1st Session. Purpose: &quot;To expand the Government's use and administration of data to facilitate transparency, effective governance, and innovation, and for other purposes.&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4770" y="4367217"/>
            <a:ext cx="2603218" cy="840712"/>
          </a:xfrm>
          <a:prstGeom prst="rect">
            <a:avLst/>
          </a:prstGeom>
          <a:ln>
            <a:solidFill>
              <a:srgbClr val="002060"/>
            </a:solidFill>
          </a:ln>
          <a:effectLst>
            <a:outerShdw blurRad="50800" dist="38100" dir="2700000" algn="tl" rotWithShape="0">
              <a:prstClr val="black">
                <a:alpha val="40000"/>
              </a:prstClr>
            </a:outerShdw>
          </a:effectLst>
        </p:spPr>
      </p:pic>
      <p:pic>
        <p:nvPicPr>
          <p:cNvPr id="12" name="Picture 11" descr="S. 760, the OPEN Government Data Act. &quot;Section 1. Short Title. This Act may be cited as the &quot;Open, Public, Electronic, and Necessary Government Data Act&quot; or the &quot;OPEN Government Data Act&quo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821" y="5265271"/>
            <a:ext cx="2453708" cy="678329"/>
          </a:xfrm>
          <a:prstGeom prst="rect">
            <a:avLst/>
          </a:prstGeom>
          <a:ln>
            <a:solidFill>
              <a:srgbClr val="002060"/>
            </a:solidFill>
          </a:ln>
          <a:effectLst>
            <a:outerShdw blurRad="50800" dist="38100" dir="2700000" algn="tl" rotWithShape="0">
              <a:prstClr val="black">
                <a:alpha val="40000"/>
              </a:prstClr>
            </a:outerShdw>
          </a:effectLst>
        </p:spPr>
      </p:pic>
      <p:pic>
        <p:nvPicPr>
          <p:cNvPr id="8" name="Picture 7" descr="Data.gov"/>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1909" y="3904661"/>
            <a:ext cx="1100291" cy="285790"/>
          </a:xfrm>
          <a:prstGeom prst="rect">
            <a:avLst/>
          </a:prstGeom>
          <a:ln>
            <a:solidFill>
              <a:srgbClr val="002060"/>
            </a:solidFill>
          </a:ln>
          <a:effectLst>
            <a:outerShdw blurRad="50800" dist="38100" dir="2700000" algn="tl" rotWithShape="0">
              <a:prstClr val="black">
                <a:alpha val="40000"/>
              </a:prstClr>
            </a:outerShdw>
          </a:effectLst>
        </p:spPr>
      </p:pic>
      <p:pic>
        <p:nvPicPr>
          <p:cNvPr id="9" name="Picture 8" descr="Data.transportation.gov, the U.S. Department of Transportation's public data portal. Screenshot of website with photo of pipeline in backgroun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9446" y="4443417"/>
            <a:ext cx="2819154" cy="1119183"/>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94455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82279"/>
          </a:xfrm>
        </p:spPr>
        <p:txBody>
          <a:bodyPr/>
          <a:lstStyle/>
          <a:p>
            <a:r>
              <a:rPr lang="en-US" dirty="0"/>
              <a:t>White House OSTP Memorandum</a:t>
            </a:r>
          </a:p>
        </p:txBody>
      </p:sp>
      <p:sp>
        <p:nvSpPr>
          <p:cNvPr id="3" name="Content Placeholder 2"/>
          <p:cNvSpPr>
            <a:spLocks noGrp="1"/>
          </p:cNvSpPr>
          <p:nvPr>
            <p:ph sz="half"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dirty="0"/>
              <a:t>Increasing Access to the </a:t>
            </a:r>
            <a:br>
              <a:rPr lang="en-US" dirty="0"/>
            </a:br>
            <a:r>
              <a:rPr lang="en-US" dirty="0"/>
              <a:t>Results of Federally Funded Scientific Research</a:t>
            </a:r>
          </a:p>
          <a:p>
            <a:pPr marL="0" indent="0" algn="ctr">
              <a:buNone/>
            </a:pPr>
            <a:endParaRPr lang="en-US" dirty="0"/>
          </a:p>
          <a:p>
            <a:pPr marL="0" indent="0" algn="ctr">
              <a:buNone/>
            </a:pPr>
            <a:r>
              <a:rPr lang="en-US" dirty="0"/>
              <a:t>February 22, 2013</a:t>
            </a:r>
          </a:p>
          <a:p>
            <a:pPr marL="0" indent="0" algn="ctr">
              <a:buNone/>
            </a:pPr>
            <a:endParaRPr lang="en-US" dirty="0"/>
          </a:p>
        </p:txBody>
      </p:sp>
      <p:sp>
        <p:nvSpPr>
          <p:cNvPr id="5" name="Content Placeholder 4"/>
          <p:cNvSpPr>
            <a:spLocks noGrp="1"/>
          </p:cNvSpPr>
          <p:nvPr>
            <p:ph sz="half" idx="2"/>
          </p:nvPr>
        </p:nvSpPr>
        <p:spPr>
          <a:xfrm>
            <a:off x="4572000" y="2162970"/>
            <a:ext cx="4114800" cy="3400423"/>
          </a:xfrm>
        </p:spPr>
        <p:txBody>
          <a:bodyPr>
            <a:normAutofit/>
          </a:bodyPr>
          <a:lstStyle/>
          <a:p>
            <a:r>
              <a:rPr lang="en-US" sz="2200" dirty="0"/>
              <a:t>Departments with &gt; $100 million in yearly R&amp;D must improve public access to federally funded research results </a:t>
            </a:r>
          </a:p>
          <a:p>
            <a:r>
              <a:rPr lang="en-US" sz="2200" dirty="0"/>
              <a:t>Applies to researchers both within the federal government and who receive federal funding</a:t>
            </a:r>
          </a:p>
          <a:p>
            <a:endParaRPr lang="en-US" sz="2200" dirty="0"/>
          </a:p>
          <a:p>
            <a:endParaRPr lang="en-US" sz="2200" dirty="0"/>
          </a:p>
        </p:txBody>
      </p:sp>
      <p:sp>
        <p:nvSpPr>
          <p:cNvPr id="6" name="TextBox 5"/>
          <p:cNvSpPr txBox="1"/>
          <p:nvPr/>
        </p:nvSpPr>
        <p:spPr>
          <a:xfrm>
            <a:off x="504553" y="5410200"/>
            <a:ext cx="8134895" cy="307777"/>
          </a:xfrm>
          <a:prstGeom prst="rect">
            <a:avLst/>
          </a:prstGeom>
          <a:noFill/>
        </p:spPr>
        <p:txBody>
          <a:bodyPr wrap="square" rtlCol="0">
            <a:spAutoFit/>
          </a:bodyPr>
          <a:lstStyle/>
          <a:p>
            <a:r>
              <a:rPr lang="en-US" sz="1400" dirty="0">
                <a:hlinkClick r:id="rId3" tooltip="Direct link White House memo."/>
              </a:rPr>
              <a:t>http://obamawhitehouse.archives.gov/blog/2016/02/22/increasing-access-results-federally-funded-science </a:t>
            </a:r>
            <a:endParaRPr lang="en-US" sz="1400" dirty="0"/>
          </a:p>
        </p:txBody>
      </p:sp>
      <p:sp>
        <p:nvSpPr>
          <p:cNvPr id="4" name="Slide Number Placeholder 3"/>
          <p:cNvSpPr>
            <a:spLocks noGrp="1"/>
          </p:cNvSpPr>
          <p:nvPr>
            <p:ph type="sldNum" sz="quarter" idx="12"/>
          </p:nvPr>
        </p:nvSpPr>
        <p:spPr/>
        <p:txBody>
          <a:bodyPr/>
          <a:lstStyle/>
          <a:p>
            <a:fld id="{8D6D324B-3EA8-4B20-AFDA-6242F6057422}" type="slidenum">
              <a:rPr lang="en-US" sz="1350" kern="0">
                <a:solidFill>
                  <a:prstClr val="black">
                    <a:tint val="75000"/>
                  </a:prstClr>
                </a:solidFill>
              </a:rPr>
              <a:pPr/>
              <a:t>8</a:t>
            </a:fld>
            <a:endParaRPr lang="en-US" sz="1350" kern="0" dirty="0">
              <a:solidFill>
                <a:prstClr val="black">
                  <a:tint val="75000"/>
                </a:prstClr>
              </a:solidFill>
            </a:endParaRPr>
          </a:p>
        </p:txBody>
      </p:sp>
    </p:spTree>
    <p:extLst>
      <p:ext uri="{BB962C8B-B14F-4D97-AF65-F5344CB8AC3E}">
        <p14:creationId xmlns:p14="http://schemas.microsoft.com/office/powerpoint/2010/main" val="159270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82279"/>
          </a:xfrm>
        </p:spPr>
        <p:txBody>
          <a:bodyPr/>
          <a:lstStyle/>
          <a:p>
            <a:r>
              <a:rPr lang="en-US" dirty="0"/>
              <a:t>Requirements for Agencies</a:t>
            </a:r>
          </a:p>
        </p:txBody>
      </p:sp>
      <p:sp>
        <p:nvSpPr>
          <p:cNvPr id="3" name="Content Placeholder 2"/>
          <p:cNvSpPr>
            <a:spLocks noGrp="1"/>
          </p:cNvSpPr>
          <p:nvPr>
            <p:ph idx="1"/>
          </p:nvPr>
        </p:nvSpPr>
        <p:spPr/>
        <p:txBody>
          <a:bodyPr>
            <a:normAutofit fontScale="77500" lnSpcReduction="20000"/>
          </a:bodyPr>
          <a:lstStyle/>
          <a:p>
            <a:r>
              <a:rPr lang="en-US" dirty="0"/>
              <a:t>Each sponsoring agency’s plan must contain:</a:t>
            </a:r>
          </a:p>
          <a:p>
            <a:pPr lvl="1"/>
            <a:r>
              <a:rPr lang="en-US" dirty="0"/>
              <a:t>a strategy for leveraging existing archives, where appropriate;</a:t>
            </a:r>
          </a:p>
          <a:p>
            <a:pPr lvl="1"/>
            <a:r>
              <a:rPr lang="en-US" dirty="0"/>
              <a:t>a strategy for improving the public’s ability to locate and access digital data;</a:t>
            </a:r>
          </a:p>
          <a:p>
            <a:pPr lvl="1"/>
            <a:r>
              <a:rPr lang="en-US" dirty="0"/>
              <a:t>an approach for optimizing search, archival, and dissemination features, while ensuring long-term stewardship of the results;</a:t>
            </a:r>
          </a:p>
          <a:p>
            <a:pPr lvl="1"/>
            <a:r>
              <a:rPr lang="en-US" dirty="0"/>
              <a:t>a plan for notifying awardees and other federally funded scientific researchers of their obligations (e.g., through guidance, conditions of awards, and/or regulatory changes); and</a:t>
            </a:r>
          </a:p>
          <a:p>
            <a:pPr lvl="1"/>
            <a:r>
              <a:rPr lang="en-US" dirty="0"/>
              <a:t>an agency strategy for measuring and enforcing compliance with its plan.</a:t>
            </a:r>
          </a:p>
        </p:txBody>
      </p:sp>
      <p:cxnSp>
        <p:nvCxnSpPr>
          <p:cNvPr id="5" name="Straight Arrow Connector 4" descr="Arrow pointing to bullet point on notifying awardees" title="Arrow"/>
          <p:cNvCxnSpPr/>
          <p:nvPr/>
        </p:nvCxnSpPr>
        <p:spPr>
          <a:xfrm>
            <a:off x="152400" y="3276600"/>
            <a:ext cx="811530" cy="418012"/>
          </a:xfrm>
          <a:prstGeom prst="straightConnector1">
            <a:avLst/>
          </a:prstGeom>
          <a:ln w="793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descr="Arrow pointing to bullet point on compliance strategy" title="Arrow"/>
          <p:cNvCxnSpPr/>
          <p:nvPr/>
        </p:nvCxnSpPr>
        <p:spPr>
          <a:xfrm>
            <a:off x="152400" y="4126348"/>
            <a:ext cx="811530" cy="418012"/>
          </a:xfrm>
          <a:prstGeom prst="straightConnector1">
            <a:avLst/>
          </a:prstGeom>
          <a:ln w="793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86926557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3314</TotalTime>
  <Words>13727</Words>
  <Application>Microsoft Office PowerPoint</Application>
  <PresentationFormat>On-screen Show (4:3)</PresentationFormat>
  <Paragraphs>835</Paragraphs>
  <Slides>65</Slides>
  <Notes>65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65</vt:i4>
      </vt:variant>
    </vt:vector>
  </HeadingPairs>
  <TitlesOfParts>
    <vt:vector size="72" baseType="lpstr">
      <vt:lpstr>Arial</vt:lpstr>
      <vt:lpstr>Arial Black</vt:lpstr>
      <vt:lpstr>Calibri</vt:lpstr>
      <vt:lpstr>Times New Roman</vt:lpstr>
      <vt:lpstr>2_Office Theme</vt:lpstr>
      <vt:lpstr>Custom Design</vt:lpstr>
      <vt:lpstr>1_Custom Design</vt:lpstr>
      <vt:lpstr>How to Share Publications and Datasets under the  USDOT Public Data Access Plan</vt:lpstr>
      <vt:lpstr>Agenda</vt:lpstr>
      <vt:lpstr>Data Management and the USDOT Public Data Access Plan</vt:lpstr>
      <vt:lpstr>What is Data Management?</vt:lpstr>
      <vt:lpstr>Managing Data Protects it from Loss</vt:lpstr>
      <vt:lpstr>Why manage data?</vt:lpstr>
      <vt:lpstr>U.S. Open Data Initiatives</vt:lpstr>
      <vt:lpstr>White House OSTP Memorandum</vt:lpstr>
      <vt:lpstr>Requirements for Agencies</vt:lpstr>
      <vt:lpstr>DOT Response</vt:lpstr>
      <vt:lpstr>What is Public Access?</vt:lpstr>
      <vt:lpstr>DOT Public Access Plan: Objectives</vt:lpstr>
      <vt:lpstr>Requirements</vt:lpstr>
      <vt:lpstr>Exceptions</vt:lpstr>
      <vt:lpstr>DOT Public Access Guidance Pages</vt:lpstr>
      <vt:lpstr>What You Need to Know</vt:lpstr>
      <vt:lpstr>Public Access and Research</vt:lpstr>
      <vt:lpstr>Writing Data Management Plans</vt:lpstr>
      <vt:lpstr>DOT DMP: Overview</vt:lpstr>
      <vt:lpstr>DOT DMP: Start Here</vt:lpstr>
      <vt:lpstr>DOT DMP: Extramural vs. Intramural</vt:lpstr>
      <vt:lpstr>DOT DMP Suggestion: 5 Sections</vt:lpstr>
      <vt:lpstr>DMP Section 1: Data Description</vt:lpstr>
      <vt:lpstr>DMP Section 2: Standards Used</vt:lpstr>
      <vt:lpstr>DMP Section 3: Access Policies</vt:lpstr>
      <vt:lpstr>DMP Section 3: Access Policies Continued</vt:lpstr>
      <vt:lpstr>DMP Section 4: Re-Use, Redistribution…</vt:lpstr>
      <vt:lpstr>DMP Section 5: Archiving and Preservation</vt:lpstr>
      <vt:lpstr>DMP Required Description: Prompts</vt:lpstr>
      <vt:lpstr>Example DMP</vt:lpstr>
      <vt:lpstr>Monitoring and Updating Data Management Plans</vt:lpstr>
      <vt:lpstr>DMPs are Guides to Action</vt:lpstr>
      <vt:lpstr>DMPs are Living Documents</vt:lpstr>
      <vt:lpstr>DMP Version Control </vt:lpstr>
      <vt:lpstr>The Future of DMPs </vt:lpstr>
      <vt:lpstr>Review </vt:lpstr>
      <vt:lpstr>Questions?</vt:lpstr>
      <vt:lpstr>Resources</vt:lpstr>
      <vt:lpstr>Frequently Asked Questions: What is DOT's Public Access Plan?</vt:lpstr>
      <vt:lpstr>Frequently Asked Questions: What is the difference between Public Access and Open Access?</vt:lpstr>
      <vt:lpstr>Frequently Asked Questions: What is scientific research as defined in the DOT Public Access Plan?</vt:lpstr>
      <vt:lpstr>Frequently Asked Questions: How does the National Transportation Library enable public access to my research results?</vt:lpstr>
      <vt:lpstr>Frequently Asked Questions: What is the USDOT Research Hub?</vt:lpstr>
      <vt:lpstr>Frequently Asked Questions: What is an ORCID and how do I create one?</vt:lpstr>
      <vt:lpstr>Frequently Asked Questions: What, if any, funding programs are exempt from DOT's Public Access Plan?</vt:lpstr>
      <vt:lpstr>Frequently Asked Questions: SP&amp;R funds are considered “federal funds” for purposes such as the required 80/20 match, auditing, and other federal standards, but not for the Public Access plan. How can they be considered federal funds for some purposes and considered state funds for other purposes?</vt:lpstr>
      <vt:lpstr>Frequently Asked Questions:  When does the "clock start ticking" on the embargo period?</vt:lpstr>
      <vt:lpstr>Frequently Asked Questions: What are the criteria for determining if a journal article was federally funded? </vt:lpstr>
      <vt:lpstr>Frequently Asked Questions: Are theses and dissertations included in DOT's Public Access Plan?  </vt:lpstr>
      <vt:lpstr>Frequently Asked Questions: What about copyright?</vt:lpstr>
      <vt:lpstr>Frequently Asked Questions: What is a data management plan?</vt:lpstr>
      <vt:lpstr>Frequently Asked Questions: Could we consider including an embargo period for the data as well as for the publications? This would give the researchers that made the effort to collect the data the time to correct any errors, leverage its value, and publish further research before it was made publicly available.</vt:lpstr>
      <vt:lpstr>Frequently Asked Questions: What constitutes "data" covered by a DMP?</vt:lpstr>
      <vt:lpstr>Frequently Asked Questions: What kinds of data are candidates for sharing?</vt:lpstr>
      <vt:lpstr>Frequently Asked Questions: Am I required to deposit my data in a public database?</vt:lpstr>
      <vt:lpstr>Frequently Asked Questions: Should the budget and its justification specifically address the costs of implementing the DMP?</vt:lpstr>
      <vt:lpstr>Frequently Asked Questions:  My institution's policy is that the data and all supporting materials from all research are owned and must remain with the institution if I leave. How does this policy affect what I can say about data management?</vt:lpstr>
      <vt:lpstr>Frequently Asked Questions: Should I consider contributing my research data to a data archive?</vt:lpstr>
      <vt:lpstr>Frequently Asked Questions: How soon after data collection am I obliged to share the final data?</vt:lpstr>
      <vt:lpstr>Frequently Asked Questions: What are DOT's expectations regarding the release of data that include sensitive information (e.g., information about individuals or locations of endangered species)?</vt:lpstr>
      <vt:lpstr>Frequently Asked Questions: My research, which seeks support from both the public and private sectors, will involve proprietary data. How do I deal with the data-sharing issue in my application?</vt:lpstr>
      <vt:lpstr>Frequently Asked Questions: If I participate in a collaborative international research project, do I need to be concerned with data management policies established by institutions outside the United States?</vt:lpstr>
      <vt:lpstr>Frequently Asked Questions: Is Project Open Data Metadata Schema v1.1 the only metadata schema that can be used in order to be compliant with the plan?</vt:lpstr>
      <vt:lpstr>Frequently Asked Questions: What do I have to do to comply with DOT's Public Access Plan?</vt:lpstr>
      <vt:lpstr>Frequently Asked Questions: What could happen if investigators and institutions do not comply with DOT's Public Access Plan?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Amanda J. Wilson &amp;  the National Transportation Library</dc:title>
  <dc:creator>Leighton L Christiansen;Mary Moulton;David W. Martin</dc:creator>
  <cp:lastModifiedBy>Christiansen, Leighton (OST)</cp:lastModifiedBy>
  <cp:revision>383</cp:revision>
  <cp:lastPrinted>2022-04-05T14:11:29Z</cp:lastPrinted>
  <dcterms:created xsi:type="dcterms:W3CDTF">2016-03-23T21:31:32Z</dcterms:created>
  <dcterms:modified xsi:type="dcterms:W3CDTF">2022-04-05T14:17:22Z</dcterms:modified>
</cp:coreProperties>
</file>