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746" r:id="rId3"/>
  </p:sldMasterIdLst>
  <p:notesMasterIdLst>
    <p:notesMasterId r:id="rId33"/>
  </p:notesMasterIdLst>
  <p:sldIdLst>
    <p:sldId id="257" r:id="rId4"/>
    <p:sldId id="339" r:id="rId5"/>
    <p:sldId id="409" r:id="rId6"/>
    <p:sldId id="388" r:id="rId7"/>
    <p:sldId id="412" r:id="rId8"/>
    <p:sldId id="411" r:id="rId9"/>
    <p:sldId id="389" r:id="rId10"/>
    <p:sldId id="382" r:id="rId11"/>
    <p:sldId id="414" r:id="rId12"/>
    <p:sldId id="390" r:id="rId13"/>
    <p:sldId id="383" r:id="rId14"/>
    <p:sldId id="384" r:id="rId15"/>
    <p:sldId id="385" r:id="rId16"/>
    <p:sldId id="386" r:id="rId17"/>
    <p:sldId id="387" r:id="rId18"/>
    <p:sldId id="391" r:id="rId19"/>
    <p:sldId id="418" r:id="rId20"/>
    <p:sldId id="417" r:id="rId21"/>
    <p:sldId id="351" r:id="rId22"/>
    <p:sldId id="416" r:id="rId23"/>
    <p:sldId id="415" r:id="rId24"/>
    <p:sldId id="421" r:id="rId25"/>
    <p:sldId id="419" r:id="rId26"/>
    <p:sldId id="420" r:id="rId27"/>
    <p:sldId id="422" r:id="rId28"/>
    <p:sldId id="423" r:id="rId29"/>
    <p:sldId id="424" r:id="rId30"/>
    <p:sldId id="425" r:id="rId31"/>
    <p:sldId id="42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032071"/>
    <a:srgbClr val="0000FF"/>
    <a:srgbClr val="000099"/>
    <a:srgbClr val="0066FF"/>
    <a:srgbClr val="4C9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1" autoAdjust="0"/>
    <p:restoredTop sz="66505" autoAdjust="0"/>
  </p:normalViewPr>
  <p:slideViewPr>
    <p:cSldViewPr>
      <p:cViewPr>
        <p:scale>
          <a:sx n="50" d="100"/>
          <a:sy n="50" d="100"/>
        </p:scale>
        <p:origin x="1829" y="163"/>
      </p:cViewPr>
      <p:guideLst>
        <p:guide orient="horz" pos="2160"/>
        <p:guide pos="2880"/>
        <p:guide orient="horz" pos="4032"/>
      </p:guideLst>
    </p:cSldViewPr>
  </p:slideViewPr>
  <p:outlineViewPr>
    <p:cViewPr>
      <p:scale>
        <a:sx n="33" d="100"/>
        <a:sy n="33" d="100"/>
      </p:scale>
      <p:origin x="0" y="-1070"/>
    </p:cViewPr>
  </p:outlineViewPr>
  <p:notesTextViewPr>
    <p:cViewPr>
      <p:scale>
        <a:sx n="200" d="100"/>
        <a:sy n="2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7D2093E-90C3-476B-B88D-7D91F2231795}" type="datetimeFigureOut">
              <a:rPr lang="en-US" smtClean="0"/>
              <a:t>3/29/2022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6DFEDE-E1FB-4CD7-B010-2E6FFFAE4844}" type="slidenum">
              <a:rPr lang="en-US" smtClean="0"/>
              <a:t>‹#›</a:t>
            </a:fld>
            <a:endParaRPr lang="en-US" dirty="0"/>
          </a:p>
        </p:txBody>
      </p:sp>
    </p:spTree>
    <p:extLst>
      <p:ext uri="{BB962C8B-B14F-4D97-AF65-F5344CB8AC3E}">
        <p14:creationId xmlns:p14="http://schemas.microsoft.com/office/powerpoint/2010/main" val="1550015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osap.ntl.bts.gov/collection_pa_dm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i.org/10.21949/1520564"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doi.org/10.21949/1503909" TargetMode="External"/><Relationship Id="rId4" Type="http://schemas.openxmlformats.org/officeDocument/2006/relationships/hyperlink" Target="https://doi.org/10.21949/1520568"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oi.org/10.21949/152056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Jesse: Intro</a:t>
            </a:r>
          </a:p>
          <a:p>
            <a:r>
              <a:rPr lang="en-US" dirty="0">
                <a:latin typeface="Times New Roman" panose="02020603050405020304" pitchFamily="18" charset="0"/>
                <a:cs typeface="Times New Roman" panose="02020603050405020304" pitchFamily="18" charset="0"/>
              </a:rPr>
              <a:t>Welcome to today’s training: Evaluating Data Management Plans (DMPs). This is Session 2 of the series Researchers’ Development of a Data Management Plan, for the Federal Aviation Administration.</a:t>
            </a:r>
          </a:p>
          <a:p>
            <a:r>
              <a:rPr lang="en-US" dirty="0">
                <a:latin typeface="Times New Roman" panose="02020603050405020304" pitchFamily="18" charset="0"/>
                <a:cs typeface="Times New Roman" panose="02020603050405020304" pitchFamily="18" charset="0"/>
              </a:rPr>
              <a:t>Our presenters today are Zoe Mann, Leighton Christiansen, and I am Jesse Long.</a:t>
            </a:r>
          </a:p>
        </p:txBody>
      </p:sp>
      <p:sp>
        <p:nvSpPr>
          <p:cNvPr id="4" name="Slide Number Placeholder 3"/>
          <p:cNvSpPr>
            <a:spLocks noGrp="1"/>
          </p:cNvSpPr>
          <p:nvPr>
            <p:ph type="sldNum" sz="quarter" idx="10"/>
          </p:nvPr>
        </p:nvSpPr>
        <p:spPr/>
        <p:txBody>
          <a:bodyPr/>
          <a:lstStyle/>
          <a:p>
            <a:fld id="{766DFEDE-E1FB-4CD7-B010-2E6FFFAE4844}" type="slidenum">
              <a:rPr lang="en-US" smtClean="0"/>
              <a:t>1</a:t>
            </a:fld>
            <a:endParaRPr lang="en-US" dirty="0"/>
          </a:p>
        </p:txBody>
      </p:sp>
    </p:spTree>
    <p:extLst>
      <p:ext uri="{BB962C8B-B14F-4D97-AF65-F5344CB8AC3E}">
        <p14:creationId xmlns:p14="http://schemas.microsoft.com/office/powerpoint/2010/main" val="220221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Zoe: </a:t>
            </a:r>
          </a:p>
          <a:p>
            <a:r>
              <a:rPr lang="en-US" dirty="0">
                <a:latin typeface="Times New Roman" panose="02020603050405020304" pitchFamily="18" charset="0"/>
                <a:cs typeface="Times New Roman" panose="02020603050405020304" pitchFamily="18" charset="0"/>
              </a:rPr>
              <a:t>Welcome back from the break.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During the Report Back section, we are going to ask for at least 1 person from each breakout room to report back on how they evaluated the Commodity Flow Survey 2017 DMP created by NTL.</a:t>
            </a:r>
          </a:p>
          <a:p>
            <a:r>
              <a:rPr lang="en-US" dirty="0">
                <a:latin typeface="Times New Roman" panose="02020603050405020304" pitchFamily="18" charset="0"/>
                <a:cs typeface="Times New Roman" panose="02020603050405020304" pitchFamily="18" charset="0"/>
              </a:rPr>
              <a:t>Your room can also raise questions about that section of the DMP template or the Sufficiency Checklist tool.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We will also show you how we at NTL self-evaluated the same section. We will also mention areas for improvement or clarification we found as well.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Ok, let’s go to the Data Description Section, and breakout room 1. Who from that room is going to come on mic or camera and share your evaluation?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Slide] </a:t>
            </a:r>
          </a:p>
        </p:txBody>
      </p:sp>
      <p:sp>
        <p:nvSpPr>
          <p:cNvPr id="4" name="Slide Number Placeholder 3"/>
          <p:cNvSpPr>
            <a:spLocks noGrp="1"/>
          </p:cNvSpPr>
          <p:nvPr>
            <p:ph type="sldNum" sz="quarter" idx="10"/>
          </p:nvPr>
        </p:nvSpPr>
        <p:spPr/>
        <p:txBody>
          <a:bodyPr/>
          <a:lstStyle/>
          <a:p>
            <a:fld id="{766DFEDE-E1FB-4CD7-B010-2E6FFFAE4844}" type="slidenum">
              <a:rPr lang="en-US" smtClean="0"/>
              <a:t>10</a:t>
            </a:fld>
            <a:endParaRPr lang="en-US" dirty="0"/>
          </a:p>
        </p:txBody>
      </p:sp>
    </p:spTree>
    <p:extLst>
      <p:ext uri="{BB962C8B-B14F-4D97-AF65-F5344CB8AC3E}">
        <p14:creationId xmlns:p14="http://schemas.microsoft.com/office/powerpoint/2010/main" val="307578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Zoe: lead attendee feedback (3 or 4 minutes)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Zoe: Now I am going to ask Jesse to talk about how we evaluated this section.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Jesse: One thing to keep in mind about this DMP: this is a DMP written for a dataset that was already created, and was written as we were preparing to archive the dataset in the NTL repository. So, this is a “preservation DMP,” rather than a “proposal DMP” or “research DMP.” This means we can be more complete with some information. But other information is missing because we weren’t part of the data collection process, and no one who was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was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able to advise us.</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For Data Description, we self-scored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Explained Fully: 7</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Partially Explained: 1</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Information: 2</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 Applicable: 1</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eval section saw the most variation between Zoe, Leighton, and myself.</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We all agreed this section was pretty complete. However, we agreed wanted more description of the actual dataset as a discrete, abstract object.</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We also wanted some explanation on who was responsible for managing this data into the future.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Let’s go on to Section 2 Standards Employed. [Next Slide]</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11</a:t>
            </a:fld>
            <a:endParaRPr lang="en-US"/>
          </a:p>
        </p:txBody>
      </p:sp>
    </p:spTree>
    <p:extLst>
      <p:ext uri="{BB962C8B-B14F-4D97-AF65-F5344CB8AC3E}">
        <p14:creationId xmlns:p14="http://schemas.microsoft.com/office/powerpoint/2010/main" val="2625391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Zoe: Ok, who will volunteer from breakout room 2 to share the evaluation of the Standards Employed section?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[3 to 4 minutes of input]</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Thanks. Jesse will you please talk about NTL’s feedback on this section?</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Jesse: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For Standards Employed, we self-scored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Explained Fully: 5</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Partially Explained: 0</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Information: 2</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 Applicable: 2</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 want to point out that our answer in 2.01, that the data is in the public domain, means that the prompt 2.02 is no longer applicable. If this was a web-based form or survey tool, there could logic programmed to skip over 2.02.</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The short comings in this section included no discussion about file naming or data quality control. </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Let’s go to Access Policies. [Next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12</a:t>
            </a:fld>
            <a:endParaRPr lang="en-US"/>
          </a:p>
        </p:txBody>
      </p:sp>
    </p:spTree>
    <p:extLst>
      <p:ext uri="{BB962C8B-B14F-4D97-AF65-F5344CB8AC3E}">
        <p14:creationId xmlns:p14="http://schemas.microsoft.com/office/powerpoint/2010/main" val="39794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anose="02020603050405020304" pitchFamily="18" charset="0"/>
                <a:ea typeface="+mn-ea"/>
                <a:cs typeface="Times New Roman" panose="02020603050405020304" pitchFamily="18" charset="0"/>
              </a:rPr>
              <a:t>Zoe: Ok, who will volunteer from breakout room 3 to share the evaluation of the Access Policies section?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[3 to 4 minutes of input]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Thanks. Jesse will you please talk about NTL’s feedback on this section?</a:t>
            </a:r>
          </a:p>
          <a:p>
            <a:pPr marL="0" lvl="1"/>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lvl="1"/>
            <a:r>
              <a:rPr lang="en-US" sz="1200" kern="1200" dirty="0">
                <a:solidFill>
                  <a:schemeClr val="tx1"/>
                </a:solidFill>
                <a:effectLst/>
                <a:latin typeface="Times New Roman" panose="02020603050405020304" pitchFamily="18" charset="0"/>
                <a:ea typeface="+mn-ea"/>
                <a:cs typeface="Times New Roman" panose="02020603050405020304" pitchFamily="18" charset="0"/>
              </a:rPr>
              <a:t>Jesse: For Access Policies, we self-scored </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Explained Fully: 2</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Partially Explained: 0</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 Information: 2</a:t>
            </a:r>
          </a:p>
          <a:p>
            <a:pPr marL="171450" indent="-171450">
              <a:buFont typeface="Arial" panose="020B0604020202020204" pitchFamily="34" charset="0"/>
              <a:buChar char="•"/>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Not Applicable: 7</a:t>
            </a:r>
          </a:p>
          <a:p>
            <a:pPr marL="171450" indent="-171450">
              <a:buFont typeface="Arial" panose="020B0604020202020204" pitchFamily="34" charset="0"/>
              <a:buChar char="•"/>
            </a:pP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US Federal public access and data sharing polies are written to avoid sharing any sensitive information, whether personal identity, business intellectual property, or national security sensitive. </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Section 3 ask researchers to really think ahead about any potential sensitive data and to plan for its proper handling and sharing, because we are required by law to share as much non-sensitive data as possible.</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The CFS dataset scored 7 “not applicable” because there is no sensitive data by the time this dataset gets to our repository. The Census department anonymizes much of the data before it comes to BTS, and BTS may take further steps to protect survey respondents.</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This may not be the same for all data you collect.</a:t>
            </a:r>
          </a:p>
          <a:p>
            <a:pPr marL="0" indent="0">
              <a:buFont typeface="Arial" panose="020B0604020202020204" pitchFamily="34" charset="0"/>
              <a:buNone/>
            </a:pPr>
            <a:r>
              <a:rPr lang="en-US" sz="1200" kern="1200" dirty="0">
                <a:solidFill>
                  <a:schemeClr val="tx1"/>
                </a:solidFill>
                <a:effectLst/>
                <a:latin typeface="Times New Roman" panose="02020603050405020304" pitchFamily="18" charset="0"/>
                <a:ea typeface="+mn-ea"/>
                <a:cs typeface="Times New Roman" panose="02020603050405020304" pitchFamily="18" charset="0"/>
              </a:rPr>
              <a:t>Let’s go on to the next section.   [Next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13</a:t>
            </a:fld>
            <a:endParaRPr lang="en-US"/>
          </a:p>
        </p:txBody>
      </p:sp>
    </p:spTree>
    <p:extLst>
      <p:ext uri="{BB962C8B-B14F-4D97-AF65-F5344CB8AC3E}">
        <p14:creationId xmlns:p14="http://schemas.microsoft.com/office/powerpoint/2010/main" val="323370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Zoe: Ok, who will volunteer from breakout room 4 to share the evaluation of the Reuse Policies section?    [3 to 4 minutes of input]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Thanks. Jesse will you please talk about NTL’s feedback on this section?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Jesse: For Reuse Policies, we self-scored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Explained Fully: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Partially Explained: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Information: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 Applicable: 3</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Again, because of public domain, many are not applicable.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I do want to take a moment to call out a best practice here, since this is a short section. In response to the DMP template prompts “Name who has the right to manage the data,” and “Indicate who holds the intellectual property rights to the data.” I answered in complete sentences, as you can see on the slide. I wrote: “These data are managed by the Bureau of Transportation Statistics. The data are in the public domain and may be re-used without restriction.”</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Remember, a DMP is meant to be a narrative knowledge management document that your team, your funder, your boss, or future data users can read and make sense of. So, using complete sentences as you write your answers will make it easier to format your PDF into a coherent narrative.</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Ok, let’s move on to the last section. [Next slide]</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14</a:t>
            </a:fld>
            <a:endParaRPr lang="en-US" dirty="0"/>
          </a:p>
        </p:txBody>
      </p:sp>
    </p:spTree>
    <p:extLst>
      <p:ext uri="{BB962C8B-B14F-4D97-AF65-F5344CB8AC3E}">
        <p14:creationId xmlns:p14="http://schemas.microsoft.com/office/powerpoint/2010/main" val="1159340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Zoe: Ok, who will volunteer from breakout room 5 to share the evaluation of the Archiving Plans section?  [3 to 4 minutes of input]</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Thanks. Jesse will you please talk about NTL’s feedback on this section?</a:t>
            </a:r>
          </a:p>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Jesse: For Archiving Plans, we self-scored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Explained Fully: 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Partially Explained: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 Information: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Not Applicable: 3</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Since I was creating a “preservation DMP,” with a complete dataset in hand, instead of a “research proposal DMP,” I knew all the answers to prompts such where, how long, backup plans, and the persistent identifier.</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You may not know this at the proposal phase. That is ok. This does mean that you should give it some consideration, or have a talk with your program manager.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Remember, a DMP is a living document: you can come back and add and update information as needed. </a:t>
            </a:r>
          </a:p>
          <a:p>
            <a:r>
              <a:rPr lang="en-US" sz="1200" kern="1200" dirty="0">
                <a:solidFill>
                  <a:schemeClr val="tx1"/>
                </a:solidFill>
                <a:effectLst/>
                <a:latin typeface="Times New Roman" panose="02020603050405020304" pitchFamily="18" charset="0"/>
                <a:ea typeface="+mn-ea"/>
                <a:cs typeface="Times New Roman" panose="02020603050405020304" pitchFamily="18" charset="0"/>
              </a:rPr>
              <a:t>Let’s take a couple of minutes for questions before we go on to your self-evaluation time.   [Next slide]</a:t>
            </a:r>
          </a:p>
          <a:p>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15</a:t>
            </a:fld>
            <a:endParaRPr lang="en-US" dirty="0"/>
          </a:p>
        </p:txBody>
      </p:sp>
    </p:spTree>
    <p:extLst>
      <p:ext uri="{BB962C8B-B14F-4D97-AF65-F5344CB8AC3E}">
        <p14:creationId xmlns:p14="http://schemas.microsoft.com/office/powerpoint/2010/main" val="1281436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[hold here 25 minutes]</a:t>
            </a:r>
          </a:p>
          <a:p>
            <a:r>
              <a:rPr lang="en-US" dirty="0">
                <a:latin typeface="Times New Roman" panose="02020603050405020304" pitchFamily="18" charset="0"/>
                <a:cs typeface="Times New Roman" panose="02020603050405020304" pitchFamily="18" charset="0"/>
              </a:rPr>
              <a:t>Leighton:</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Now we are going to ask you to take a look at your own DMP from a different lens. Pretend you are the program manager or funder who is reading over the DMP for a research project you have proposed.</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If you have co-authors, you can work as a group, or alone.</a:t>
            </a:r>
          </a:p>
          <a:p>
            <a:pPr marL="628650" lvl="1"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Didn’t write a DMP or want to evaluate someone else’s work? Pick a DMP from this collection in ROSA P: </a:t>
            </a:r>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hlinkClick r:id="rId3"/>
              </a:rPr>
              <a:t>https://rosap.ntl.bts.gov/collection_pa_dmp</a:t>
            </a:r>
            <a:endPar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171450">
              <a:buFont typeface="Arial" panose="020B0604020202020204" pitchFamily="34" charset="0"/>
              <a:buChar char="•"/>
            </a:pPr>
            <a:r>
              <a:rPr lang="en-US" sz="12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We will paste that into the chat.</a:t>
            </a:r>
            <a:endParaRPr lang="en-US" baseline="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Using the Sufficiency Checklist, score your DMP. </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Be as objective about your DMP as possible, but be gentle. This was your first effort.</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Get as far as you can in 25 minutes.</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Feedback on the NTL DMP Sufficiency Checklist tool is welcome, as we want this to useful to you.</a:t>
            </a:r>
          </a:p>
          <a:p>
            <a:pPr marL="171450" indent="-171450">
              <a:buFont typeface="Arial" panose="020B0604020202020204" pitchFamily="34" charset="0"/>
              <a:buChar char="•"/>
            </a:pPr>
            <a:r>
              <a:rPr lang="en-US" baseline="0" dirty="0">
                <a:latin typeface="Times New Roman" panose="02020603050405020304" pitchFamily="18" charset="0"/>
                <a:cs typeface="Times New Roman" panose="02020603050405020304" pitchFamily="18" charset="0"/>
              </a:rPr>
              <a:t>NTL staff will stay in the room to answer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latin typeface="Times New Roman" panose="02020603050405020304" pitchFamily="18" charset="0"/>
                <a:cs typeface="Times New Roman" panose="02020603050405020304" pitchFamily="18" charset="0"/>
              </a:rPr>
              <a:t>If you finish early, you can go on break early. We plan to get back together at the top of the hour.</a:t>
            </a:r>
          </a:p>
          <a:p>
            <a:pPr marL="0" indent="0">
              <a:buFont typeface="Arial" panose="020B0604020202020204" pitchFamily="34" charset="0"/>
              <a:buNone/>
            </a:pPr>
            <a:endParaRPr lang="en-US" baseline="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en-US" baseline="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16</a:t>
            </a:fld>
            <a:endParaRPr lang="en-US" dirty="0"/>
          </a:p>
        </p:txBody>
      </p:sp>
    </p:spTree>
    <p:extLst>
      <p:ext uri="{BB962C8B-B14F-4D97-AF65-F5344CB8AC3E}">
        <p14:creationId xmlns:p14="http://schemas.microsoft.com/office/powerpoint/2010/main" val="1521256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[Time check: 1.50]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10 minute break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[2.00 minutes at end of break]</a:t>
            </a:r>
          </a:p>
          <a:p>
            <a:r>
              <a:rPr lang="en-US"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5"/>
          </p:nvPr>
        </p:nvSpPr>
        <p:spPr/>
        <p:txBody>
          <a:bodyPr/>
          <a:lstStyle/>
          <a:p>
            <a:fld id="{766DFEDE-E1FB-4CD7-B010-2E6FFFAE4844}" type="slidenum">
              <a:rPr lang="en-US" smtClean="0"/>
              <a:t>17</a:t>
            </a:fld>
            <a:endParaRPr lang="en-US" dirty="0"/>
          </a:p>
        </p:txBody>
      </p:sp>
    </p:spTree>
    <p:extLst>
      <p:ext uri="{BB962C8B-B14F-4D97-AF65-F5344CB8AC3E}">
        <p14:creationId xmlns:p14="http://schemas.microsoft.com/office/powerpoint/2010/main" val="3094114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[Stay on this slide for 25 minutes]</a:t>
            </a:r>
          </a:p>
          <a:p>
            <a:r>
              <a:rPr lang="en-US" dirty="0">
                <a:latin typeface="Times New Roman" panose="02020603050405020304" pitchFamily="18" charset="0"/>
                <a:cs typeface="Times New Roman" panose="02020603050405020304" pitchFamily="18" charset="0"/>
              </a:rPr>
              <a:t>Jesse:</a:t>
            </a:r>
          </a:p>
          <a:p>
            <a:r>
              <a:rPr lang="en-US" dirty="0">
                <a:latin typeface="Times New Roman" panose="02020603050405020304" pitchFamily="18" charset="0"/>
                <a:cs typeface="Times New Roman" panose="02020603050405020304" pitchFamily="18" charset="0"/>
              </a:rPr>
              <a:t>For this section, we would like to have some of you volunteer to come on mic or camera and talk about how you evaluated parts of your own DMP.</a:t>
            </a:r>
          </a:p>
          <a:p>
            <a:r>
              <a:rPr lang="en-US" dirty="0">
                <a:latin typeface="Times New Roman" panose="02020603050405020304" pitchFamily="18" charset="0"/>
                <a:cs typeface="Times New Roman" panose="02020603050405020304" pitchFamily="18" charset="0"/>
              </a:rPr>
              <a:t>And if you like, after you share, the NTL team member who evaluated your DMP can tell you what they thought. If, however, you do not want live feedback, you can say so.</a:t>
            </a:r>
          </a:p>
          <a:p>
            <a:r>
              <a:rPr lang="en-US" dirty="0">
                <a:latin typeface="Times New Roman" panose="02020603050405020304" pitchFamily="18" charset="0"/>
                <a:cs typeface="Times New Roman" panose="02020603050405020304" pitchFamily="18" charset="0"/>
              </a:rPr>
              <a:t>If you used a DMP from the ROSA P collection, you may also talk about that DMP.</a:t>
            </a:r>
          </a:p>
          <a:p>
            <a:r>
              <a:rPr lang="en-US" dirty="0">
                <a:latin typeface="Times New Roman" panose="02020603050405020304" pitchFamily="18" charset="0"/>
                <a:cs typeface="Times New Roman" panose="02020603050405020304" pitchFamily="18" charset="0"/>
              </a:rPr>
              <a:t>We will use the same format as before, going section by section.</a:t>
            </a:r>
          </a:p>
          <a:p>
            <a:r>
              <a:rPr lang="en-US" dirty="0">
                <a:latin typeface="Times New Roman" panose="02020603050405020304" pitchFamily="18" charset="0"/>
                <a:cs typeface="Times New Roman" panose="02020603050405020304" pitchFamily="18" charset="0"/>
              </a:rPr>
              <a:t>So I will start by asking for a volunteer to talk about section 1 of the DMP they evaluated.</a:t>
            </a:r>
          </a:p>
          <a:p>
            <a:r>
              <a:rPr lang="en-US" dirty="0">
                <a:latin typeface="Times New Roman" panose="02020603050405020304" pitchFamily="18" charset="0"/>
                <a:cs typeface="Times New Roman" panose="02020603050405020304" pitchFamily="18" charset="0"/>
              </a:rPr>
              <a:t>[about 5 minutes per section]</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Section 1</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Section 2</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Section 3</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Section 4</a:t>
            </a:r>
          </a:p>
          <a:p>
            <a:pPr marL="171450" indent="-171450">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Section 5</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Thank you all for sharing.</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Let’s start to wrap up.</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10"/>
          </p:nvPr>
        </p:nvSpPr>
        <p:spPr/>
        <p:txBody>
          <a:bodyPr/>
          <a:lstStyle/>
          <a:p>
            <a:fld id="{766DFEDE-E1FB-4CD7-B010-2E6FFFAE4844}" type="slidenum">
              <a:rPr lang="en-US" smtClean="0"/>
              <a:t>18</a:t>
            </a:fld>
            <a:endParaRPr lang="en-US" dirty="0"/>
          </a:p>
        </p:txBody>
      </p:sp>
    </p:spTree>
    <p:extLst>
      <p:ext uri="{BB962C8B-B14F-4D97-AF65-F5344CB8AC3E}">
        <p14:creationId xmlns:p14="http://schemas.microsoft.com/office/powerpoint/2010/main" val="1215241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[1 to 2 minute]</a:t>
            </a:r>
          </a:p>
          <a:p>
            <a:r>
              <a:rPr lang="en-US" dirty="0">
                <a:latin typeface="Times New Roman" panose="02020603050405020304" pitchFamily="18" charset="0"/>
                <a:cs typeface="Times New Roman" panose="02020603050405020304" pitchFamily="18" charset="0"/>
              </a:rPr>
              <a:t>Leighton:</a:t>
            </a:r>
          </a:p>
          <a:p>
            <a:r>
              <a:rPr lang="en-US" dirty="0">
                <a:latin typeface="Times New Roman" panose="02020603050405020304" pitchFamily="18" charset="0"/>
                <a:cs typeface="Times New Roman" panose="02020603050405020304" pitchFamily="18" charset="0"/>
              </a:rPr>
              <a:t>I have the pleasure of serving as the chair of the US DOT Public Access Implementation Working Group (or PAIWG). PAIWG is a Topical Research Working Group under the OST-R RD&amp;T Planning Team. The Planning Team holds monthly meetings of the research principles from each DOT mode and the director of RD&amp;T, Firas Ibrahim. Besides the planning team, there are 12 cross-modal working groups to help coordinate, collaborate, and innovate research at DOT. The PAIWG has a special role, in helping the modes implement the DOT Public Access Plan. PAIWG has a number of FAA participants. If data management and public access are of interested to you, we would like to have you, too. </a:t>
            </a:r>
          </a:p>
          <a:p>
            <a:r>
              <a:rPr lang="en-US" dirty="0">
                <a:latin typeface="Times New Roman" panose="02020603050405020304" pitchFamily="18" charset="0"/>
                <a:cs typeface="Times New Roman" panose="02020603050405020304" pitchFamily="18" charset="0"/>
              </a:rPr>
              <a:t>Please contact me directly.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I am going to ask Zoe to talk a bit about next steps.</a:t>
            </a:r>
          </a:p>
          <a:p>
            <a:r>
              <a:rPr lang="en-US" dirty="0">
                <a:latin typeface="Times New Roman" panose="02020603050405020304" pitchFamily="18" charset="0"/>
                <a:cs typeface="Times New Roman" panose="02020603050405020304" pitchFamily="18" charset="0"/>
              </a:rPr>
              <a:t>[Next slide]</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19</a:t>
            </a:fld>
            <a:endParaRPr lang="en-US" dirty="0"/>
          </a:p>
        </p:txBody>
      </p:sp>
    </p:spTree>
    <p:extLst>
      <p:ext uri="{BB962C8B-B14F-4D97-AF65-F5344CB8AC3E}">
        <p14:creationId xmlns:p14="http://schemas.microsoft.com/office/powerpoint/2010/main" val="166278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Jesse: go over schedule [1 minute or less]</a:t>
            </a:r>
          </a:p>
          <a:p>
            <a:r>
              <a:rPr lang="en-US" dirty="0">
                <a:latin typeface="Times New Roman" panose="02020603050405020304" pitchFamily="18" charset="0"/>
                <a:cs typeface="Times New Roman" panose="02020603050405020304" pitchFamily="18" charset="0"/>
              </a:rPr>
              <a:t>Let’s take a quick look at the Workshop Schedule. We have been working on our data management plans (DMPs) since the first workshop on July 28. Today, we are going to learn to evaluate those DMPs.</a:t>
            </a:r>
          </a:p>
        </p:txBody>
      </p:sp>
      <p:sp>
        <p:nvSpPr>
          <p:cNvPr id="4" name="Slide Number Placeholder 3"/>
          <p:cNvSpPr>
            <a:spLocks noGrp="1"/>
          </p:cNvSpPr>
          <p:nvPr>
            <p:ph type="sldNum" sz="quarter" idx="10"/>
          </p:nvPr>
        </p:nvSpPr>
        <p:spPr/>
        <p:txBody>
          <a:bodyPr/>
          <a:lstStyle/>
          <a:p>
            <a:fld id="{766DFEDE-E1FB-4CD7-B010-2E6FFFAE4844}" type="slidenum">
              <a:rPr lang="en-US" smtClean="0"/>
              <a:t>2</a:t>
            </a:fld>
            <a:endParaRPr lang="en-US" dirty="0"/>
          </a:p>
        </p:txBody>
      </p:sp>
    </p:spTree>
    <p:extLst>
      <p:ext uri="{BB962C8B-B14F-4D97-AF65-F5344CB8AC3E}">
        <p14:creationId xmlns:p14="http://schemas.microsoft.com/office/powerpoint/2010/main" val="295795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[1 to 2 minutes]</a:t>
            </a:r>
          </a:p>
          <a:p>
            <a:r>
              <a:rPr lang="en-US" dirty="0">
                <a:latin typeface="Times New Roman" panose="02020603050405020304" pitchFamily="18" charset="0"/>
                <a:cs typeface="Times New Roman" panose="02020603050405020304" pitchFamily="18" charset="0"/>
              </a:rPr>
              <a:t>Zoe:</a:t>
            </a:r>
          </a:p>
          <a:p>
            <a:r>
              <a:rPr lang="en-US" dirty="0">
                <a:latin typeface="Times New Roman" panose="02020603050405020304" pitchFamily="18" charset="0"/>
                <a:cs typeface="Times New Roman" panose="02020603050405020304" pitchFamily="18" charset="0"/>
              </a:rPr>
              <a:t>The goal of workshop instructors is to come in, teach a bunch new skills, and then sit back while the attendees go out in implement their new skills.</a:t>
            </a:r>
          </a:p>
          <a:p>
            <a:r>
              <a:rPr lang="en-US" dirty="0">
                <a:latin typeface="Times New Roman" panose="02020603050405020304" pitchFamily="18" charset="0"/>
                <a:cs typeface="Times New Roman" panose="02020603050405020304" pitchFamily="18" charset="0"/>
              </a:rPr>
              <a:t>However, as a result of this workshop series, we at NTL have a whole To-Do list, as you can see on the screen.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want to highlight point 6: there is going to be an update to the Public Access Plan this year. That will mean some changes in the DMP template, including a section for managing any software created during a research project. We want to make sure you understand that these things are fluid. </a:t>
            </a:r>
          </a:p>
          <a:p>
            <a:r>
              <a:rPr lang="en-US" dirty="0">
                <a:latin typeface="Times New Roman" panose="02020603050405020304" pitchFamily="18" charset="0"/>
                <a:cs typeface="Times New Roman" panose="02020603050405020304" pitchFamily="18" charset="0"/>
              </a:rPr>
              <a:t>NTL and the PAIWG will make sure you know about changes.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the rest of our time together, let’s have some discussion.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Slide]</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20</a:t>
            </a:fld>
            <a:endParaRPr lang="en-US" dirty="0"/>
          </a:p>
        </p:txBody>
      </p:sp>
    </p:spTree>
    <p:extLst>
      <p:ext uri="{BB962C8B-B14F-4D97-AF65-F5344CB8AC3E}">
        <p14:creationId xmlns:p14="http://schemas.microsoft.com/office/powerpoint/2010/main" val="322934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&amp; Discussion from Sessions 1 &amp; 2</a:t>
            </a:r>
          </a:p>
          <a:p>
            <a:r>
              <a:rPr lang="en-US" dirty="0">
                <a:latin typeface="Times New Roman" panose="02020603050405020304" pitchFamily="18" charset="0"/>
                <a:cs typeface="Times New Roman" panose="02020603050405020304" pitchFamily="18" charset="0"/>
              </a:rPr>
              <a:t>Live discussion will focus on Session 1 &amp; 2 questions.</a:t>
            </a:r>
          </a:p>
          <a:p>
            <a:r>
              <a:rPr lang="en-US" dirty="0">
                <a:latin typeface="Times New Roman" panose="02020603050405020304" pitchFamily="18" charset="0"/>
                <a:cs typeface="Times New Roman" panose="02020603050405020304" pitchFamily="18" charset="0"/>
              </a:rPr>
              <a:t>Some of these questions and responses are represented in the 8 following slides. If we do not talk about a slide in the workshop, you can read these on your own, since we have shared the slides with you.</a:t>
            </a:r>
          </a:p>
        </p:txBody>
      </p:sp>
      <p:sp>
        <p:nvSpPr>
          <p:cNvPr id="4" name="Slide Number Placeholder 3"/>
          <p:cNvSpPr>
            <a:spLocks noGrp="1"/>
          </p:cNvSpPr>
          <p:nvPr>
            <p:ph type="sldNum" sz="quarter" idx="10"/>
          </p:nvPr>
        </p:nvSpPr>
        <p:spPr/>
        <p:txBody>
          <a:bodyPr/>
          <a:lstStyle/>
          <a:p>
            <a:fld id="{766DFEDE-E1FB-4CD7-B010-2E6FFFAE4844}" type="slidenum">
              <a:rPr lang="en-US" smtClean="0"/>
              <a:t>21</a:t>
            </a:fld>
            <a:endParaRPr lang="en-US" dirty="0"/>
          </a:p>
        </p:txBody>
      </p:sp>
    </p:spTree>
    <p:extLst>
      <p:ext uri="{BB962C8B-B14F-4D97-AF65-F5344CB8AC3E}">
        <p14:creationId xmlns:p14="http://schemas.microsoft.com/office/powerpoint/2010/main" val="605884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Questions From Session 1: What is Data? </a:t>
            </a:r>
          </a:p>
          <a:p>
            <a:r>
              <a:rPr lang="en-US" dirty="0">
                <a:latin typeface="Times New Roman" panose="02020603050405020304" pitchFamily="18" charset="0"/>
                <a:cs typeface="Times New Roman" panose="02020603050405020304" pitchFamily="18" charset="0"/>
              </a:rPr>
              <a:t>Question:  Who or what documents determine what qualifies as "Data" explicitly? I see datasets, reports, publications, etc. being listed, but who or what ultimately determines if it's "data"? </a:t>
            </a:r>
          </a:p>
          <a:p>
            <a:r>
              <a:rPr lang="en-US" dirty="0">
                <a:latin typeface="Times New Roman" panose="02020603050405020304" pitchFamily="18" charset="0"/>
                <a:cs typeface="Times New Roman" panose="02020603050405020304" pitchFamily="18" charset="0"/>
              </a:rPr>
              <a:t>Response: As defined by the US DOT Public Access Plan https://doi.org/10.21949/1520559, “Digital Data Sets,” for the purpose of this plan, will be defined as all scientific data collected through research projects funded, either fully or partially, by federal funds awarded through a DOT contract, grant or other agreement or collected by DOT employees. Such scientific data are the digitally recorded factual materials resulting from research that is necessary to validate research findings.” This data can be recorded in any number of formats.</a:t>
            </a:r>
          </a:p>
          <a:p>
            <a:r>
              <a:rPr lang="en-US" dirty="0">
                <a:latin typeface="Times New Roman" panose="02020603050405020304" pitchFamily="18" charset="0"/>
                <a:cs typeface="Times New Roman" panose="02020603050405020304" pitchFamily="18" charset="0"/>
              </a:rPr>
              <a:t>As our FAQ https://doi.org/10.21949/1520567 adds: What constitutes such data will be determined by the community of interest through the process of peer review and program management. This may include, but is not limited to: data, samples, physical collections, software and models. In general, your plan should address final research data. This includes recorded factual material commonly accepted in the scientific community as necessary to validate research findings. Final research data do not include laboratory notebooks, partial datasets, preliminary analyses, drafts of scientific papers, plans for future research, peer review reports, communications with colleagues, or physical objects, such as gels or laboratory specimens. </a:t>
            </a: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22</a:t>
            </a:fld>
            <a:endParaRPr lang="en-US" dirty="0"/>
          </a:p>
        </p:txBody>
      </p:sp>
    </p:spTree>
    <p:extLst>
      <p:ext uri="{BB962C8B-B14F-4D97-AF65-F5344CB8AC3E}">
        <p14:creationId xmlns:p14="http://schemas.microsoft.com/office/powerpoint/2010/main" val="30368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Times New Roman" panose="02020603050405020304" pitchFamily="18" charset="0"/>
                <a:cs typeface="Times New Roman" panose="02020603050405020304" pitchFamily="18" charset="0"/>
              </a:rPr>
              <a:t>Slide title: Questions From Session 1: Final Dataset? </a:t>
            </a:r>
          </a:p>
          <a:p>
            <a:r>
              <a:rPr lang="en-US" b="0" dirty="0">
                <a:latin typeface="Times New Roman" panose="02020603050405020304" pitchFamily="18" charset="0"/>
                <a:cs typeface="Times New Roman" panose="02020603050405020304" pitchFamily="18" charset="0"/>
              </a:rPr>
              <a:t>Question:  How do we define "final dataset"?  Would this be the post-wrangled data with duplicates/invalid data removed?  What about outliers?  Where in the "data cleaning" process should we be considering the data as required for submission?</a:t>
            </a:r>
          </a:p>
          <a:p>
            <a:pPr>
              <a:spcAft>
                <a:spcPts val="600"/>
              </a:spcAft>
            </a:pPr>
            <a:r>
              <a:rPr lang="en-US" sz="1200" b="0" dirty="0">
                <a:latin typeface="Times New Roman" panose="02020603050405020304" pitchFamily="18" charset="0"/>
                <a:ea typeface="Arial" charset="0"/>
                <a:cs typeface="Times New Roman" panose="02020603050405020304" pitchFamily="18" charset="0"/>
              </a:rPr>
              <a:t>Response: The final dataset is that dataset that used to support the conclusions and analysis of research project and any research reports, journal articles, etc. This can be the cleaned dataset.</a:t>
            </a:r>
          </a:p>
          <a:p>
            <a:pPr>
              <a:spcAft>
                <a:spcPts val="600"/>
              </a:spcAft>
            </a:pPr>
            <a:r>
              <a:rPr lang="en-US" sz="1200" b="0" dirty="0">
                <a:latin typeface="Times New Roman" panose="02020603050405020304" pitchFamily="18" charset="0"/>
                <a:ea typeface="Arial" charset="0"/>
                <a:cs typeface="Times New Roman" panose="02020603050405020304" pitchFamily="18" charset="0"/>
              </a:rPr>
              <a:t>For the purposes of Public Access and the greatest sharing, this data should not contain any sensitive information, such as personally identifiable information, business intellectual property, or data that might compromise national or homeland security.</a:t>
            </a:r>
          </a:p>
          <a:p>
            <a:pPr>
              <a:spcAft>
                <a:spcPts val="600"/>
              </a:spcAft>
            </a:pPr>
            <a:r>
              <a:rPr lang="en-US" sz="1200" b="0" dirty="0">
                <a:latin typeface="Times New Roman" panose="02020603050405020304" pitchFamily="18" charset="0"/>
                <a:ea typeface="Arial" charset="0"/>
                <a:cs typeface="Times New Roman" panose="02020603050405020304" pitchFamily="18" charset="0"/>
              </a:rPr>
              <a:t>If the data must contain some sensitive information, then access should be limited. However, federal law requires the greatest possible sharing of non-sensitive data. This might mean the creation of a “Public Use File” to share, while a “limited access version” is kept secure at DOT for more robust research and analysis.</a:t>
            </a:r>
          </a:p>
          <a:p>
            <a:pPr>
              <a:spcAft>
                <a:spcPts val="600"/>
              </a:spcAft>
            </a:pPr>
            <a:r>
              <a:rPr lang="en-US" sz="1200" b="0" dirty="0">
                <a:latin typeface="Times New Roman" panose="02020603050405020304" pitchFamily="18" charset="0"/>
                <a:ea typeface="Arial" charset="0"/>
                <a:cs typeface="Times New Roman" panose="02020603050405020304" pitchFamily="18" charset="0"/>
              </a:rPr>
              <a:t>You may also find it useful to keep the raw data. If so, that raw data may need its own data management planning, as it may not be shared in a public archive. It will likely have different preservation needs.</a:t>
            </a:r>
            <a:endParaRPr lang="en-US" b="0" dirty="0">
              <a:latin typeface="Times New Roman" panose="02020603050405020304" pitchFamily="18" charset="0"/>
              <a:cs typeface="Times New Roman" panose="02020603050405020304" pitchFamily="18" charset="0"/>
            </a:endParaRPr>
          </a:p>
          <a:p>
            <a:r>
              <a:rPr lang="en-US" b="0" dirty="0">
                <a:latin typeface="Times New Roman" panose="02020603050405020304" pitchFamily="18" charset="0"/>
                <a:cs typeface="Times New Roman" panose="02020603050405020304" pitchFamily="18" charset="0"/>
              </a:rPr>
              <a:t>For more Questions and Answers, see the Public Access Plan FAQ page at https://doi.org/10.21949/1520567</a:t>
            </a:r>
          </a:p>
        </p:txBody>
      </p:sp>
      <p:sp>
        <p:nvSpPr>
          <p:cNvPr id="4" name="Slide Number Placeholder 3"/>
          <p:cNvSpPr>
            <a:spLocks noGrp="1"/>
          </p:cNvSpPr>
          <p:nvPr>
            <p:ph type="sldNum" sz="quarter" idx="10"/>
          </p:nvPr>
        </p:nvSpPr>
        <p:spPr/>
        <p:txBody>
          <a:bodyPr/>
          <a:lstStyle/>
          <a:p>
            <a:fld id="{766DFEDE-E1FB-4CD7-B010-2E6FFFAE4844}" type="slidenum">
              <a:rPr lang="en-US" smtClean="0"/>
              <a:t>23</a:t>
            </a:fld>
            <a:endParaRPr lang="en-US" dirty="0"/>
          </a:p>
        </p:txBody>
      </p:sp>
    </p:spTree>
    <p:extLst>
      <p:ext uri="{BB962C8B-B14F-4D97-AF65-F5344CB8AC3E}">
        <p14:creationId xmlns:p14="http://schemas.microsoft.com/office/powerpoint/2010/main" val="3709305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Licensing and Rights? </a:t>
            </a:r>
          </a:p>
          <a:p>
            <a:r>
              <a:rPr lang="en-US" dirty="0">
                <a:latin typeface="Times New Roman" panose="02020603050405020304" pitchFamily="18" charset="0"/>
                <a:cs typeface="Times New Roman" panose="02020603050405020304" pitchFamily="18" charset="0"/>
              </a:rPr>
              <a:t>Question Part A:  Do have a standard data sharing license for our data?</a:t>
            </a:r>
          </a:p>
          <a:p>
            <a:r>
              <a:rPr lang="en-US" dirty="0">
                <a:latin typeface="Times New Roman" panose="02020603050405020304" pitchFamily="18" charset="0"/>
                <a:cs typeface="Times New Roman" panose="02020603050405020304" pitchFamily="18" charset="0"/>
              </a:rPr>
              <a:t>Response Part A: By law, the research outputs of U.S. Government employees is in the Public Domain. </a:t>
            </a:r>
          </a:p>
          <a:p>
            <a:r>
              <a:rPr lang="en-US" dirty="0">
                <a:latin typeface="Times New Roman" panose="02020603050405020304" pitchFamily="18" charset="0"/>
                <a:cs typeface="Times New Roman" panose="02020603050405020304" pitchFamily="18" charset="0"/>
              </a:rPr>
              <a:t>If the research is funded by US DOT and carried out by a third party, the DOT retains non-exclusive (joint) copyright of the research outputs. </a:t>
            </a:r>
          </a:p>
          <a:p>
            <a:r>
              <a:rPr lang="en-US" dirty="0">
                <a:latin typeface="Times New Roman" panose="02020603050405020304" pitchFamily="18" charset="0"/>
                <a:cs typeface="Times New Roman" panose="02020603050405020304" pitchFamily="18" charset="0"/>
              </a:rPr>
              <a:t>In order to promote research sharing, we encourage funded researchers to use open licenses, such as the Creative Commons CC-BY Attribution license. </a:t>
            </a:r>
          </a:p>
          <a:p>
            <a:r>
              <a:rPr lang="en-US" dirty="0">
                <a:latin typeface="Times New Roman" panose="02020603050405020304" pitchFamily="18" charset="0"/>
                <a:cs typeface="Times New Roman" panose="02020603050405020304" pitchFamily="18" charset="0"/>
              </a:rPr>
              <a:t>Please see our “Managing Rights” page at https://doi.org/10.21949/1520564 for more information.</a:t>
            </a:r>
          </a:p>
          <a:p>
            <a:r>
              <a:rPr lang="en-US" dirty="0">
                <a:latin typeface="Times New Roman" panose="02020603050405020304" pitchFamily="18" charset="0"/>
                <a:cs typeface="Times New Roman" panose="02020603050405020304" pitchFamily="18" charset="0"/>
              </a:rPr>
              <a:t>Question Part B:  Is there legal assistance available for completing the DMP section on Re-use, Redistribution, and Derivative Product Policies? </a:t>
            </a:r>
          </a:p>
          <a:p>
            <a:pPr>
              <a:spcAft>
                <a:spcPts val="600"/>
              </a:spcAft>
            </a:pPr>
            <a:r>
              <a:rPr lang="en-US" sz="1200" b="1" dirty="0">
                <a:latin typeface="Times New Roman" panose="02020603050405020304" pitchFamily="18" charset="0"/>
                <a:ea typeface="Arial" charset="0"/>
                <a:cs typeface="Times New Roman" panose="02020603050405020304" pitchFamily="18" charset="0"/>
              </a:rPr>
              <a:t>Response Part B:</a:t>
            </a:r>
            <a:r>
              <a:rPr lang="en-US" sz="1200" dirty="0">
                <a:latin typeface="Times New Roman" panose="02020603050405020304" pitchFamily="18" charset="0"/>
                <a:ea typeface="Arial" charset="0"/>
                <a:cs typeface="Times New Roman" panose="02020603050405020304" pitchFamily="18" charset="0"/>
              </a:rPr>
              <a:t> Yes. The DOT Office of General Counsel can help. </a:t>
            </a:r>
          </a:p>
          <a:p>
            <a:r>
              <a:rPr lang="en-US" sz="1200" dirty="0">
                <a:latin typeface="Times New Roman" panose="02020603050405020304" pitchFamily="18" charset="0"/>
                <a:ea typeface="Arial" charset="0"/>
                <a:cs typeface="Times New Roman" panose="02020603050405020304" pitchFamily="18" charset="0"/>
              </a:rPr>
              <a:t>We also have training materials such as:  </a:t>
            </a:r>
          </a:p>
          <a:p>
            <a:pPr marL="285750" indent="-285750">
              <a:buFont typeface="Arial" panose="020B0604020202020204" pitchFamily="34" charset="0"/>
              <a:buChar char="•"/>
            </a:pPr>
            <a:r>
              <a:rPr lang="en-US" sz="1200" dirty="0">
                <a:latin typeface="Times New Roman" panose="02020603050405020304" pitchFamily="18" charset="0"/>
                <a:ea typeface="Arial" charset="0"/>
                <a:cs typeface="Times New Roman" panose="02020603050405020304" pitchFamily="18" charset="0"/>
              </a:rPr>
              <a:t>“Managing Rights” </a:t>
            </a:r>
            <a:r>
              <a:rPr lang="en-US" sz="1200" dirty="0">
                <a:latin typeface="Times New Roman" panose="02020603050405020304" pitchFamily="18" charset="0"/>
                <a:ea typeface="Arial" charset="0"/>
                <a:cs typeface="Times New Roman" panose="02020603050405020304" pitchFamily="18" charset="0"/>
                <a:hlinkClick r:id="rId3"/>
              </a:rPr>
              <a:t>https://doi.org/10.21949/1520564</a:t>
            </a:r>
            <a:endParaRPr lang="en-US" sz="1200" dirty="0">
              <a:latin typeface="Times New Roman" panose="02020603050405020304" pitchFamily="18" charset="0"/>
              <a:ea typeface="Arial" charset="0"/>
              <a:cs typeface="Times New Roman" panose="02020603050405020304" pitchFamily="18" charset="0"/>
            </a:endParaRPr>
          </a:p>
          <a:p>
            <a:pPr marL="285750" indent="-285750">
              <a:buFont typeface="Arial" panose="020B0604020202020204" pitchFamily="34" charset="0"/>
              <a:buChar char="•"/>
            </a:pPr>
            <a:r>
              <a:rPr lang="en-US" sz="1200" dirty="0">
                <a:latin typeface="Times New Roman" panose="02020603050405020304" pitchFamily="18" charset="0"/>
                <a:ea typeface="Arial" charset="0"/>
                <a:cs typeface="Times New Roman" panose="02020603050405020304" pitchFamily="18" charset="0"/>
              </a:rPr>
              <a:t>TRB Webinar: USDOT Public Access Plan and Data Management Primer </a:t>
            </a:r>
            <a:r>
              <a:rPr lang="en-US" sz="1200" dirty="0">
                <a:latin typeface="Times New Roman" panose="02020603050405020304" pitchFamily="18" charset="0"/>
                <a:ea typeface="Arial" charset="0"/>
                <a:cs typeface="Times New Roman" panose="02020603050405020304" pitchFamily="18" charset="0"/>
                <a:hlinkClick r:id="rId4"/>
              </a:rPr>
              <a:t>https://doi.org/10.21949/1520568</a:t>
            </a:r>
            <a:endParaRPr lang="en-US" sz="1200" dirty="0">
              <a:latin typeface="Times New Roman" panose="02020603050405020304" pitchFamily="18" charset="0"/>
              <a:ea typeface="Arial" charset="0"/>
              <a:cs typeface="Times New Roman" panose="02020603050405020304" pitchFamily="18" charset="0"/>
            </a:endParaRPr>
          </a:p>
          <a:p>
            <a:pPr marL="285750" indent="-285750">
              <a:buFont typeface="Arial" panose="020B0604020202020204" pitchFamily="34" charset="0"/>
              <a:buChar char="•"/>
            </a:pPr>
            <a:r>
              <a:rPr lang="en-US" sz="1200" dirty="0">
                <a:latin typeface="Times New Roman" panose="02020603050405020304" pitchFamily="18" charset="0"/>
                <a:ea typeface="Arial" charset="0"/>
                <a:cs typeface="Times New Roman" panose="02020603050405020304" pitchFamily="18" charset="0"/>
              </a:rPr>
              <a:t>U.S. DOT Public Access and Data Management Review </a:t>
            </a:r>
            <a:r>
              <a:rPr lang="en-US" sz="1200" dirty="0">
                <a:latin typeface="Times New Roman" panose="02020603050405020304" pitchFamily="18" charset="0"/>
                <a:ea typeface="Arial" charset="0"/>
                <a:cs typeface="Times New Roman" panose="02020603050405020304" pitchFamily="18" charset="0"/>
                <a:hlinkClick r:id="rId5"/>
              </a:rPr>
              <a:t>https://doi.org/10.21949/1503909</a:t>
            </a:r>
            <a:endParaRPr lang="en-US" sz="1200" dirty="0">
              <a:latin typeface="Times New Roman" panose="02020603050405020304" pitchFamily="18" charset="0"/>
              <a:ea typeface="Arial"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24</a:t>
            </a:fld>
            <a:endParaRPr lang="en-US" dirty="0"/>
          </a:p>
        </p:txBody>
      </p:sp>
    </p:spTree>
    <p:extLst>
      <p:ext uri="{BB962C8B-B14F-4D97-AF65-F5344CB8AC3E}">
        <p14:creationId xmlns:p14="http://schemas.microsoft.com/office/powerpoint/2010/main" val="3236839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Training for CORs?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Is there any similar material or training for Legal or Acquisitions (CORs, COs)?</a:t>
            </a:r>
          </a:p>
          <a:p>
            <a:r>
              <a:rPr lang="en-US" dirty="0">
                <a:latin typeface="Times New Roman" panose="02020603050405020304" pitchFamily="18" charset="0"/>
                <a:cs typeface="Times New Roman" panose="02020603050405020304" pitchFamily="18" charset="0"/>
              </a:rPr>
              <a:t>Response: Yes. NTL staff gave a training entitled “How Acquisition Professionals Fit into the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USDOT Public Access Plan” at the 7th Annual DOT Acquisition &amp; Financial Assistance Conference in 2018. </a:t>
            </a:r>
          </a:p>
          <a:p>
            <a:r>
              <a:rPr lang="en-US" dirty="0">
                <a:latin typeface="Times New Roman" panose="02020603050405020304" pitchFamily="18" charset="0"/>
                <a:cs typeface="Times New Roman" panose="02020603050405020304" pitchFamily="18" charset="0"/>
              </a:rPr>
              <a:t>This training can be updated and presented as needed. </a:t>
            </a:r>
          </a:p>
          <a:p>
            <a:r>
              <a:rPr lang="en-US" dirty="0">
                <a:latin typeface="Times New Roman" panose="02020603050405020304" pitchFamily="18" charset="0"/>
                <a:cs typeface="Times New Roman" panose="02020603050405020304" pitchFamily="18" charset="0"/>
              </a:rPr>
              <a:t>Please contact public.access@dot.gov to schedule a training.</a:t>
            </a:r>
          </a:p>
          <a:p>
            <a:endParaRPr 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200" dirty="0">
                <a:latin typeface="Times New Roman" panose="02020603050405020304" pitchFamily="18" charset="0"/>
                <a:ea typeface="Arial" charset="0"/>
                <a:cs typeface="Times New Roman" panose="02020603050405020304" pitchFamily="18" charset="0"/>
                <a:hlinkClick r:id="rId3"/>
              </a:rPr>
              <a:t>https://doi.org/10.21949/1520567</a:t>
            </a:r>
            <a:endParaRPr lang="en-US" sz="1200" dirty="0">
              <a:latin typeface="Times New Roman" panose="02020603050405020304" pitchFamily="18" charset="0"/>
              <a:ea typeface="Arial"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25</a:t>
            </a:fld>
            <a:endParaRPr lang="en-US" dirty="0"/>
          </a:p>
        </p:txBody>
      </p:sp>
    </p:spTree>
    <p:extLst>
      <p:ext uri="{BB962C8B-B14F-4D97-AF65-F5344CB8AC3E}">
        <p14:creationId xmlns:p14="http://schemas.microsoft.com/office/powerpoint/2010/main" val="2455181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Lit Reviews?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Part A: Does a narrative review of the scientific literature require a DMP?</a:t>
            </a:r>
          </a:p>
          <a:p>
            <a:r>
              <a:rPr lang="en-US" dirty="0">
                <a:latin typeface="Times New Roman" panose="02020603050405020304" pitchFamily="18" charset="0"/>
                <a:cs typeface="Times New Roman" panose="02020603050405020304" pitchFamily="18" charset="0"/>
              </a:rPr>
              <a:t>Response: Probably not, if it is only a narrative. However, you are performing text mining, natural language processing, or other computational actions, which might lead to a machine-readable corpus or database, you may want to consider a DMP. </a:t>
            </a:r>
          </a:p>
          <a:p>
            <a:r>
              <a:rPr lang="en-US" dirty="0">
                <a:latin typeface="Times New Roman" panose="02020603050405020304" pitchFamily="18" charset="0"/>
                <a:cs typeface="Times New Roman" panose="02020603050405020304" pitchFamily="18" charset="0"/>
              </a:rPr>
              <a:t>A DMP for that kind of data can help protect against loss. </a:t>
            </a:r>
          </a:p>
          <a:p>
            <a:r>
              <a:rPr lang="en-US" dirty="0">
                <a:latin typeface="Times New Roman" panose="02020603050405020304" pitchFamily="18" charset="0"/>
                <a:cs typeface="Times New Roman" panose="02020603050405020304" pitchFamily="18" charset="0"/>
              </a:rPr>
              <a:t>Further, sharing a large textual corpus may have interest to other transportation researchers.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Part B: To extend the question above, if there is a more structured output from a literature review (think a spreadsheet containing citations, keywords, and a 1-line summary) would this be something we should submit as "data" for the sake of DMP/Public Access?</a:t>
            </a:r>
          </a:p>
          <a:p>
            <a:r>
              <a:rPr lang="en-US" dirty="0">
                <a:latin typeface="Times New Roman" panose="02020603050405020304" pitchFamily="18" charset="0"/>
                <a:cs typeface="Times New Roman" panose="02020603050405020304" pitchFamily="18" charset="0"/>
              </a:rPr>
              <a:t>Response Part B: Again, it depends on use. Just a spreadsheet bibliography, probably not. However, as an analyzed or analyzable corpus for research trend analysis, then yes.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26</a:t>
            </a:fld>
            <a:endParaRPr lang="en-US" dirty="0"/>
          </a:p>
        </p:txBody>
      </p:sp>
    </p:spTree>
    <p:extLst>
      <p:ext uri="{BB962C8B-B14F-4D97-AF65-F5344CB8AC3E}">
        <p14:creationId xmlns:p14="http://schemas.microsoft.com/office/powerpoint/2010/main" val="2835068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Continuous Data?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We collect a ton of data monitoring displacement gages over months of testing. If we publish a plot generated via that data, is it expected that all raw data is stored in a public location?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Response: Is this research data? The Public Access Plan would only require the sharing of the data used to generate the specific plot as part of a research project or as a research output.</a:t>
            </a:r>
          </a:p>
          <a:p>
            <a:r>
              <a:rPr lang="en-US" dirty="0">
                <a:latin typeface="Times New Roman" panose="02020603050405020304" pitchFamily="18" charset="0"/>
                <a:cs typeface="Times New Roman" panose="02020603050405020304" pitchFamily="18" charset="0"/>
              </a:rPr>
              <a:t>Non-research data should follow the DOT Data Release Policy DOT 1351.34 or any orders or policy that might supersede it.</a:t>
            </a:r>
          </a:p>
          <a:p>
            <a:r>
              <a:rPr lang="en-US" dirty="0">
                <a:latin typeface="Times New Roman" panose="02020603050405020304" pitchFamily="18" charset="0"/>
                <a:cs typeface="Times New Roman" panose="02020603050405020304" pitchFamily="18" charset="0"/>
              </a:rPr>
              <a:t>Your office or program may consider that public access to the continuous data would be in the interest of the DOT and the public. You should contact the DOT Chief Data Officer for that discussion, as it is outside the scope of the Public Access Plan.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27</a:t>
            </a:fld>
            <a:endParaRPr lang="en-US" dirty="0"/>
          </a:p>
        </p:txBody>
      </p:sp>
    </p:spTree>
    <p:extLst>
      <p:ext uri="{BB962C8B-B14F-4D97-AF65-F5344CB8AC3E}">
        <p14:creationId xmlns:p14="http://schemas.microsoft.com/office/powerpoint/2010/main" val="2954501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How soon does data need to be released?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If you plan to do a follow-up analysis on the data, to what extent is it permissible to delay data release, to avoid having duplication of efforts by others on work already being conducted in the DOT?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Response: The DOT Public Access Plan https://doi.org/10.21949/1520559 Section 4.2 specifically directs DOT employees to the Departmental Data Release Policy: https://www.transportation.gov/digitalstrategy/policyarchive/Departmental-Data-Release-Policy   Basically, non-classified data should be released as quickly as possible.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28</a:t>
            </a:fld>
            <a:endParaRPr lang="en-US" dirty="0"/>
          </a:p>
        </p:txBody>
      </p:sp>
    </p:spTree>
    <p:extLst>
      <p:ext uri="{BB962C8B-B14F-4D97-AF65-F5344CB8AC3E}">
        <p14:creationId xmlns:p14="http://schemas.microsoft.com/office/powerpoint/2010/main" val="2730919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Slide title: Questions From Session 1: Limiting Data Access?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Question: Regarding informed consent - is the “Access Policies” section where we could describe that human subjects data would be shared only with researchers performing research aligning with the original purpose to which consent was given?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Response: Yes. As the “Access Policies” guidance section of the Creating Data Management Plans for Intramural Research page https://doi.org/10.21949/1520572 notes, this is the part of a Data Management Plan where any restrictions on data access should be explained. Therefore, you can be in compliance with the DOT Public Access Plan while limiting access to research data.</a:t>
            </a:r>
          </a:p>
          <a:p>
            <a:r>
              <a:rPr lang="en-US" dirty="0">
                <a:latin typeface="Times New Roman" panose="02020603050405020304" pitchFamily="18" charset="0"/>
                <a:cs typeface="Times New Roman" panose="02020603050405020304" pitchFamily="18" charset="0"/>
              </a:rPr>
              <a:t>However, U.S. government policy is to share as much data as possible with the public. Therefore, you may consider creating a “public use data” file, that has all sensitive data anonymized, while still limiting access to sensitive data.</a:t>
            </a:r>
          </a:p>
          <a:p>
            <a:r>
              <a:rPr lang="en-US" dirty="0">
                <a:latin typeface="Times New Roman" panose="02020603050405020304" pitchFamily="18" charset="0"/>
                <a:cs typeface="Times New Roman" panose="02020603050405020304" pitchFamily="18" charset="0"/>
              </a:rPr>
              <a:t>U.S. government policy can be described as making data as open as possible, while still protecting personal, business, and national/homeland security information and data.</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For more Questions and Answers, see the Public Access Plan FAQ page at https://doi.org/10.21949/1520567</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29</a:t>
            </a:fld>
            <a:endParaRPr lang="en-US" dirty="0"/>
          </a:p>
        </p:txBody>
      </p:sp>
    </p:spTree>
    <p:extLst>
      <p:ext uri="{BB962C8B-B14F-4D97-AF65-F5344CB8AC3E}">
        <p14:creationId xmlns:p14="http://schemas.microsoft.com/office/powerpoint/2010/main" val="4016551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Jesse: Go over schedule [1 minute]</a:t>
            </a:r>
          </a:p>
          <a:p>
            <a:r>
              <a:rPr lang="en-US" dirty="0">
                <a:latin typeface="Times New Roman" panose="02020603050405020304" pitchFamily="18" charset="0"/>
                <a:cs typeface="Times New Roman" panose="02020603050405020304" pitchFamily="18" charset="0"/>
              </a:rPr>
              <a:t>The schedule for today is: </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Discussion: Writing a DMP was harder than I thought (20 min)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 to Evaluate a DMP (10 min)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Evaluating CFS 2017 DMP (20 min)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Breakout Room, working as a group on assigned section of DMP</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Break (10 minutes) (0.50 to 1.00)</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Report back (25 min)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Each Breakout Room (5 minutes each)</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DMP Self-Evaluation (25 min)</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Break (10 minutes) (1.50 to 2.00)</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Volunteers Sharing Results (25 min) (2.25)</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Questions &amp; Discussion from Session 1 &amp; 2</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3</a:t>
            </a:fld>
            <a:endParaRPr lang="en-US" dirty="0"/>
          </a:p>
        </p:txBody>
      </p:sp>
    </p:spTree>
    <p:extLst>
      <p:ext uri="{BB962C8B-B14F-4D97-AF65-F5344CB8AC3E}">
        <p14:creationId xmlns:p14="http://schemas.microsoft.com/office/powerpoint/2010/main" val="3462171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Jesse: lead discussion of the DMPs that folks wrote. [up to 20 minutes]</a:t>
            </a:r>
          </a:p>
          <a:p>
            <a:r>
              <a:rPr lang="en-US" dirty="0">
                <a:latin typeface="Times New Roman" panose="02020603050405020304" pitchFamily="18" charset="0"/>
                <a:cs typeface="Times New Roman" panose="02020603050405020304" pitchFamily="18" charset="0"/>
              </a:rPr>
              <a:t>Slide title: Discussion: Writing a DMP was harder than I thought</a:t>
            </a:r>
          </a:p>
          <a:p>
            <a:r>
              <a:rPr lang="en-US" dirty="0">
                <a:latin typeface="Times New Roman" panose="02020603050405020304" pitchFamily="18" charset="0"/>
                <a:cs typeface="Times New Roman" panose="02020603050405020304" pitchFamily="18" charset="0"/>
              </a:rPr>
              <a:t>We got some great feedback via email from the first session. We have replied to 4 of these here:</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 There were many prompts in the DMP I could not answer. What do I do?</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That is expected. DMP writing may be a team sport. </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You may not have all of the answers at proposal writing time, but in order to be a good data manager, you should think through the questions at proposal time.</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Persistent links may not exist until near end of project, once archive record is created.</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DMP Guidance web pages useful. More examples would be nice.</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Noted. Site redesign starting Fall 2021 </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DMPTool has many templates, but none for my discipline.</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DMPTool is NOT a DOT-managed system. Has been used for years by other disciplines.</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But we can craft and upload templates that make sense for DOT research units.</a:t>
            </a:r>
          </a:p>
          <a:p>
            <a:pPr marL="228600" indent="-228600">
              <a:buFont typeface="+mj-lt"/>
              <a:buAutoNum type="arabicPeriod"/>
            </a:pPr>
            <a:r>
              <a:rPr lang="en-US" dirty="0">
                <a:latin typeface="Times New Roman" panose="02020603050405020304" pitchFamily="18" charset="0"/>
                <a:cs typeface="Times New Roman" panose="02020603050405020304" pitchFamily="18" charset="0"/>
              </a:rPr>
              <a:t>In DMPTool, how do I…?</a:t>
            </a:r>
          </a:p>
          <a:p>
            <a:pPr marL="685800" lvl="1" indent="-228600">
              <a:buFont typeface="+mj-lt"/>
              <a:buAutoNum type="arabicPeriod"/>
            </a:pPr>
            <a:r>
              <a:rPr lang="en-US" dirty="0">
                <a:latin typeface="Times New Roman" panose="02020603050405020304" pitchFamily="18" charset="0"/>
                <a:cs typeface="Times New Roman" panose="02020603050405020304" pitchFamily="18" charset="0"/>
              </a:rPr>
              <a:t>We will add DMPTool training and tips to Guidance website.</a:t>
            </a:r>
          </a:p>
          <a:p>
            <a:r>
              <a:rPr lang="en-US" dirty="0">
                <a:latin typeface="Times New Roman" panose="02020603050405020304" pitchFamily="18" charset="0"/>
                <a:cs typeface="Times New Roman" panose="02020603050405020304" pitchFamily="18" charset="0"/>
              </a:rPr>
              <a:t>Now let us take some feedback from the live audience:</a:t>
            </a:r>
          </a:p>
        </p:txBody>
      </p:sp>
      <p:sp>
        <p:nvSpPr>
          <p:cNvPr id="4" name="Slide Number Placeholder 3"/>
          <p:cNvSpPr>
            <a:spLocks noGrp="1"/>
          </p:cNvSpPr>
          <p:nvPr>
            <p:ph type="sldNum" sz="quarter" idx="10"/>
          </p:nvPr>
        </p:nvSpPr>
        <p:spPr/>
        <p:txBody>
          <a:bodyPr/>
          <a:lstStyle/>
          <a:p>
            <a:fld id="{766DFEDE-E1FB-4CD7-B010-2E6FFFAE4844}" type="slidenum">
              <a:rPr lang="en-US" smtClean="0"/>
              <a:t>4</a:t>
            </a:fld>
            <a:endParaRPr lang="en-US" dirty="0"/>
          </a:p>
        </p:txBody>
      </p:sp>
    </p:spTree>
    <p:extLst>
      <p:ext uri="{BB962C8B-B14F-4D97-AF65-F5344CB8AC3E}">
        <p14:creationId xmlns:p14="http://schemas.microsoft.com/office/powerpoint/2010/main" val="266734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Leighton: [next 3 slides: 10 minutes]</a:t>
            </a:r>
          </a:p>
          <a:p>
            <a:r>
              <a:rPr lang="en-US" dirty="0">
                <a:latin typeface="Times New Roman" panose="02020603050405020304" pitchFamily="18" charset="0"/>
                <a:cs typeface="Times New Roman" panose="02020603050405020304" pitchFamily="18" charset="0"/>
              </a:rPr>
              <a:t>Slide title: How to Evaluate a DMP</a:t>
            </a:r>
          </a:p>
          <a:p>
            <a:r>
              <a:rPr lang="en-US" dirty="0">
                <a:latin typeface="Times New Roman" panose="02020603050405020304" pitchFamily="18" charset="0"/>
                <a:cs typeface="Times New Roman" panose="02020603050405020304" pitchFamily="18" charset="0"/>
              </a:rPr>
              <a:t>Speaker text: We are about to go into an exercise where you will get to evaluate a data management plan written by National Transportation Library staff. And you will get a chance to use the DMP evaluation checklist we have created to give that DMP a score. This will help you decide if the DMP is sufficient.</a:t>
            </a:r>
          </a:p>
          <a:p>
            <a:r>
              <a:rPr lang="en-US" dirty="0">
                <a:latin typeface="Times New Roman" panose="02020603050405020304" pitchFamily="18" charset="0"/>
                <a:cs typeface="Times New Roman" panose="02020603050405020304" pitchFamily="18" charset="0"/>
              </a:rPr>
              <a:t>To summarize the actions we will take:</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Read over CFS 2017 DMP</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 supplied checklist to check each section</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Tally scores</a:t>
            </a:r>
          </a:p>
          <a:p>
            <a:pPr marL="228600" indent="-2286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Communicate results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5</a:t>
            </a:fld>
            <a:endParaRPr lang="en-US" dirty="0"/>
          </a:p>
        </p:txBody>
      </p:sp>
    </p:spTree>
    <p:extLst>
      <p:ext uri="{BB962C8B-B14F-4D97-AF65-F5344CB8AC3E}">
        <p14:creationId xmlns:p14="http://schemas.microsoft.com/office/powerpoint/2010/main" val="135998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Leighton</a:t>
            </a:r>
          </a:p>
          <a:p>
            <a:r>
              <a:rPr lang="en-US" sz="1200" dirty="0">
                <a:latin typeface="Times New Roman" panose="02020603050405020304" pitchFamily="18" charset="0"/>
                <a:cs typeface="Times New Roman" panose="02020603050405020304" pitchFamily="18" charset="0"/>
              </a:rPr>
              <a:t>Slide title: The Art of Evaluating a DMP</a:t>
            </a:r>
          </a:p>
          <a:p>
            <a:r>
              <a:rPr lang="en-US" sz="1200" dirty="0">
                <a:latin typeface="Times New Roman" panose="02020603050405020304" pitchFamily="18" charset="0"/>
                <a:cs typeface="Times New Roman" panose="02020603050405020304" pitchFamily="18" charset="0"/>
              </a:rPr>
              <a:t>Speaker text:</a:t>
            </a:r>
          </a:p>
          <a:p>
            <a:r>
              <a:rPr lang="en-US" sz="1200" dirty="0">
                <a:latin typeface="Times New Roman" panose="02020603050405020304" pitchFamily="18" charset="0"/>
                <a:cs typeface="Times New Roman" panose="02020603050405020304" pitchFamily="18" charset="0"/>
              </a:rPr>
              <a:t>Here are some tips to keep in mind about the checklist:</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There is some science to evaluation, there is some art. Some prompts have obvious correct answers or information needed. The answers to other prompts may be adequate, but you may wish for more information.</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Not all prompts apply to all data collection actions. The DMP template is created for the general case, and not all apply.</a:t>
            </a:r>
          </a:p>
          <a:p>
            <a:pPr marL="228600" indent="-228600">
              <a:buFont typeface="+mj-lt"/>
              <a:buAutoNum type="arabicPeriod"/>
            </a:pPr>
            <a:r>
              <a:rPr lang="en-US" sz="1200" dirty="0">
                <a:latin typeface="Times New Roman" panose="02020603050405020304" pitchFamily="18" charset="0"/>
                <a:cs typeface="Times New Roman" panose="02020603050405020304" pitchFamily="18" charset="0"/>
              </a:rPr>
              <a:t>This checklist is a quantitative tool to help you make, in the end, what is an actually qualitative decision: Is this DMP sufficient for me to trust the researcher will take good care of the data the DOT is funding?</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6</a:t>
            </a:fld>
            <a:endParaRPr lang="en-US" dirty="0"/>
          </a:p>
        </p:txBody>
      </p:sp>
    </p:spTree>
    <p:extLst>
      <p:ext uri="{BB962C8B-B14F-4D97-AF65-F5344CB8AC3E}">
        <p14:creationId xmlns:p14="http://schemas.microsoft.com/office/powerpoint/2010/main" val="361839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Leighton</a:t>
            </a:r>
          </a:p>
          <a:p>
            <a:r>
              <a:rPr lang="en-US" dirty="0">
                <a:latin typeface="Times New Roman" panose="02020603050405020304" pitchFamily="18" charset="0"/>
                <a:cs typeface="Times New Roman" panose="02020603050405020304" pitchFamily="18" charset="0"/>
              </a:rPr>
              <a:t>Slide title: Evaluation Exercise</a:t>
            </a:r>
          </a:p>
          <a:p>
            <a:r>
              <a:rPr lang="en-US" dirty="0">
                <a:latin typeface="Times New Roman" panose="02020603050405020304" pitchFamily="18" charset="0"/>
                <a:cs typeface="Times New Roman" panose="02020603050405020304" pitchFamily="18" charset="0"/>
              </a:rPr>
              <a:t>Speaker notes: </a:t>
            </a:r>
          </a:p>
          <a:p>
            <a:r>
              <a:rPr lang="en-US" dirty="0">
                <a:latin typeface="Times New Roman" panose="02020603050405020304" pitchFamily="18" charset="0"/>
                <a:cs typeface="Times New Roman" panose="02020603050405020304" pitchFamily="18" charset="0"/>
              </a:rPr>
              <a:t>We are going to have 20 minutes to evaluate the 2017 Commodity Flow Survey data management plan. But you will not have to evaluation the entire DMP on your own.</a:t>
            </a:r>
          </a:p>
          <a:p>
            <a:r>
              <a:rPr lang="en-US" dirty="0">
                <a:latin typeface="Times New Roman" panose="02020603050405020304" pitchFamily="18" charset="0"/>
                <a:cs typeface="Times New Roman" panose="02020603050405020304" pitchFamily="18" charset="0"/>
              </a:rPr>
              <a:t>We are going to break the attendees up into 5 random breakout rooms, where you will work as a group, one just 1 section of the DMP. Each room will evaluate the DMP section that correspond to the room number, so:</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Room 1: Section 1</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Room 2: Section 2</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Room 3: Section 3</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Room 4: Section 4</a:t>
            </a:r>
          </a:p>
          <a:p>
            <a:pPr marL="171450"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Room 5: Section 5 </a:t>
            </a:r>
          </a:p>
          <a:p>
            <a:r>
              <a:rPr lang="en-US" dirty="0">
                <a:latin typeface="Times New Roman" panose="02020603050405020304" pitchFamily="18" charset="0"/>
                <a:cs typeface="Times New Roman" panose="02020603050405020304" pitchFamily="18" charset="0"/>
              </a:rPr>
              <a:t>Each of you should record the consensus answer on the prompt on your own DMP evaluation checklist, so you get used to using it.</a:t>
            </a:r>
          </a:p>
          <a:p>
            <a:r>
              <a:rPr lang="en-US" dirty="0">
                <a:latin typeface="Times New Roman" panose="02020603050405020304" pitchFamily="18" charset="0"/>
                <a:cs typeface="Times New Roman" panose="02020603050405020304" pitchFamily="18" charset="0"/>
              </a:rPr>
              <a:t>Also note any debate.</a:t>
            </a:r>
          </a:p>
          <a:p>
            <a:r>
              <a:rPr lang="en-US" dirty="0">
                <a:latin typeface="Times New Roman" panose="02020603050405020304" pitchFamily="18" charset="0"/>
                <a:cs typeface="Times New Roman" panose="02020603050405020304" pitchFamily="18" charset="0"/>
              </a:rPr>
              <a:t>Since some section have 11 prompts, and others have only 5 prompts, you may or may not get through all of the prompts. That is ok.</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66DFEDE-E1FB-4CD7-B010-2E6FFFAE4844}" type="slidenum">
              <a:rPr lang="en-US" smtClean="0"/>
              <a:t>7</a:t>
            </a:fld>
            <a:endParaRPr lang="en-US" dirty="0"/>
          </a:p>
        </p:txBody>
      </p:sp>
    </p:spTree>
    <p:extLst>
      <p:ext uri="{BB962C8B-B14F-4D97-AF65-F5344CB8AC3E}">
        <p14:creationId xmlns:p14="http://schemas.microsoft.com/office/powerpoint/2010/main" val="1839171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Times New Roman" panose="02020603050405020304" pitchFamily="18" charset="0"/>
                <a:cs typeface="Times New Roman" panose="02020603050405020304" pitchFamily="18" charset="0"/>
              </a:rPr>
              <a:t>[holding here 20 minutes]</a:t>
            </a:r>
          </a:p>
          <a:p>
            <a:r>
              <a:rPr lang="en-US" baseline="0" dirty="0">
                <a:latin typeface="Times New Roman" panose="02020603050405020304" pitchFamily="18" charset="0"/>
                <a:cs typeface="Times New Roman" panose="02020603050405020304" pitchFamily="18" charset="0"/>
              </a:rPr>
              <a:t>Zoe: </a:t>
            </a:r>
          </a:p>
          <a:p>
            <a:r>
              <a:rPr lang="en-US" baseline="0" dirty="0">
                <a:latin typeface="Times New Roman" panose="02020603050405020304" pitchFamily="18" charset="0"/>
                <a:cs typeface="Times New Roman" panose="02020603050405020304" pitchFamily="18" charset="0"/>
              </a:rPr>
              <a:t>Please take 20 minutes to evaluate the Commodity Flow Survey 2017 DMP that was emailed out by Mike. File out the evaluation checklist that Leighton described in relationship to that DMP. </a:t>
            </a:r>
          </a:p>
          <a:p>
            <a:r>
              <a:rPr lang="en-US" baseline="0" dirty="0">
                <a:latin typeface="Times New Roman" panose="02020603050405020304" pitchFamily="18" charset="0"/>
                <a:cs typeface="Times New Roman" panose="02020603050405020304" pitchFamily="18" charset="0"/>
              </a:rPr>
              <a:t>This is your change to grade the work of the NTL.</a:t>
            </a:r>
          </a:p>
          <a:p>
            <a:r>
              <a:rPr lang="en-US" baseline="0" dirty="0">
                <a:latin typeface="Times New Roman" panose="02020603050405020304" pitchFamily="18" charset="0"/>
                <a:cs typeface="Times New Roman" panose="02020603050405020304" pitchFamily="18" charset="0"/>
              </a:rPr>
              <a:t>If you finish early, you can go on break early. We plan to get back together at the top of the hour.</a:t>
            </a:r>
          </a:p>
          <a:p>
            <a:r>
              <a:rPr lang="en-US" baseline="0" dirty="0">
                <a:latin typeface="Times New Roman" panose="02020603050405020304" pitchFamily="18" charset="0"/>
                <a:cs typeface="Times New Roman" panose="02020603050405020304" pitchFamily="18" charset="0"/>
              </a:rPr>
              <a:t>NTL staff will stay in the room to answer questions.</a:t>
            </a:r>
          </a:p>
          <a:p>
            <a:endParaRPr lang="en-US" baseline="0" dirty="0">
              <a:latin typeface="Times New Roman" panose="02020603050405020304" pitchFamily="18" charset="0"/>
              <a:cs typeface="Times New Roman" panose="02020603050405020304" pitchFamily="18" charset="0"/>
            </a:endParaRPr>
          </a:p>
          <a:p>
            <a:r>
              <a:rPr lang="en-US" baseline="0" dirty="0">
                <a:latin typeface="Times New Roman" panose="02020603050405020304" pitchFamily="18" charset="0"/>
                <a:cs typeface="Times New Roman" panose="02020603050405020304" pitchFamily="18" charset="0"/>
              </a:rPr>
              <a:t>[Next slide at break time.]</a:t>
            </a:r>
          </a:p>
        </p:txBody>
      </p:sp>
      <p:sp>
        <p:nvSpPr>
          <p:cNvPr id="4" name="Slide Number Placeholder 3"/>
          <p:cNvSpPr>
            <a:spLocks noGrp="1"/>
          </p:cNvSpPr>
          <p:nvPr>
            <p:ph type="sldNum" sz="quarter" idx="10"/>
          </p:nvPr>
        </p:nvSpPr>
        <p:spPr/>
        <p:txBody>
          <a:bodyPr/>
          <a:lstStyle/>
          <a:p>
            <a:fld id="{766DFEDE-E1FB-4CD7-B010-2E6FFFAE4844}" type="slidenum">
              <a:rPr lang="en-US" smtClean="0"/>
              <a:t>8</a:t>
            </a:fld>
            <a:endParaRPr lang="en-US" dirty="0"/>
          </a:p>
        </p:txBody>
      </p:sp>
    </p:spTree>
    <p:extLst>
      <p:ext uri="{BB962C8B-B14F-4D97-AF65-F5344CB8AC3E}">
        <p14:creationId xmlns:p14="http://schemas.microsoft.com/office/powerpoint/2010/main" val="2311991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[Time check: 50 minutes]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10 minute break</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[60 minutes at end of break]</a:t>
            </a:r>
          </a:p>
          <a:p>
            <a:r>
              <a:rPr lang="en-US" dirty="0">
                <a:latin typeface="Times New Roman" panose="02020603050405020304" pitchFamily="18" charset="0"/>
                <a:cs typeface="Times New Roman" panose="02020603050405020304" pitchFamily="18" charset="0"/>
              </a:rPr>
              <a:t>[NEXT SLIDE]</a:t>
            </a:r>
          </a:p>
        </p:txBody>
      </p:sp>
      <p:sp>
        <p:nvSpPr>
          <p:cNvPr id="4" name="Slide Number Placeholder 3"/>
          <p:cNvSpPr>
            <a:spLocks noGrp="1"/>
          </p:cNvSpPr>
          <p:nvPr>
            <p:ph type="sldNum" sz="quarter" idx="5"/>
          </p:nvPr>
        </p:nvSpPr>
        <p:spPr/>
        <p:txBody>
          <a:bodyPr/>
          <a:lstStyle/>
          <a:p>
            <a:fld id="{766DFEDE-E1FB-4CD7-B010-2E6FFFAE4844}" type="slidenum">
              <a:rPr lang="en-US" smtClean="0"/>
              <a:t>9</a:t>
            </a:fld>
            <a:endParaRPr lang="en-US" dirty="0"/>
          </a:p>
        </p:txBody>
      </p:sp>
    </p:spTree>
    <p:extLst>
      <p:ext uri="{BB962C8B-B14F-4D97-AF65-F5344CB8AC3E}">
        <p14:creationId xmlns:p14="http://schemas.microsoft.com/office/powerpoint/2010/main" val="1170606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7E9F87-1556-4CC7-80CF-FEA26B4226F0}"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024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A972E4-08C0-4295-8FCD-0A2C53E54341}"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216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9C372-DF93-44B0-AAD0-34DCDBFEFD8B}"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4758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962FAC-BCA4-4235-BBF1-B1684EA64745}"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68284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34BB0D-99F7-468C-9D1D-57317E24338D}"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431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470DC-93F7-4D9E-8B90-054620F0986D}"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8521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24B92C-F703-4E18-9233-3E866BAFC920}"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533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ED2367-3480-4BEF-B156-1A8C6C57A41E}" type="datetime1">
              <a:rPr lang="en-US" smtClean="0">
                <a:solidFill>
                  <a:prstClr val="black">
                    <a:tint val="75000"/>
                  </a:prstClr>
                </a:solidFill>
              </a:rPr>
              <a:t>3/29/2022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5433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3614BA-36B9-4B92-AC0E-F44315DF857D}" type="datetime1">
              <a:rPr lang="en-US" smtClean="0">
                <a:solidFill>
                  <a:prstClr val="black">
                    <a:tint val="75000"/>
                  </a:prstClr>
                </a:solidFill>
              </a:rPr>
              <a:t>3/29/2022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291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ECBDB-C15C-44AC-A54B-67BD0A483E6D}" type="datetime1">
              <a:rPr lang="en-US" smtClean="0">
                <a:solidFill>
                  <a:prstClr val="black">
                    <a:tint val="75000"/>
                  </a:prstClr>
                </a:solidFill>
              </a:rPr>
              <a:t>3/29/2022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51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E6E6D-AA22-4672-9DEE-011AF4026455}"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20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293B16-FE05-4C84-A9F9-BCA45C909555}"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37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59ED-A7B1-4EB4-8C28-38B6EFCCA918}"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539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79301-7A67-46E5-B7E9-100043CC307B}"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3493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300649-E229-4653-983E-C750E7E1C6CE}"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8589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490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6856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AA5E57-364C-4B9F-9E84-5B301142A05D}"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0177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3C2A3A-9424-4007-A13D-53AFBB7DEEFA}"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2555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E5FA-8496-41F2-8D7C-006CD75C22FF}"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095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70B2E0-B374-4CE6-BA6B-513D5260069B}"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4684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BED8B3-F8B8-4DD8-A118-0452C4F2C627}" type="datetime1">
              <a:rPr lang="en-US" smtClean="0">
                <a:solidFill>
                  <a:prstClr val="black">
                    <a:tint val="75000"/>
                  </a:prstClr>
                </a:solidFill>
              </a:rPr>
              <a:t>3/29/2022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258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7A35D0-CC8F-4491-A2A6-B690C7DC40AD}"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46825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5CF2B8-6499-4313-A990-61146BC5DC84}" type="datetime1">
              <a:rPr lang="en-US" smtClean="0">
                <a:solidFill>
                  <a:prstClr val="black">
                    <a:tint val="75000"/>
                  </a:prstClr>
                </a:solidFill>
              </a:rPr>
              <a:t>3/29/2022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189965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4B6BA-A079-4FEC-944C-EAC2A7DF3713}" type="datetime1">
              <a:rPr lang="en-US" smtClean="0">
                <a:solidFill>
                  <a:prstClr val="black">
                    <a:tint val="75000"/>
                  </a:prstClr>
                </a:solidFill>
              </a:rPr>
              <a:t>3/29/2022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7901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677E03-DD25-477B-B3D3-69726CEDB785}"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6858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EED02A-51E0-487A-955B-515CDF93EB7F}"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8161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B83FF-7741-4AA3-874B-D2723D5C84C4}"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80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B2496-034E-4AEA-8D19-B079E0C3CB3B}"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2989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13960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RITA tex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33400" y="1371600"/>
            <a:ext cx="8153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15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65BC4-DA4B-4106-ACDC-4FE0BDC5E3B1}"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872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C369D8-CF12-4512-BF89-086EA7AF3983}" type="datetime1">
              <a:rPr lang="en-US" smtClean="0">
                <a:solidFill>
                  <a:prstClr val="black">
                    <a:tint val="75000"/>
                  </a:prstClr>
                </a:solidFill>
              </a:rPr>
              <a:t>3/29/2022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56209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B1B815-D29A-4D24-ADEF-96976DA303E2}" type="datetime1">
              <a:rPr lang="en-US" smtClean="0">
                <a:solidFill>
                  <a:prstClr val="black">
                    <a:tint val="75000"/>
                  </a:prstClr>
                </a:solidFill>
              </a:rPr>
              <a:t>3/29/2022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02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C105A-C6AF-44AE-A490-F9DDE21C4F37}" type="datetime1">
              <a:rPr lang="en-US" smtClean="0">
                <a:solidFill>
                  <a:prstClr val="black">
                    <a:tint val="75000"/>
                  </a:prstClr>
                </a:solidFill>
              </a:rPr>
              <a:t>3/29/2022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4134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152ED2-E64E-4CEB-B859-370862681F00}"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446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A89126-59BA-4F38-A7AF-B9845E3923FF}" type="datetime1">
              <a:rPr lang="en-US" smtClean="0">
                <a:solidFill>
                  <a:prstClr val="black">
                    <a:tint val="75000"/>
                  </a:prstClr>
                </a:solidFill>
              </a:rPr>
              <a:t>3/29/2022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2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7D279-90AB-4D09-98E8-F1C9001D4BC4}"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dirty="0">
              <a:solidFill>
                <a:prstClr val="black">
                  <a:tint val="7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907256"/>
          </a:xfrm>
          <a:prstGeom prst="rect">
            <a:avLst/>
          </a:prstGeom>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66390" y="6096000"/>
            <a:ext cx="1639410" cy="664445"/>
          </a:xfrm>
          <a:prstGeom prst="rect">
            <a:avLst/>
          </a:prstGeom>
        </p:spPr>
      </p:pic>
    </p:spTree>
    <p:extLst>
      <p:ext uri="{BB962C8B-B14F-4D97-AF65-F5344CB8AC3E}">
        <p14:creationId xmlns:p14="http://schemas.microsoft.com/office/powerpoint/2010/main" val="245198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2E07A-14AA-4935-9919-6E7DE46E36FE}"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629400" y="6096000"/>
            <a:ext cx="1639410" cy="664445"/>
          </a:xfrm>
          <a:prstGeom prst="rect">
            <a:avLst/>
          </a:prstGeom>
        </p:spPr>
      </p:pic>
    </p:spTree>
    <p:extLst>
      <p:ext uri="{BB962C8B-B14F-4D97-AF65-F5344CB8AC3E}">
        <p14:creationId xmlns:p14="http://schemas.microsoft.com/office/powerpoint/2010/main" val="2439612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5600" y="6096000"/>
            <a:ext cx="1639410" cy="664445"/>
          </a:xfrm>
          <a:prstGeom prst="rect">
            <a:avLst/>
          </a:prstGeom>
        </p:spPr>
      </p:pic>
      <p:sp>
        <p:nvSpPr>
          <p:cNvPr id="2" name="Title Placeholder 1"/>
          <p:cNvSpPr>
            <a:spLocks noGrp="1"/>
          </p:cNvSpPr>
          <p:nvPr>
            <p:ph type="title"/>
          </p:nvPr>
        </p:nvSpPr>
        <p:spPr>
          <a:xfrm>
            <a:off x="487218" y="28632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64B6A-AA23-4F73-8328-39935FD8EA0B}" type="datetime1">
              <a:rPr lang="en-US" smtClean="0">
                <a:solidFill>
                  <a:prstClr val="black">
                    <a:tint val="75000"/>
                  </a:prstClr>
                </a:solidFill>
              </a:rPr>
              <a:t>3/29/2022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solidFill>
                  <a:prstClr val="black">
                    <a:tint val="75000"/>
                  </a:prstClr>
                </a:solidFill>
              </a:rPr>
              <a:t>2</a:t>
            </a:r>
          </a:p>
        </p:txBody>
      </p:sp>
      <p:cxnSp>
        <p:nvCxnSpPr>
          <p:cNvPr id="9" name="Straight Connector 8"/>
          <p:cNvCxnSpPr/>
          <p:nvPr userDrawn="1"/>
        </p:nvCxnSpPr>
        <p:spPr>
          <a:xfrm>
            <a:off x="457200" y="1447800"/>
            <a:ext cx="82296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2822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rcid.org/0000-0002-0543-42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orcid.org/0000-0002-0198-0915" TargetMode="External"/><Relationship Id="rId4" Type="http://schemas.openxmlformats.org/officeDocument/2006/relationships/hyperlink" Target="https://orcid.org/0000-0002-4962-138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doi.org/10.21949/1522565"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21949/1522565"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hyperlink" Target="https://ntl.bts.gov/publicaccess/evaluatingrepositorie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rosap.ntl.bts.gov/collection_pa_dmp"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21949/1520559"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doi.org/10.21949/152056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21949/1520567"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21949/1520564" TargetMode="External"/><Relationship Id="rId7"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hyperlink" Target="https://doi.org/10.21949/1520567" TargetMode="External"/><Relationship Id="rId5" Type="http://schemas.openxmlformats.org/officeDocument/2006/relationships/hyperlink" Target="https://doi.org/10.21949/1503909" TargetMode="External"/><Relationship Id="rId4" Type="http://schemas.openxmlformats.org/officeDocument/2006/relationships/hyperlink" Target="https://doi.org/10.21949/1520568"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ublic.access@dot.gov"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doi.org/10.21949/1520567"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21949/1520567"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21949/1520567"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21949/1520559"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hyperlink" Target="https://doi.org/10.21949/1520567" TargetMode="External"/><Relationship Id="rId4" Type="http://schemas.openxmlformats.org/officeDocument/2006/relationships/hyperlink" Target="https://www.transportation.gov/digitalstrategy/policyarchive/Departmental-Data-Release-Policy"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21949/1520572"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hyperlink" Target="https://doi.org/10.21949/152056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04800" y="1959143"/>
            <a:ext cx="8482350" cy="1457277"/>
          </a:xfrm>
        </p:spPr>
        <p:txBody>
          <a:bodyPr>
            <a:noAutofit/>
          </a:bodyPr>
          <a:lstStyle/>
          <a:p>
            <a:r>
              <a:rPr lang="en-US" sz="4000" b="1" dirty="0">
                <a:latin typeface="Arial" charset="0"/>
                <a:ea typeface="Arial" charset="0"/>
                <a:cs typeface="Arial" charset="0"/>
              </a:rPr>
              <a:t>Evaluating Data Management Plans (DMPs)</a:t>
            </a:r>
          </a:p>
        </p:txBody>
      </p:sp>
      <p:sp>
        <p:nvSpPr>
          <p:cNvPr id="4" name="Subtitle 2"/>
          <p:cNvSpPr>
            <a:spLocks noGrp="1"/>
          </p:cNvSpPr>
          <p:nvPr>
            <p:ph type="subTitle" idx="1"/>
          </p:nvPr>
        </p:nvSpPr>
        <p:spPr>
          <a:xfrm>
            <a:off x="296988" y="5867400"/>
            <a:ext cx="5494212" cy="942836"/>
          </a:xfrm>
        </p:spPr>
        <p:txBody>
          <a:bodyPr>
            <a:noAutofit/>
          </a:bodyPr>
          <a:lstStyle/>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Researchers’ Development of a Data Management Plan: Session 2</a:t>
            </a:r>
          </a:p>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For Federal Aviation Administration</a:t>
            </a:r>
          </a:p>
          <a:p>
            <a:pPr algn="l">
              <a:spcBef>
                <a:spcPts val="0"/>
              </a:spcBef>
            </a:pPr>
            <a:r>
              <a:rPr lang="en-US" sz="1400" dirty="0">
                <a:solidFill>
                  <a:schemeClr val="tx1">
                    <a:lumMod val="65000"/>
                    <a:lumOff val="35000"/>
                  </a:schemeClr>
                </a:solidFill>
                <a:latin typeface="Times New Roman" panose="02020603050405020304" pitchFamily="18" charset="0"/>
                <a:ea typeface="Arial" charset="0"/>
                <a:cs typeface="Times New Roman" panose="02020603050405020304" pitchFamily="18" charset="0"/>
              </a:rPr>
              <a:t>2021-08-04</a:t>
            </a:r>
          </a:p>
        </p:txBody>
      </p:sp>
      <p:sp>
        <p:nvSpPr>
          <p:cNvPr id="8" name="Subtitle 2">
            <a:extLst>
              <a:ext uri="{FF2B5EF4-FFF2-40B4-BE49-F238E27FC236}">
                <a16:creationId xmlns:a16="http://schemas.microsoft.com/office/drawing/2014/main" id="{D020566F-B705-4904-895A-9FF260486310}"/>
              </a:ext>
            </a:extLst>
          </p:cNvPr>
          <p:cNvSpPr txBox="1">
            <a:spLocks/>
          </p:cNvSpPr>
          <p:nvPr/>
        </p:nvSpPr>
        <p:spPr>
          <a:xfrm>
            <a:off x="228600" y="3611438"/>
            <a:ext cx="3124200" cy="1651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200" dirty="0">
                <a:solidFill>
                  <a:schemeClr val="tx1"/>
                </a:solidFill>
                <a:latin typeface="Times New Roman" panose="02020603050405020304" pitchFamily="18" charset="0"/>
                <a:ea typeface="Arial" charset="0"/>
                <a:cs typeface="Times New Roman" panose="02020603050405020304" pitchFamily="18" charset="0"/>
              </a:rPr>
              <a:t>Leighton L Christiansen </a:t>
            </a:r>
            <a:r>
              <a:rPr lang="en-US" sz="1200" dirty="0">
                <a:solidFill>
                  <a:schemeClr val="tx1"/>
                </a:solidFill>
                <a:latin typeface="Times New Roman" panose="02020603050405020304" pitchFamily="18" charset="0"/>
                <a:ea typeface="Arial" charset="0"/>
                <a:cs typeface="Times New Roman" panose="02020603050405020304" pitchFamily="18" charset="0"/>
                <a:hlinkClick r:id="rId3"/>
              </a:rPr>
              <a:t>0000-0002-0534-4268</a:t>
            </a:r>
            <a:endParaRPr lang="en-US" sz="1200" dirty="0">
              <a:solidFill>
                <a:schemeClr val="tx1"/>
              </a:solidFill>
              <a:latin typeface="Times New Roman" panose="02020603050405020304" pitchFamily="18" charset="0"/>
              <a:ea typeface="Arial" charset="0"/>
              <a:cs typeface="Times New Roman" panose="02020603050405020304" pitchFamily="18" charset="0"/>
            </a:endParaRP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Data Curator, </a:t>
            </a: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National Transportation Library,</a:t>
            </a: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Bureau of Transportation Statistics, </a:t>
            </a: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OST-R, US Department of Transportation</a:t>
            </a: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leighton.christiansen@dot.gov</a:t>
            </a:r>
          </a:p>
          <a:p>
            <a:pPr algn="l"/>
            <a:r>
              <a:rPr lang="en-US" sz="1200" dirty="0">
                <a:solidFill>
                  <a:schemeClr val="tx1"/>
                </a:solidFill>
                <a:latin typeface="Times New Roman" panose="02020603050405020304" pitchFamily="18" charset="0"/>
                <a:ea typeface="Arial" charset="0"/>
                <a:cs typeface="Times New Roman" panose="02020603050405020304" pitchFamily="18" charset="0"/>
              </a:rPr>
              <a:t>ntldatacurator@dot.gov</a:t>
            </a:r>
          </a:p>
        </p:txBody>
      </p:sp>
      <p:sp>
        <p:nvSpPr>
          <p:cNvPr id="9" name="Subtitle 2">
            <a:extLst>
              <a:ext uri="{FF2B5EF4-FFF2-40B4-BE49-F238E27FC236}">
                <a16:creationId xmlns:a16="http://schemas.microsoft.com/office/drawing/2014/main" id="{9DE7D43D-225A-4B40-A534-81AE28CEE9F4}"/>
              </a:ext>
            </a:extLst>
          </p:cNvPr>
          <p:cNvSpPr txBox="1">
            <a:spLocks/>
          </p:cNvSpPr>
          <p:nvPr/>
        </p:nvSpPr>
        <p:spPr>
          <a:xfrm>
            <a:off x="3276600" y="3613299"/>
            <a:ext cx="2895600" cy="1651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Jesse Long  </a:t>
            </a:r>
            <a:r>
              <a:rPr lang="en-US" sz="1200" dirty="0">
                <a:solidFill>
                  <a:schemeClr val="tx1"/>
                </a:solidFill>
                <a:latin typeface="Times New Roman" panose="02020603050405020304" pitchFamily="18" charset="0"/>
                <a:cs typeface="Times New Roman" panose="02020603050405020304" pitchFamily="18" charset="0"/>
                <a:hlinkClick r:id="rId4"/>
              </a:rPr>
              <a:t>0000-0002-4962-1380</a:t>
            </a:r>
            <a:endParaRPr lang="en-US" sz="1200" dirty="0">
              <a:solidFill>
                <a:schemeClr val="tx1"/>
              </a:solidFill>
              <a:latin typeface="Times New Roman" panose="02020603050405020304" pitchFamily="18" charset="0"/>
              <a:cs typeface="Times New Roman" panose="02020603050405020304" pitchFamily="18" charset="0"/>
            </a:endParaRP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Data Curation &amp; Data Management Fellow, </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National Transportation Library,</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Bureau of Transportation Statistics, </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OST-R, US Department of Transportation</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jesse.long.ctr@dot.gov</a:t>
            </a:r>
          </a:p>
        </p:txBody>
      </p:sp>
      <p:sp>
        <p:nvSpPr>
          <p:cNvPr id="11" name="Subtitle 2">
            <a:extLst>
              <a:ext uri="{FF2B5EF4-FFF2-40B4-BE49-F238E27FC236}">
                <a16:creationId xmlns:a16="http://schemas.microsoft.com/office/drawing/2014/main" id="{D3E5159C-2795-48CF-A440-7794C4B2D502}"/>
              </a:ext>
            </a:extLst>
          </p:cNvPr>
          <p:cNvSpPr txBox="1">
            <a:spLocks/>
          </p:cNvSpPr>
          <p:nvPr/>
        </p:nvSpPr>
        <p:spPr>
          <a:xfrm>
            <a:off x="6148050" y="3615068"/>
            <a:ext cx="2843550" cy="16515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Zoe Mann </a:t>
            </a:r>
            <a:r>
              <a:rPr lang="en-US" sz="1200" dirty="0">
                <a:solidFill>
                  <a:schemeClr val="tx1"/>
                </a:solidFill>
                <a:latin typeface="Times New Roman" panose="02020603050405020304" pitchFamily="18" charset="0"/>
                <a:cs typeface="Times New Roman" panose="02020603050405020304" pitchFamily="18" charset="0"/>
                <a:hlinkClick r:id="rId5"/>
              </a:rPr>
              <a:t>0000-0002-0198-0915</a:t>
            </a:r>
            <a:endParaRPr lang="en-US" sz="1200" dirty="0">
              <a:solidFill>
                <a:schemeClr val="tx1"/>
              </a:solidFill>
              <a:latin typeface="Times New Roman" panose="02020603050405020304" pitchFamily="18" charset="0"/>
              <a:cs typeface="Times New Roman" panose="02020603050405020304" pitchFamily="18" charset="0"/>
            </a:endParaRP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STIPDG Intern, </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National Transportation Library,</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Bureau of Transportation Statistics, </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OST-R, US Department of Transportation</a:t>
            </a:r>
          </a:p>
          <a:p>
            <a:pPr algn="l">
              <a:spcBef>
                <a:spcPts val="336"/>
              </a:spcBef>
            </a:pPr>
            <a:r>
              <a:rPr lang="en-US" sz="1200" dirty="0">
                <a:solidFill>
                  <a:schemeClr val="tx1"/>
                </a:solidFill>
                <a:latin typeface="Times New Roman" panose="02020603050405020304" pitchFamily="18" charset="0"/>
                <a:cs typeface="Times New Roman" panose="02020603050405020304" pitchFamily="18" charset="0"/>
              </a:rPr>
              <a:t>zoe.mann.ctr@dot.gov</a:t>
            </a:r>
            <a:endParaRPr lang="en-US" sz="1200" dirty="0"/>
          </a:p>
        </p:txBody>
      </p:sp>
    </p:spTree>
    <p:extLst>
      <p:ext uri="{BB962C8B-B14F-4D97-AF65-F5344CB8AC3E}">
        <p14:creationId xmlns:p14="http://schemas.microsoft.com/office/powerpoint/2010/main" val="253434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1362075"/>
          </a:xfrm>
        </p:spPr>
        <p:txBody>
          <a:bodyPr/>
          <a:lstStyle/>
          <a:p>
            <a:pPr algn="ctr"/>
            <a:r>
              <a:rPr lang="en-US" cap="none" dirty="0">
                <a:latin typeface="Arial" panose="020B0604020202020204" pitchFamily="34" charset="0"/>
                <a:ea typeface="Arial Black" charset="0"/>
                <a:cs typeface="Arial" panose="020B0604020202020204" pitchFamily="34" charset="0"/>
              </a:rPr>
              <a:t>Report Back</a:t>
            </a:r>
          </a:p>
        </p:txBody>
      </p:sp>
      <p:sp>
        <p:nvSpPr>
          <p:cNvPr id="7" name="TextBox 6"/>
          <p:cNvSpPr txBox="1"/>
          <p:nvPr/>
        </p:nvSpPr>
        <p:spPr>
          <a:xfrm>
            <a:off x="2971800" y="1676400"/>
            <a:ext cx="3200405" cy="2354491"/>
          </a:xfrm>
          <a:prstGeom prst="rect">
            <a:avLst/>
          </a:prstGeom>
          <a:noFill/>
        </p:spPr>
        <p:txBody>
          <a:bodyPr wrap="square" rtlCol="0">
            <a:spAutoFit/>
          </a:bodyPr>
          <a:lstStyle/>
          <a:p>
            <a:pPr algn="ctr">
              <a:spcAft>
                <a:spcPts val="600"/>
              </a:spcAft>
            </a:pPr>
            <a:r>
              <a:rPr lang="en-US" sz="3200" b="1" dirty="0">
                <a:latin typeface="Arial" panose="020B0604020202020204" pitchFamily="34" charset="0"/>
                <a:ea typeface="Arial" charset="0"/>
                <a:cs typeface="Arial" panose="020B0604020202020204" pitchFamily="34" charset="0"/>
              </a:rPr>
              <a:t>CFS 2017</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1: Section 1</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2: Section 2</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3: Section 3</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4: Section 4</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5: Section 5 </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10</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1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76200"/>
            <a:ext cx="7065818" cy="477398"/>
          </a:xfrm>
        </p:spPr>
        <p:txBody>
          <a:bodyPr>
            <a:noAutofit/>
          </a:bodyPr>
          <a:lstStyle/>
          <a:p>
            <a:pPr algn="ctr"/>
            <a:r>
              <a:rPr lang="en-US" sz="2800" cap="none" dirty="0">
                <a:latin typeface="Arial Black" charset="0"/>
                <a:ea typeface="Arial Black" charset="0"/>
                <a:cs typeface="Arial Black" charset="0"/>
              </a:rPr>
              <a:t>CFS 2017: 1) Data Description</a:t>
            </a:r>
          </a:p>
        </p:txBody>
      </p:sp>
      <p:sp>
        <p:nvSpPr>
          <p:cNvPr id="8" name="TextBox 7"/>
          <p:cNvSpPr txBox="1"/>
          <p:nvPr/>
        </p:nvSpPr>
        <p:spPr>
          <a:xfrm>
            <a:off x="228600" y="923865"/>
            <a:ext cx="3276600" cy="5324535"/>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The Commodity Flow Survey (CFS) is a joint effort by the Bureau of Transportation Statistics (BTS) and the U.S. Census Bureau, U.S. Department of Commerce. The survey is the primary source of national and state-level data on domestic freight shipments by establishments in mining, manufacturing, wholesale, auxiliaries, and selected retail and services trade industries located in the 50 states and the District of Columbia. Data are provided on the type, origin and destination, value, weight, modes of transportation, distance shipped, and ton-miles of commodities shipped. The CFS is conducted every 5 years as part of the economic census. It provides a modal picture of national freight flows and represents the only publicly available source of commodity flow data for the highway mode. The CFS was conducted in 1993, 1997, 2002, 2007, 2012, and most recently in 2017.</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CFS assesses the demand for transportation facilities and services, energy use, and safety risk and environmental concerns. CFS data are used by policy makers and transportation planners in various federal, state, and local agencies. Additionally, business owners, private researchers, and analysts use the CFS data for analyzing trends in the movement of goods, mapping spatial patterns of commodity and vehicle flows, forecasting demands for the movement of goods, and determining needs for associated infrastructure and equipment.</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CFS publication provides data by shipment characteristics of commodities transported in the U.S. The publication data series include the geographic area series, temperature control series, exports series, and hazardous materials series.</a:t>
            </a:r>
          </a:p>
        </p:txBody>
      </p:sp>
      <p:pic>
        <p:nvPicPr>
          <p:cNvPr id="3" name="Picture 2" descr="CFS DMP Evaluation Worksheet for Section1 Data Description.  The 11 evaluation criteria of this section are filled in to show a score of 7 Explained Fully; 1 Partially Explained; 2 No Information; and, 1 Not applicable."/>
          <p:cNvPicPr>
            <a:picLocks noChangeAspect="1"/>
          </p:cNvPicPr>
          <p:nvPr/>
        </p:nvPicPr>
        <p:blipFill>
          <a:blip r:embed="rId3">
            <a:extLst>
              <a:ext uri="{28A0092B-C50C-407E-A947-70E740481C1C}">
                <a14:useLocalDpi xmlns:a14="http://schemas.microsoft.com/office/drawing/2010/main" val="0"/>
              </a:ext>
            </a:extLst>
          </a:blip>
          <a:srcRect/>
          <a:stretch/>
        </p:blipFill>
        <p:spPr>
          <a:xfrm>
            <a:off x="3581400" y="990600"/>
            <a:ext cx="5299364" cy="5233328"/>
          </a:xfrm>
          <a:prstGeom prst="rect">
            <a:avLst/>
          </a:prstGeom>
          <a:ln w="12700">
            <a:solidFill>
              <a:srgbClr val="002060"/>
            </a:solidFill>
          </a:ln>
          <a:effec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11</a:t>
            </a:fld>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9334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76200"/>
            <a:ext cx="7065818" cy="477398"/>
          </a:xfrm>
        </p:spPr>
        <p:txBody>
          <a:bodyPr>
            <a:noAutofit/>
          </a:bodyPr>
          <a:lstStyle/>
          <a:p>
            <a:pPr algn="ctr"/>
            <a:r>
              <a:rPr lang="en-US" sz="2800" cap="none" dirty="0">
                <a:latin typeface="Arial Black" charset="0"/>
                <a:ea typeface="Arial Black" charset="0"/>
                <a:cs typeface="Arial Black" charset="0"/>
              </a:rPr>
              <a:t>CFS 2017: 2) Standards Employed</a:t>
            </a:r>
          </a:p>
        </p:txBody>
      </p:sp>
      <p:sp>
        <p:nvSpPr>
          <p:cNvPr id="8" name="TextBox 7"/>
          <p:cNvSpPr txBox="1"/>
          <p:nvPr/>
        </p:nvSpPr>
        <p:spPr>
          <a:xfrm>
            <a:off x="228600" y="1981200"/>
            <a:ext cx="3276600" cy="2862322"/>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The data files collected here are saved in the ubiquitous and common .csv file format. </a:t>
            </a:r>
          </a:p>
          <a:p>
            <a:r>
              <a:rPr lang="en-US" sz="1000" dirty="0">
                <a:latin typeface="Times New Roman" panose="02020603050405020304" pitchFamily="18" charset="0"/>
                <a:cs typeface="Times New Roman" panose="02020603050405020304" pitchFamily="18" charset="0"/>
              </a:rPr>
              <a:t>Documentation will include this data management plan, and the metadata and readme files created in 2021. Documentation will also include the variable definitions, tables, data dictionary, and relevant supporting files created alongside the data from 2017. </a:t>
            </a:r>
          </a:p>
          <a:p>
            <a:r>
              <a:rPr lang="en-US" sz="1000" dirty="0">
                <a:latin typeface="Times New Roman" panose="02020603050405020304" pitchFamily="18" charset="0"/>
                <a:cs typeface="Times New Roman" panose="02020603050405020304" pitchFamily="18" charset="0"/>
              </a:rPr>
              <a:t>A Project Open Data Version 1.1 .json metadata file will be created to describe the archival location of this data, and that .json file will be uploaded to data.gov and transportation.data.gov</a:t>
            </a:r>
          </a:p>
          <a:p>
            <a:r>
              <a:rPr lang="en-US" sz="1000" dirty="0">
                <a:latin typeface="Times New Roman" panose="02020603050405020304" pitchFamily="18" charset="0"/>
                <a:cs typeface="Times New Roman" panose="02020603050405020304" pitchFamily="18" charset="0"/>
              </a:rPr>
              <a:t>Necessary software tools: The file formats found in the zip files include: .txt files and .csv files, which can be opened using any text editor; .</a:t>
            </a:r>
            <a:r>
              <a:rPr lang="en-US" sz="1000" dirty="0" err="1">
                <a:latin typeface="Times New Roman" panose="02020603050405020304" pitchFamily="18" charset="0"/>
                <a:cs typeface="Times New Roman" panose="02020603050405020304" pitchFamily="18" charset="0"/>
              </a:rPr>
              <a:t>xls</a:t>
            </a:r>
            <a:r>
              <a:rPr lang="en-US" sz="1000" dirty="0">
                <a:latin typeface="Times New Roman" panose="02020603050405020304" pitchFamily="18" charset="0"/>
                <a:cs typeface="Times New Roman" panose="02020603050405020304" pitchFamily="18" charset="0"/>
              </a:rPr>
              <a:t> files, which can be opened with Microsoft Excel, and other free available software, such as OpenRefine; .json files, which can be opened in text editors or xml editors; and, .pdf files which can be opened with PDF readers.</a:t>
            </a:r>
          </a:p>
        </p:txBody>
      </p:sp>
      <p:pic>
        <p:nvPicPr>
          <p:cNvPr id="3" name="Picture 2" descr="CFS DMP Evaluation Worksheet for Section 2: Standards Employed.  The 9 evaluation criteria of this section are filled in to show a score of 5 Explained Fully; 0  Partially Explained; 2 No Information; and, 2 Not applicable."/>
          <p:cNvPicPr>
            <a:picLocks noChangeAspect="1"/>
          </p:cNvPicPr>
          <p:nvPr/>
        </p:nvPicPr>
        <p:blipFill>
          <a:blip r:embed="rId3">
            <a:extLst>
              <a:ext uri="{28A0092B-C50C-407E-A947-70E740481C1C}">
                <a14:useLocalDpi xmlns:a14="http://schemas.microsoft.com/office/drawing/2010/main" val="0"/>
              </a:ext>
            </a:extLst>
          </a:blip>
          <a:srcRect/>
          <a:stretch/>
        </p:blipFill>
        <p:spPr>
          <a:xfrm>
            <a:off x="3699414" y="1112569"/>
            <a:ext cx="5215735" cy="4520849"/>
          </a:xfrm>
          <a:prstGeom prst="rect">
            <a:avLst/>
          </a:prstGeom>
          <a:ln w="12700">
            <a:solidFill>
              <a:srgbClr val="002060"/>
            </a:solidFill>
          </a:ln>
          <a:effectLst/>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12</a:t>
            </a:fld>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58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76200"/>
            <a:ext cx="7065818" cy="477398"/>
          </a:xfrm>
        </p:spPr>
        <p:txBody>
          <a:bodyPr>
            <a:noAutofit/>
          </a:bodyPr>
          <a:lstStyle/>
          <a:p>
            <a:pPr algn="ctr"/>
            <a:r>
              <a:rPr lang="en-US" sz="2800" cap="none" dirty="0">
                <a:latin typeface="Arial Black" charset="0"/>
                <a:ea typeface="Arial Black" charset="0"/>
                <a:cs typeface="Arial Black" charset="0"/>
              </a:rPr>
              <a:t>CFS 2017: 3) Access Policies</a:t>
            </a:r>
          </a:p>
        </p:txBody>
      </p:sp>
      <p:sp>
        <p:nvSpPr>
          <p:cNvPr id="8" name="TextBox 7"/>
          <p:cNvSpPr txBox="1"/>
          <p:nvPr/>
        </p:nvSpPr>
        <p:spPr>
          <a:xfrm>
            <a:off x="228600" y="2247543"/>
            <a:ext cx="3276600" cy="553998"/>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These data files are in the public domain, and can be shared without restriction. The data files contain no sensitive information.</a:t>
            </a:r>
          </a:p>
        </p:txBody>
      </p:sp>
      <p:pic>
        <p:nvPicPr>
          <p:cNvPr id="3" name="Picture 2" descr="CFS DMP Evaluation Worksheet for Section 3: Access Policies.  The 11 evaluation criteria of this section are filled in to show a score of 2 Explained Fully;  0 Partially Explained; 2 No Information; and, 7 Not applicable."/>
          <p:cNvPicPr>
            <a:picLocks noChangeAspect="1"/>
          </p:cNvPicPr>
          <p:nvPr/>
        </p:nvPicPr>
        <p:blipFill>
          <a:blip r:embed="rId3">
            <a:extLst>
              <a:ext uri="{28A0092B-C50C-407E-A947-70E740481C1C}">
                <a14:useLocalDpi xmlns:a14="http://schemas.microsoft.com/office/drawing/2010/main" val="0"/>
              </a:ext>
            </a:extLst>
          </a:blip>
          <a:srcRect/>
          <a:stretch/>
        </p:blipFill>
        <p:spPr>
          <a:xfrm>
            <a:off x="3708394" y="818795"/>
            <a:ext cx="5197775" cy="5108396"/>
          </a:xfrm>
          <a:prstGeom prst="rect">
            <a:avLst/>
          </a:prstGeom>
          <a:ln w="12700">
            <a:solidFill>
              <a:srgbClr val="002060"/>
            </a:solidFill>
          </a:ln>
          <a:effectLst/>
        </p:spPr>
      </p:pic>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13</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401227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76200"/>
            <a:ext cx="7065818" cy="477398"/>
          </a:xfrm>
        </p:spPr>
        <p:txBody>
          <a:bodyPr>
            <a:noAutofit/>
          </a:bodyPr>
          <a:lstStyle/>
          <a:p>
            <a:pPr algn="ctr"/>
            <a:r>
              <a:rPr lang="en-US" sz="2800" cap="none" dirty="0">
                <a:latin typeface="Arial Black" charset="0"/>
                <a:ea typeface="Arial Black" charset="0"/>
                <a:cs typeface="Arial Black" charset="0"/>
              </a:rPr>
              <a:t>CFS 2017: 4) Reuse Policies</a:t>
            </a:r>
          </a:p>
        </p:txBody>
      </p:sp>
      <p:pic>
        <p:nvPicPr>
          <p:cNvPr id="3" name="Picture 2" descr="CFS DMP Evaluation Worksheet for Section 4: Re-Use, Redistribution, and Derivative Products Policies.  The 5 evaluation criteria of this section are filled in to show a score of 2 Explained Fully;  0 Partially Explained; 0 No Information; and, 3 Not applicable."/>
          <p:cNvPicPr>
            <a:picLocks noChangeAspect="1"/>
          </p:cNvPicPr>
          <p:nvPr/>
        </p:nvPicPr>
        <p:blipFill>
          <a:blip r:embed="rId3">
            <a:extLst>
              <a:ext uri="{28A0092B-C50C-407E-A947-70E740481C1C}">
                <a14:useLocalDpi xmlns:a14="http://schemas.microsoft.com/office/drawing/2010/main" val="0"/>
              </a:ext>
            </a:extLst>
          </a:blip>
          <a:srcRect/>
          <a:stretch/>
        </p:blipFill>
        <p:spPr>
          <a:xfrm>
            <a:off x="1942883" y="990600"/>
            <a:ext cx="5243981" cy="2789497"/>
          </a:xfrm>
          <a:prstGeom prst="rect">
            <a:avLst/>
          </a:prstGeom>
          <a:ln w="12700">
            <a:solidFill>
              <a:srgbClr val="002060"/>
            </a:solidFill>
          </a:ln>
          <a:effectLst/>
        </p:spPr>
      </p:pic>
      <p:sp>
        <p:nvSpPr>
          <p:cNvPr id="8" name="TextBox 7"/>
          <p:cNvSpPr txBox="1"/>
          <p:nvPr/>
        </p:nvSpPr>
        <p:spPr>
          <a:xfrm>
            <a:off x="1942883" y="3886200"/>
            <a:ext cx="5243981" cy="2308324"/>
          </a:xfrm>
          <a:prstGeom prst="rect">
            <a:avLst/>
          </a:prstGeom>
          <a:no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These data are managed by the Bureau of Transportation Statistics. The data are in the public domain and may be re-used without restriction. </a:t>
            </a:r>
          </a:p>
          <a:p>
            <a:r>
              <a:rPr lang="en-US" sz="1200" dirty="0">
                <a:latin typeface="Times New Roman" panose="02020603050405020304" pitchFamily="18" charset="0"/>
                <a:cs typeface="Times New Roman" panose="02020603050405020304" pitchFamily="18" charset="0"/>
              </a:rPr>
              <a:t>Citation of the data is appreciated. Please use the following recommended citation:</a:t>
            </a:r>
          </a:p>
          <a:p>
            <a:r>
              <a:rPr lang="en-US" sz="1200" dirty="0">
                <a:latin typeface="Times New Roman" panose="02020603050405020304" pitchFamily="18" charset="0"/>
                <a:cs typeface="Times New Roman" panose="02020603050405020304" pitchFamily="18" charset="0"/>
              </a:rPr>
              <a:t>U.S. Department of Transportation, Bureau of Transportation Statistics. (2020). Commodity Flow Survey (CFS) 2017 [datasets]. </a:t>
            </a:r>
            <a:r>
              <a:rPr lang="en-US" sz="1200" dirty="0">
                <a:latin typeface="Times New Roman" panose="02020603050405020304" pitchFamily="18" charset="0"/>
                <a:cs typeface="Times New Roman" panose="02020603050405020304" pitchFamily="18" charset="0"/>
                <a:hlinkClick r:id="rId4"/>
              </a:rPr>
              <a:t>https://doi.org/10.21949/1522565</a:t>
            </a:r>
            <a:r>
              <a:rPr lang="en-US" sz="12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14</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47688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39091" y="76200"/>
            <a:ext cx="7065818" cy="477398"/>
          </a:xfrm>
        </p:spPr>
        <p:txBody>
          <a:bodyPr>
            <a:noAutofit/>
          </a:bodyPr>
          <a:lstStyle/>
          <a:p>
            <a:pPr algn="ctr"/>
            <a:r>
              <a:rPr lang="en-US" sz="2800" cap="none" dirty="0">
                <a:latin typeface="Arial Black" charset="0"/>
                <a:ea typeface="Arial Black" charset="0"/>
                <a:cs typeface="Arial Black" charset="0"/>
              </a:rPr>
              <a:t>CFS 2017: 5) Archiving</a:t>
            </a:r>
          </a:p>
        </p:txBody>
      </p:sp>
      <p:sp>
        <p:nvSpPr>
          <p:cNvPr id="8" name="TextBox 7"/>
          <p:cNvSpPr txBox="1"/>
          <p:nvPr/>
        </p:nvSpPr>
        <p:spPr>
          <a:xfrm>
            <a:off x="228600" y="990600"/>
            <a:ext cx="3276600" cy="4862870"/>
          </a:xfrm>
          <a:prstGeom prst="rect">
            <a:avLst/>
          </a:prstGeom>
          <a:noFill/>
          <a:ln>
            <a:solidFill>
              <a:schemeClr val="tx1"/>
            </a:solidFill>
          </a:ln>
        </p:spPr>
        <p:txBody>
          <a:bodyPr wrap="square" rtlCol="0">
            <a:spAutoFit/>
          </a:bodyPr>
          <a:lstStyle/>
          <a:p>
            <a:r>
              <a:rPr lang="en-US" sz="1000" dirty="0">
                <a:latin typeface="Times New Roman" panose="02020603050405020304" pitchFamily="18" charset="0"/>
                <a:cs typeface="Times New Roman" panose="02020603050405020304" pitchFamily="18" charset="0"/>
              </a:rPr>
              <a:t>The dataset will be archived in the National Transportation Library Repository and Open Science Access Portal (ROSA P). Prior to archiving, the data are stored on the secured BTS networks and drives, which are backed up nightly. The US DOT systems are secured from outside users and backed up daily. </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Files in ROSA P are backed up in NTL drives at US DOT, daily; at the Centers for Disease Control, the repository managing facility, daily; and in Amazon Web Service Cloud servers in Virginia and Oregon daily. </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dataset will be retained in perpetuity.</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NTL staff will mint persistent Digital Object Identifiers (DOIs) for each dataset stored in ROSA P. These DOIs will be associated with dataset documentation as soon as they become available for use.</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DOIs associated with this dataset include: </a:t>
            </a:r>
            <a:r>
              <a:rPr lang="en-US" sz="1000" dirty="0">
                <a:latin typeface="Times New Roman" panose="02020603050405020304" pitchFamily="18" charset="0"/>
                <a:cs typeface="Times New Roman" panose="02020603050405020304" pitchFamily="18" charset="0"/>
                <a:hlinkClick r:id="rId3"/>
              </a:rPr>
              <a:t>https://doi.org/10.21949/1522565</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The assigned DOI resolves to the repository landing page for the “Commodity Flow Survey (CFS) 2017” dataset, so that users may locate associated metadata and supporting files.</a:t>
            </a: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ROSA P meets all the criteria outlined on the “Guidelines for Evaluating Repositories for Conformance with the DOT Public Access Plan” page: </a:t>
            </a:r>
            <a:r>
              <a:rPr lang="en-US" sz="1000" dirty="0">
                <a:latin typeface="Times New Roman" panose="02020603050405020304" pitchFamily="18" charset="0"/>
                <a:cs typeface="Times New Roman" panose="02020603050405020304" pitchFamily="18" charset="0"/>
                <a:hlinkClick r:id="rId4"/>
              </a:rPr>
              <a:t>https://ntl.bts.gov/publicaccess/evaluatingrepositories.html</a:t>
            </a:r>
            <a:r>
              <a:rPr lang="en-US" sz="1000" dirty="0">
                <a:latin typeface="Times New Roman" panose="02020603050405020304" pitchFamily="18" charset="0"/>
                <a:cs typeface="Times New Roman" panose="02020603050405020304" pitchFamily="18" charset="0"/>
              </a:rPr>
              <a:t> </a:t>
            </a:r>
          </a:p>
        </p:txBody>
      </p:sp>
      <p:pic>
        <p:nvPicPr>
          <p:cNvPr id="3" name="Picture 2" descr="CFS DMP Evaluation Worksheet for Section 5: Archiving and Preservation Policies.  The 9 evaluation criteria of this section are filled in to show a score of 6 Explained Fully;  0 Partially Explained; 0 No Information; and, 3 Not applicable."/>
          <p:cNvPicPr>
            <a:picLocks noChangeAspect="1"/>
          </p:cNvPicPr>
          <p:nvPr/>
        </p:nvPicPr>
        <p:blipFill>
          <a:blip r:embed="rId5">
            <a:extLst>
              <a:ext uri="{28A0092B-C50C-407E-A947-70E740481C1C}">
                <a14:useLocalDpi xmlns:a14="http://schemas.microsoft.com/office/drawing/2010/main" val="0"/>
              </a:ext>
            </a:extLst>
          </a:blip>
          <a:srcRect/>
          <a:stretch/>
        </p:blipFill>
        <p:spPr>
          <a:xfrm>
            <a:off x="3698604" y="1001155"/>
            <a:ext cx="5217356" cy="4743676"/>
          </a:xfrm>
          <a:prstGeom prst="rect">
            <a:avLst/>
          </a:prstGeom>
          <a:ln w="12700">
            <a:solidFill>
              <a:srgbClr val="002060"/>
            </a:solidFill>
          </a:ln>
          <a:effectLst/>
        </p:spPr>
      </p:pic>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15</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292207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DMP Self-Evaluation (25 min)"/>
          <p:cNvSpPr txBox="1">
            <a:spLocks noGrp="1"/>
          </p:cNvSpPr>
          <p:nvPr>
            <p:ph type="title" idx="4294967295"/>
          </p:nvPr>
        </p:nvSpPr>
        <p:spPr>
          <a:xfrm>
            <a:off x="1052868" y="1037272"/>
            <a:ext cx="701214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DMP Self-Evaluation (25 min)</a:t>
            </a:r>
          </a:p>
        </p:txBody>
      </p:sp>
      <p:sp>
        <p:nvSpPr>
          <p:cNvPr id="8" name="TextBox 7">
            <a:extLst>
              <a:ext uri="{FF2B5EF4-FFF2-40B4-BE49-F238E27FC236}">
                <a16:creationId xmlns:a16="http://schemas.microsoft.com/office/drawing/2014/main" id="{CDEBF877-FB1D-4881-AF34-3F5C72F81E08}"/>
              </a:ext>
            </a:extLst>
          </p:cNvPr>
          <p:cNvSpPr txBox="1"/>
          <p:nvPr/>
        </p:nvSpPr>
        <p:spPr>
          <a:xfrm>
            <a:off x="720191" y="1999327"/>
            <a:ext cx="7713355" cy="306237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Each Attendee, working alone or with co-authors</a:t>
            </a:r>
          </a:p>
          <a:p>
            <a:pPr marL="742950" lvl="1"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No DMP? Use one from </a:t>
            </a:r>
            <a:r>
              <a:rPr lang="en-US" sz="2400" dirty="0">
                <a:latin typeface="Arial" panose="020B0604020202020204" pitchFamily="34" charset="0"/>
                <a:ea typeface="Arial" charset="0"/>
                <a:cs typeface="Arial" panose="020B0604020202020204" pitchFamily="34" charset="0"/>
                <a:hlinkClick r:id="rId3"/>
              </a:rPr>
              <a:t>https://rosap.ntl.bts.gov/collection_pa_dmp</a:t>
            </a:r>
            <a:endParaRPr lang="en-US" sz="2400" dirty="0">
              <a:latin typeface="Arial" panose="020B0604020202020204" pitchFamily="34" charset="0"/>
              <a:ea typeface="Arial" charset="0"/>
              <a:cs typeface="Arial" panose="020B0604020202020204" pitchFamily="34" charset="0"/>
            </a:endParaRPr>
          </a:p>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Use Sufficiency Eval form</a:t>
            </a:r>
          </a:p>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Be objective, but gentle</a:t>
            </a:r>
          </a:p>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Get as far as you can</a:t>
            </a:r>
          </a:p>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Feedback to NTL on checklist is welcome</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16</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26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D669-9D38-4E27-B606-932490D34C61}"/>
              </a:ext>
            </a:extLst>
          </p:cNvPr>
          <p:cNvSpPr>
            <a:spLocks noGrp="1"/>
          </p:cNvSpPr>
          <p:nvPr>
            <p:ph type="title"/>
          </p:nvPr>
        </p:nvSpPr>
        <p:spPr>
          <a:xfrm>
            <a:off x="457200" y="2743200"/>
            <a:ext cx="8229600" cy="1143000"/>
          </a:xfrm>
        </p:spPr>
        <p:txBody>
          <a:bodyPr>
            <a:noAutofit/>
          </a:bodyPr>
          <a:lstStyle/>
          <a:p>
            <a:r>
              <a:rPr lang="en-US" sz="4000" b="1" dirty="0">
                <a:latin typeface="Arial" panose="020B0604020202020204" pitchFamily="34" charset="0"/>
                <a:cs typeface="Arial" panose="020B0604020202020204" pitchFamily="34" charset="0"/>
              </a:rPr>
              <a:t>Break: 10 Min</a:t>
            </a:r>
          </a:p>
        </p:txBody>
      </p:sp>
      <p:sp>
        <p:nvSpPr>
          <p:cNvPr id="5" name="Slide Number Placeholder 4">
            <a:extLst>
              <a:ext uri="{FF2B5EF4-FFF2-40B4-BE49-F238E27FC236}">
                <a16:creationId xmlns:a16="http://schemas.microsoft.com/office/drawing/2014/main" id="{AC64C13C-BDB7-4222-864D-0D1ECABFA257}"/>
              </a:ext>
            </a:extLst>
          </p:cNvPr>
          <p:cNvSpPr>
            <a:spLocks noGrp="1"/>
          </p:cNvSpPr>
          <p:nvPr>
            <p:ph type="sldNum" sz="quarter" idx="12"/>
          </p:nvPr>
        </p:nvSpPr>
        <p:spPr>
          <a:xfrm>
            <a:off x="8321040" y="6492240"/>
            <a:ext cx="457200" cy="365125"/>
          </a:xfrm>
        </p:spPr>
        <p:txBody>
          <a:bodyPr vert="horz" lIns="91440" tIns="45720" rIns="91440" bIns="45720" rtlCol="0" anchor="ctr"/>
          <a:lstStyle/>
          <a:p>
            <a:fld id="{2066355A-084C-D24E-9AD2-7E4FC41EA627}" type="slidenum">
              <a:rPr lang="en-US" b="1">
                <a:solidFill>
                  <a:schemeClr val="tx1"/>
                </a:solidFill>
                <a:latin typeface="Times New Roman" panose="02020603050405020304" pitchFamily="18" charset="0"/>
                <a:cs typeface="Times New Roman" panose="02020603050405020304" pitchFamily="18" charset="0"/>
              </a:rPr>
              <a:pPr/>
              <a:t>17</a:t>
            </a:fld>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382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Volunteer Sharing Results (25 min)"/>
          <p:cNvSpPr txBox="1">
            <a:spLocks noGrp="1"/>
          </p:cNvSpPr>
          <p:nvPr>
            <p:ph type="title" idx="4294967295"/>
          </p:nvPr>
        </p:nvSpPr>
        <p:spPr>
          <a:xfrm>
            <a:off x="1052868" y="1037272"/>
            <a:ext cx="7012141"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Volunteer Sharing Results (25 min)</a:t>
            </a:r>
          </a:p>
        </p:txBody>
      </p:sp>
      <p:sp>
        <p:nvSpPr>
          <p:cNvPr id="8" name="TextBox 7">
            <a:extLst>
              <a:ext uri="{FF2B5EF4-FFF2-40B4-BE49-F238E27FC236}">
                <a16:creationId xmlns:a16="http://schemas.microsoft.com/office/drawing/2014/main" id="{CDEBF877-FB1D-4881-AF34-3F5C72F81E08}"/>
              </a:ext>
            </a:extLst>
          </p:cNvPr>
          <p:cNvSpPr txBox="1"/>
          <p:nvPr/>
        </p:nvSpPr>
        <p:spPr>
          <a:xfrm>
            <a:off x="3392658" y="1802755"/>
            <a:ext cx="2376132" cy="2693045"/>
          </a:xfrm>
          <a:prstGeom prst="rect">
            <a:avLst/>
          </a:prstGeom>
          <a:noFill/>
        </p:spPr>
        <p:txBody>
          <a:bodyPr wrap="square" rtlCol="0">
            <a:spAutoFit/>
          </a:bodyPr>
          <a:lstStyle/>
          <a:p>
            <a:pPr>
              <a:spcAft>
                <a:spcPts val="600"/>
              </a:spcAft>
            </a:pPr>
            <a:r>
              <a:rPr lang="en-US" sz="2400" b="1" dirty="0">
                <a:latin typeface="Arial" panose="020B0604020202020204" pitchFamily="34" charset="0"/>
                <a:ea typeface="Arial" charset="0"/>
                <a:cs typeface="Arial" panose="020B0604020202020204" pitchFamily="34" charset="0"/>
              </a:rPr>
              <a:t>Volunteers for:</a:t>
            </a:r>
          </a:p>
          <a:p>
            <a:pPr marL="342900" indent="-34290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Section 1</a:t>
            </a:r>
          </a:p>
          <a:p>
            <a:pPr marL="342900" indent="-34290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Section 2</a:t>
            </a:r>
          </a:p>
          <a:p>
            <a:pPr marL="342900" indent="-34290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Section 3</a:t>
            </a:r>
          </a:p>
          <a:p>
            <a:pPr marL="342900" indent="-34290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Section 4</a:t>
            </a:r>
          </a:p>
          <a:p>
            <a:pPr marL="342900" indent="-34290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Section 5</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18</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11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0" y="304800"/>
            <a:ext cx="9144000" cy="1362075"/>
          </a:xfrm>
        </p:spPr>
        <p:txBody>
          <a:bodyPr anchor="ctr">
            <a:normAutofit/>
          </a:bodyPr>
          <a:lstStyle/>
          <a:p>
            <a:pPr algn="ctr"/>
            <a:r>
              <a:rPr lang="en-US" cap="none" dirty="0">
                <a:latin typeface="Arial Black" charset="0"/>
                <a:ea typeface="Arial" charset="0"/>
                <a:cs typeface="Arial" charset="0"/>
              </a:rPr>
              <a:t>Public Access Implementation Working Group (PAIWG)</a:t>
            </a:r>
            <a:endParaRPr lang="en-US" cap="none" dirty="0">
              <a:latin typeface="Arial" charset="0"/>
              <a:ea typeface="Arial" charset="0"/>
              <a:cs typeface="Arial" charset="0"/>
            </a:endParaRPr>
          </a:p>
        </p:txBody>
      </p:sp>
      <p:sp>
        <p:nvSpPr>
          <p:cNvPr id="9" name="TextBox 8">
            <a:extLst>
              <a:ext uri="{FF2B5EF4-FFF2-40B4-BE49-F238E27FC236}">
                <a16:creationId xmlns:a16="http://schemas.microsoft.com/office/drawing/2014/main" id="{ADB8E435-3BD5-4698-8462-3955D93468D1}"/>
              </a:ext>
            </a:extLst>
          </p:cNvPr>
          <p:cNvSpPr txBox="1"/>
          <p:nvPr/>
        </p:nvSpPr>
        <p:spPr>
          <a:xfrm>
            <a:off x="654732" y="1981200"/>
            <a:ext cx="7848293" cy="4154984"/>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PAIWG is an OST-R RD&amp;T Planning Team Topical Research Working Group (TRWG). </a:t>
            </a: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PAIWG special role: helping modes implement Public Access Plan. </a:t>
            </a:r>
          </a:p>
          <a:p>
            <a:pPr marL="914400" lvl="1"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Task forces:</a:t>
            </a:r>
          </a:p>
          <a:p>
            <a:pPr marL="1371600" lvl="2"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Public Access</a:t>
            </a:r>
          </a:p>
          <a:p>
            <a:pPr marL="1371600" lvl="2"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Publications</a:t>
            </a:r>
          </a:p>
          <a:p>
            <a:pPr marL="1371600" lvl="2"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Data Access</a:t>
            </a: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PAIWG has a number of FAA participants. </a:t>
            </a:r>
          </a:p>
          <a:p>
            <a:pPr marL="457200" indent="-457200">
              <a:buFont typeface="Arial" panose="020B0604020202020204" pitchFamily="34" charset="0"/>
              <a:buChar char="•"/>
            </a:pPr>
            <a:r>
              <a:rPr lang="en-US" sz="2400" b="1" dirty="0">
                <a:latin typeface="Arial" panose="020B0604020202020204" pitchFamily="34" charset="0"/>
                <a:cs typeface="Arial" panose="020B0604020202020204" pitchFamily="34" charset="0"/>
              </a:rPr>
              <a:t>We would like to have you, too.</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19</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1242544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1362075"/>
          </a:xfrm>
        </p:spPr>
        <p:txBody>
          <a:bodyPr/>
          <a:lstStyle/>
          <a:p>
            <a:pPr algn="ctr"/>
            <a:r>
              <a:rPr lang="en-US" cap="none" dirty="0">
                <a:latin typeface="Arial" panose="020B0604020202020204" pitchFamily="34" charset="0"/>
                <a:ea typeface="Arial Black" charset="0"/>
                <a:cs typeface="Arial" panose="020B0604020202020204" pitchFamily="34" charset="0"/>
              </a:rPr>
              <a:t>Workshop Schedule</a:t>
            </a:r>
          </a:p>
        </p:txBody>
      </p:sp>
      <p:sp>
        <p:nvSpPr>
          <p:cNvPr id="7" name="TextBox 6"/>
          <p:cNvSpPr txBox="1"/>
          <p:nvPr/>
        </p:nvSpPr>
        <p:spPr>
          <a:xfrm>
            <a:off x="456030" y="1676400"/>
            <a:ext cx="8154570" cy="4545874"/>
          </a:xfrm>
          <a:prstGeom prst="rect">
            <a:avLst/>
          </a:prstGeom>
          <a:noFill/>
        </p:spPr>
        <p:txBody>
          <a:bodyPr wrap="square" rtlCol="0">
            <a:noAutofit/>
          </a:bodyPr>
          <a:lstStyle/>
          <a:p>
            <a:pPr algn="ctr"/>
            <a:r>
              <a:rPr lang="en-US" sz="2400" b="1" dirty="0">
                <a:latin typeface="Arial" panose="020B0604020202020204" pitchFamily="34" charset="0"/>
                <a:ea typeface="Arial" charset="0"/>
                <a:cs typeface="Arial" panose="020B0604020202020204" pitchFamily="34" charset="0"/>
              </a:rPr>
              <a:t>Wednesday, July 28: </a:t>
            </a:r>
          </a:p>
          <a:p>
            <a:pPr algn="ctr">
              <a:spcAft>
                <a:spcPts val="600"/>
              </a:spcAft>
            </a:pPr>
            <a:r>
              <a:rPr lang="en-US" sz="2400" b="1" dirty="0">
                <a:latin typeface="Arial" panose="020B0604020202020204" pitchFamily="34" charset="0"/>
                <a:ea typeface="Arial" charset="0"/>
                <a:cs typeface="Arial" panose="020B0604020202020204" pitchFamily="34" charset="0"/>
              </a:rPr>
              <a:t>Workshop 1: </a:t>
            </a:r>
          </a:p>
          <a:p>
            <a:pPr algn="ctr">
              <a:spcAft>
                <a:spcPts val="600"/>
              </a:spcAft>
            </a:pPr>
            <a:r>
              <a:rPr lang="en-US" sz="2400" dirty="0">
                <a:latin typeface="Arial" panose="020B0604020202020204" pitchFamily="34" charset="0"/>
                <a:ea typeface="Arial" charset="0"/>
                <a:cs typeface="Arial" panose="020B0604020202020204" pitchFamily="34" charset="0"/>
              </a:rPr>
              <a:t>Data Management Plans (DMPs) for Research Proposals</a:t>
            </a:r>
          </a:p>
          <a:p>
            <a:pPr algn="ctr">
              <a:spcBef>
                <a:spcPts val="1800"/>
              </a:spcBef>
            </a:pPr>
            <a:r>
              <a:rPr lang="en-US" sz="2400" b="1" dirty="0">
                <a:latin typeface="Arial" panose="020B0604020202020204" pitchFamily="34" charset="0"/>
                <a:ea typeface="Arial" charset="0"/>
                <a:cs typeface="Arial" panose="020B0604020202020204" pitchFamily="34" charset="0"/>
              </a:rPr>
              <a:t>Wednesday, July 28 to Monday August 2: </a:t>
            </a:r>
          </a:p>
          <a:p>
            <a:pPr algn="ctr">
              <a:spcAft>
                <a:spcPts val="600"/>
              </a:spcAft>
            </a:pPr>
            <a:r>
              <a:rPr lang="en-US" sz="2400" b="1" dirty="0">
                <a:latin typeface="Arial" panose="020B0604020202020204" pitchFamily="34" charset="0"/>
                <a:ea typeface="Arial" charset="0"/>
                <a:cs typeface="Arial" panose="020B0604020202020204" pitchFamily="34" charset="0"/>
              </a:rPr>
              <a:t>Homework: </a:t>
            </a:r>
          </a:p>
          <a:p>
            <a:pPr algn="ctr">
              <a:spcAft>
                <a:spcPts val="600"/>
              </a:spcAft>
            </a:pPr>
            <a:r>
              <a:rPr lang="en-US" sz="2400" dirty="0">
                <a:latin typeface="Arial" panose="020B0604020202020204" pitchFamily="34" charset="0"/>
                <a:ea typeface="Arial" charset="0"/>
                <a:cs typeface="Arial" panose="020B0604020202020204" pitchFamily="34" charset="0"/>
              </a:rPr>
              <a:t>Writing Your DMP</a:t>
            </a:r>
          </a:p>
          <a:p>
            <a:pPr algn="ctr">
              <a:spcBef>
                <a:spcPts val="1800"/>
              </a:spcBef>
            </a:pPr>
            <a:r>
              <a:rPr lang="en-US" sz="2400" b="1" dirty="0">
                <a:latin typeface="Arial" panose="020B0604020202020204" pitchFamily="34" charset="0"/>
                <a:ea typeface="Arial" charset="0"/>
                <a:cs typeface="Arial" panose="020B0604020202020204" pitchFamily="34" charset="0"/>
              </a:rPr>
              <a:t>Wednesday, August 4: </a:t>
            </a:r>
          </a:p>
          <a:p>
            <a:pPr algn="ctr">
              <a:spcAft>
                <a:spcPts val="600"/>
              </a:spcAft>
            </a:pPr>
            <a:r>
              <a:rPr lang="en-US" sz="2400" b="1" i="1" dirty="0">
                <a:latin typeface="Arial" panose="020B0604020202020204" pitchFamily="34" charset="0"/>
                <a:ea typeface="Arial" charset="0"/>
                <a:cs typeface="Arial" panose="020B0604020202020204" pitchFamily="34" charset="0"/>
              </a:rPr>
              <a:t>Workshop 2: </a:t>
            </a:r>
          </a:p>
          <a:p>
            <a:pPr algn="ctr">
              <a:spcAft>
                <a:spcPts val="600"/>
              </a:spcAft>
            </a:pPr>
            <a:r>
              <a:rPr lang="en-US" sz="2400" i="1" dirty="0">
                <a:latin typeface="Arial" panose="020B0604020202020204" pitchFamily="34" charset="0"/>
                <a:ea typeface="Arial" charset="0"/>
                <a:cs typeface="Arial" panose="020B0604020202020204" pitchFamily="34" charset="0"/>
              </a:rPr>
              <a:t>Evaluating Data Management Plans (DMPs)</a:t>
            </a:r>
            <a:endParaRPr lang="en-US" sz="2400" b="1" i="1" dirty="0">
              <a:latin typeface="Arial" panose="020B0604020202020204" pitchFamily="34" charset="0"/>
              <a:ea typeface="Arial" charset="0"/>
              <a:cs typeface="Arial" panose="020B0604020202020204" pitchFamily="34" charset="0"/>
            </a:endParaRPr>
          </a:p>
        </p:txBody>
      </p:sp>
      <p:pic>
        <p:nvPicPr>
          <p:cNvPr id="9" name="Picture 8" descr="National Transportation Library logo with DOT ma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a:t>
            </a:fld>
            <a:endParaRPr lang="en-US" b="1" dirty="0">
              <a:solidFill>
                <a:schemeClr val="tx1"/>
              </a:solidFill>
              <a:latin typeface="Times New Roman" panose="02020603050405020304" pitchFamily="18" charset="0"/>
              <a:cs typeface="Times New Roman" panose="02020603050405020304" pitchFamily="18" charset="0"/>
            </a:endParaRPr>
          </a:p>
        </p:txBody>
      </p:sp>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99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0" y="304800"/>
            <a:ext cx="9144000" cy="1362075"/>
          </a:xfrm>
        </p:spPr>
        <p:txBody>
          <a:bodyPr anchor="ctr">
            <a:normAutofit/>
          </a:bodyPr>
          <a:lstStyle/>
          <a:p>
            <a:pPr algn="ctr"/>
            <a:r>
              <a:rPr lang="en-US" cap="none" dirty="0">
                <a:latin typeface="Arial Black" charset="0"/>
                <a:ea typeface="Arial" charset="0"/>
                <a:cs typeface="Arial" charset="0"/>
              </a:rPr>
              <a:t>NTL To Do List</a:t>
            </a:r>
            <a:endParaRPr lang="en-US" cap="none" dirty="0">
              <a:latin typeface="Arial" charset="0"/>
              <a:ea typeface="Arial" charset="0"/>
              <a:cs typeface="Arial" charset="0"/>
            </a:endParaRPr>
          </a:p>
        </p:txBody>
      </p:sp>
      <p:sp>
        <p:nvSpPr>
          <p:cNvPr id="2" name="TextBox 1"/>
          <p:cNvSpPr txBox="1"/>
          <p:nvPr/>
        </p:nvSpPr>
        <p:spPr>
          <a:xfrm>
            <a:off x="654732" y="1600200"/>
            <a:ext cx="7848293" cy="4893647"/>
          </a:xfrm>
          <a:prstGeom prst="rect">
            <a:avLst/>
          </a:prstGeom>
          <a:noFill/>
        </p:spPr>
        <p:txBody>
          <a:bodyPr wrap="square" rtlCol="0">
            <a:spAutoFit/>
          </a:bodyPr>
          <a:lstStyle/>
          <a:p>
            <a:pPr marL="457200" indent="-457200">
              <a:buFont typeface="+mj-lt"/>
              <a:buAutoNum type="arabicPeriod"/>
            </a:pPr>
            <a:r>
              <a:rPr lang="en-US" sz="2400" b="1" dirty="0">
                <a:latin typeface="Arial" panose="020B0604020202020204" pitchFamily="34" charset="0"/>
                <a:cs typeface="Arial" panose="020B0604020202020204" pitchFamily="34" charset="0"/>
              </a:rPr>
              <a:t>Archive workshop materials in ROSA P</a:t>
            </a:r>
          </a:p>
          <a:p>
            <a:pPr marL="457200" indent="-457200">
              <a:buFont typeface="+mj-lt"/>
              <a:buAutoNum type="arabicPeriod"/>
            </a:pPr>
            <a:r>
              <a:rPr lang="en-US" sz="2400" b="1" dirty="0">
                <a:latin typeface="Arial" panose="020B0604020202020204" pitchFamily="34" charset="0"/>
                <a:cs typeface="Arial" panose="020B0604020202020204" pitchFamily="34" charset="0"/>
              </a:rPr>
              <a:t>Email completed DMP sufficiency evals to FAA attendees</a:t>
            </a:r>
          </a:p>
          <a:p>
            <a:pPr marL="457200" indent="-457200">
              <a:buFont typeface="+mj-lt"/>
              <a:buAutoNum type="arabicPeriod"/>
            </a:pPr>
            <a:r>
              <a:rPr lang="en-US" sz="2400" b="1" dirty="0">
                <a:latin typeface="Arial" panose="020B0604020202020204" pitchFamily="34" charset="0"/>
                <a:cs typeface="Arial" panose="020B0604020202020204" pitchFamily="34" charset="0"/>
              </a:rPr>
              <a:t>Gather questions and suggestions</a:t>
            </a:r>
          </a:p>
          <a:p>
            <a:pPr marL="457200" indent="-457200">
              <a:buFont typeface="+mj-lt"/>
              <a:buAutoNum type="arabicPeriod"/>
            </a:pPr>
            <a:r>
              <a:rPr lang="en-US" sz="2400" b="1" dirty="0">
                <a:latin typeface="Arial" panose="020B0604020202020204" pitchFamily="34" charset="0"/>
                <a:cs typeface="Arial" panose="020B0604020202020204" pitchFamily="34" charset="0"/>
              </a:rPr>
              <a:t>Send answer through Mike and Anthony</a:t>
            </a:r>
          </a:p>
          <a:p>
            <a:pPr marL="457200" indent="-457200">
              <a:buFont typeface="+mj-lt"/>
              <a:buAutoNum type="arabicPeriod"/>
            </a:pPr>
            <a:r>
              <a:rPr lang="en-US" sz="2400" b="1" dirty="0">
                <a:latin typeface="Arial" panose="020B0604020202020204" pitchFamily="34" charset="0"/>
                <a:cs typeface="Arial" panose="020B0604020202020204" pitchFamily="34" charset="0"/>
              </a:rPr>
              <a:t>Update and add Public Access Guidance pages</a:t>
            </a:r>
          </a:p>
          <a:p>
            <a:pPr marL="457200" indent="-457200">
              <a:buFont typeface="+mj-lt"/>
              <a:buAutoNum type="arabicPeriod"/>
            </a:pPr>
            <a:r>
              <a:rPr lang="en-US" sz="2400" b="1" dirty="0">
                <a:latin typeface="Arial" panose="020B0604020202020204" pitchFamily="34" charset="0"/>
                <a:cs typeface="Arial" panose="020B0604020202020204" pitchFamily="34" charset="0"/>
              </a:rPr>
              <a:t>Modify DOT DMP Template to match Public Access Plan update and federal shared sections</a:t>
            </a:r>
          </a:p>
          <a:p>
            <a:pPr marL="457200" indent="-457200">
              <a:buFont typeface="+mj-lt"/>
              <a:buAutoNum type="arabicPeriod"/>
            </a:pPr>
            <a:r>
              <a:rPr lang="en-US" sz="2400" b="1" dirty="0">
                <a:latin typeface="Arial" panose="020B0604020202020204" pitchFamily="34" charset="0"/>
                <a:cs typeface="Arial" panose="020B0604020202020204" pitchFamily="34" charset="0"/>
              </a:rPr>
              <a:t>Match Template and eval tool</a:t>
            </a:r>
          </a:p>
          <a:p>
            <a:pPr marL="457200" indent="-457200">
              <a:buFont typeface="+mj-lt"/>
              <a:buAutoNum type="arabicPeriod"/>
            </a:pPr>
            <a:r>
              <a:rPr lang="en-US" sz="2400" b="1" dirty="0">
                <a:latin typeface="Arial" panose="020B0604020202020204" pitchFamily="34" charset="0"/>
                <a:cs typeface="Arial" panose="020B0604020202020204" pitchFamily="34" charset="0"/>
              </a:rPr>
              <a:t>Plan for next workshop (Data dictionary and README best practices?)</a:t>
            </a: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a:p>
            <a:pPr marL="457200" indent="-457200">
              <a:buFont typeface="+mj-lt"/>
              <a:buAutoNum type="arabicPeriod"/>
            </a:pPr>
            <a:endParaRPr lang="en-US"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20</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305319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0" y="304800"/>
            <a:ext cx="9144000" cy="1362075"/>
          </a:xfrm>
        </p:spPr>
        <p:txBody>
          <a:bodyPr anchor="ctr">
            <a:normAutofit/>
          </a:bodyPr>
          <a:lstStyle/>
          <a:p>
            <a:pPr algn="ctr"/>
            <a:r>
              <a:rPr lang="en-US" cap="none" dirty="0">
                <a:latin typeface="Arial Black" charset="0"/>
                <a:ea typeface="Arial Black" charset="0"/>
                <a:cs typeface="Arial Black" charset="0"/>
              </a:rPr>
              <a:t>Questions &amp; Discussion from Sessions 1 &amp; 2</a:t>
            </a:r>
            <a:endParaRPr lang="en-US" i="1" cap="none" dirty="0">
              <a:latin typeface="Arial" charset="0"/>
              <a:ea typeface="Arial" charset="0"/>
              <a:cs typeface="Arial" charset="0"/>
            </a:endParaRPr>
          </a:p>
        </p:txBody>
      </p:sp>
      <p:sp>
        <p:nvSpPr>
          <p:cNvPr id="2" name="TextBox 1"/>
          <p:cNvSpPr txBox="1"/>
          <p:nvPr/>
        </p:nvSpPr>
        <p:spPr>
          <a:xfrm>
            <a:off x="1325888" y="5540514"/>
            <a:ext cx="6495817" cy="707886"/>
          </a:xfrm>
          <a:prstGeom prst="rect">
            <a:avLst/>
          </a:prstGeom>
          <a:noFill/>
        </p:spPr>
        <p:txBody>
          <a:bodyPr wrap="none" rtlCol="0">
            <a:spAutoFit/>
          </a:bodyPr>
          <a:lstStyle/>
          <a:p>
            <a:r>
              <a:rPr lang="en-US" sz="4000" dirty="0">
                <a:latin typeface="Arial Black" panose="020B0A04020102020204" pitchFamily="34" charset="0"/>
              </a:rPr>
              <a:t>public.access@dot.gov</a:t>
            </a:r>
          </a:p>
        </p:txBody>
      </p:sp>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21</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163935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What is Data? "/>
          <p:cNvSpPr txBox="1">
            <a:spLocks noGrp="1"/>
          </p:cNvSpPr>
          <p:nvPr>
            <p:ph type="title" idx="4294967295"/>
          </p:nvPr>
        </p:nvSpPr>
        <p:spPr>
          <a:xfrm>
            <a:off x="1052868" y="1037272"/>
            <a:ext cx="701214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What is Data? </a:t>
            </a:r>
          </a:p>
        </p:txBody>
      </p:sp>
      <p:sp>
        <p:nvSpPr>
          <p:cNvPr id="8" name="TextBox 7">
            <a:extLst>
              <a:ext uri="{FF2B5EF4-FFF2-40B4-BE49-F238E27FC236}">
                <a16:creationId xmlns:a16="http://schemas.microsoft.com/office/drawing/2014/main" id="{CDEBF877-FB1D-4881-AF34-3F5C72F81E08}"/>
              </a:ext>
            </a:extLst>
          </p:cNvPr>
          <p:cNvSpPr txBox="1"/>
          <p:nvPr/>
        </p:nvSpPr>
        <p:spPr>
          <a:xfrm>
            <a:off x="762000" y="1802755"/>
            <a:ext cx="7559040" cy="523220"/>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W</a:t>
            </a:r>
            <a:r>
              <a:rPr lang="en-US" sz="1400" dirty="0">
                <a:latin typeface="Times New Roman" panose="02020603050405020304" pitchFamily="18" charset="0"/>
                <a:ea typeface="Arial" charset="0"/>
                <a:cs typeface="Times New Roman" panose="02020603050405020304" pitchFamily="18" charset="0"/>
              </a:rPr>
              <a:t>ho or what documents determine what qualifies as "Data" explicitly? I see datasets, reports, publications, etc. being listed, but who or what ultimately determines if it's "data"? </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362200"/>
            <a:ext cx="7559040" cy="3185487"/>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As defined by the US DOT Public Access Plan </a:t>
            </a:r>
            <a:r>
              <a:rPr lang="en-US" sz="1400" dirty="0">
                <a:latin typeface="Times New Roman" panose="02020603050405020304" pitchFamily="18" charset="0"/>
                <a:ea typeface="Arial" charset="0"/>
                <a:cs typeface="Times New Roman" panose="02020603050405020304" pitchFamily="18" charset="0"/>
                <a:hlinkClick r:id="rId3"/>
              </a:rPr>
              <a:t>https://doi.org/10.21949/1520559</a:t>
            </a:r>
            <a:r>
              <a:rPr lang="en-US" sz="1400" dirty="0">
                <a:latin typeface="Times New Roman" panose="02020603050405020304" pitchFamily="18" charset="0"/>
                <a:ea typeface="Arial" charset="0"/>
                <a:cs typeface="Times New Roman" panose="02020603050405020304" pitchFamily="18" charset="0"/>
              </a:rPr>
              <a:t>, “Digital Data Sets,” for the purpose of this plan, will be defined as all scientific data collected through research projects funded, either fully or partially, by federal funds awarded through a DOT contract, grant or other agreement or collected by DOT employees. Such scientific data are the digitally recorded factual materials resulting from research that is necessary to validate research findings.” This data can be recorded in any number of formats.</a:t>
            </a:r>
          </a:p>
          <a:p>
            <a:pPr>
              <a:spcAft>
                <a:spcPts val="600"/>
              </a:spcAft>
            </a:pPr>
            <a:r>
              <a:rPr lang="en-US" sz="1400" dirty="0">
                <a:latin typeface="Times New Roman" panose="02020603050405020304" pitchFamily="18" charset="0"/>
                <a:ea typeface="Arial" charset="0"/>
                <a:cs typeface="Times New Roman" panose="02020603050405020304" pitchFamily="18" charset="0"/>
              </a:rPr>
              <a:t>As our FAQ </a:t>
            </a:r>
            <a:r>
              <a:rPr lang="en-US" sz="1400" dirty="0">
                <a:latin typeface="Times New Roman" panose="02020603050405020304" pitchFamily="18" charset="0"/>
                <a:ea typeface="Arial" charset="0"/>
                <a:cs typeface="Times New Roman" panose="02020603050405020304" pitchFamily="18" charset="0"/>
                <a:hlinkClick r:id="rId4"/>
              </a:rPr>
              <a:t>https://doi.org/10.21949/1520567</a:t>
            </a:r>
            <a:r>
              <a:rPr lang="en-US" sz="1400" dirty="0">
                <a:latin typeface="Times New Roman" panose="02020603050405020304" pitchFamily="18" charset="0"/>
                <a:ea typeface="Arial" charset="0"/>
                <a:cs typeface="Times New Roman" panose="02020603050405020304" pitchFamily="18" charset="0"/>
              </a:rPr>
              <a:t> adds: What constitutes such data will be determined by the community of interest through the process of peer review and program management. This may include, but is not limited to: </a:t>
            </a:r>
            <a:r>
              <a:rPr lang="en-US" sz="1400" b="1" i="1" dirty="0">
                <a:latin typeface="Times New Roman" panose="02020603050405020304" pitchFamily="18" charset="0"/>
                <a:ea typeface="Arial" charset="0"/>
                <a:cs typeface="Times New Roman" panose="02020603050405020304" pitchFamily="18" charset="0"/>
              </a:rPr>
              <a:t>data, samples, physical collections, software and models</a:t>
            </a:r>
            <a:r>
              <a:rPr lang="en-US" sz="1400" dirty="0">
                <a:latin typeface="Times New Roman" panose="02020603050405020304" pitchFamily="18" charset="0"/>
                <a:ea typeface="Arial" charset="0"/>
                <a:cs typeface="Times New Roman" panose="02020603050405020304" pitchFamily="18" charset="0"/>
              </a:rPr>
              <a:t>. In general, your plan should address final research data. This includes recorded factual material commonly accepted in the scientific community as necessary to validate research findings. Final research data do not include laboratory notebooks, partial datasets, preliminary analyses, drafts of scientific papers, plans for future research, peer review reports, communications with colleagues, or physical objects, such as gels or laboratory specimens. </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4"/>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22</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394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Final Dataset? "/>
          <p:cNvSpPr txBox="1">
            <a:spLocks noGrp="1"/>
          </p:cNvSpPr>
          <p:nvPr>
            <p:ph type="title" idx="4294967295"/>
          </p:nvPr>
        </p:nvSpPr>
        <p:spPr>
          <a:xfrm>
            <a:off x="1052868" y="1037272"/>
            <a:ext cx="701214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Final Dataset? </a:t>
            </a:r>
          </a:p>
        </p:txBody>
      </p:sp>
      <p:sp>
        <p:nvSpPr>
          <p:cNvPr id="8" name="TextBox 7">
            <a:extLst>
              <a:ext uri="{FF2B5EF4-FFF2-40B4-BE49-F238E27FC236}">
                <a16:creationId xmlns:a16="http://schemas.microsoft.com/office/drawing/2014/main" id="{CDEBF877-FB1D-4881-AF34-3F5C72F81E08}"/>
              </a:ext>
            </a:extLst>
          </p:cNvPr>
          <p:cNvSpPr txBox="1"/>
          <p:nvPr/>
        </p:nvSpPr>
        <p:spPr>
          <a:xfrm>
            <a:off x="762000" y="1802755"/>
            <a:ext cx="7559040" cy="73866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a:t>
            </a:r>
            <a:r>
              <a:rPr lang="en-US" sz="1400" dirty="0">
                <a:latin typeface="Times New Roman" panose="02020603050405020304" pitchFamily="18" charset="0"/>
                <a:ea typeface="Arial" charset="0"/>
                <a:cs typeface="Times New Roman" panose="02020603050405020304" pitchFamily="18" charset="0"/>
              </a:rPr>
              <a:t>How do we define "final dataset"?  Would this be the post-wrangled data with duplicates/invalid data removed?  What about outliers?  Where in the "data cleaning" process should we be considering the data as required for submission?</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662535"/>
            <a:ext cx="7559040" cy="2908489"/>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 </a:t>
            </a:r>
            <a:r>
              <a:rPr lang="en-US" sz="1400" dirty="0">
                <a:latin typeface="Times New Roman" panose="02020603050405020304" pitchFamily="18" charset="0"/>
                <a:ea typeface="Arial" charset="0"/>
                <a:cs typeface="Times New Roman" panose="02020603050405020304" pitchFamily="18" charset="0"/>
              </a:rPr>
              <a:t>The final dataset is that dataset that used to support the conclusions and analysis of research project and any research reports, journal articles, etc. This can be the cleaned dataset.</a:t>
            </a:r>
          </a:p>
          <a:p>
            <a:pPr>
              <a:spcAft>
                <a:spcPts val="600"/>
              </a:spcAft>
            </a:pPr>
            <a:r>
              <a:rPr lang="en-US" sz="1400" dirty="0">
                <a:latin typeface="Times New Roman" panose="02020603050405020304" pitchFamily="18" charset="0"/>
                <a:ea typeface="Arial" charset="0"/>
                <a:cs typeface="Times New Roman" panose="02020603050405020304" pitchFamily="18" charset="0"/>
              </a:rPr>
              <a:t>For the purposes of Public Access and the greatest sharing, this data should not contain any sensitive information, such as personally identifiable information, business intellectual property, or data that might compromise national or homeland security.</a:t>
            </a:r>
          </a:p>
          <a:p>
            <a:pPr>
              <a:spcAft>
                <a:spcPts val="600"/>
              </a:spcAft>
            </a:pPr>
            <a:r>
              <a:rPr lang="en-US" sz="1400" dirty="0">
                <a:latin typeface="Times New Roman" panose="02020603050405020304" pitchFamily="18" charset="0"/>
                <a:ea typeface="Arial" charset="0"/>
                <a:cs typeface="Times New Roman" panose="02020603050405020304" pitchFamily="18" charset="0"/>
              </a:rPr>
              <a:t>If the data must contain some sensitive information, then access should be limited. However, federal law requires the greatest possible sharing of non-sensitive data. This might mean the creation of a “Public Use File” to share, while a “limited access version” is kept secure at DOT for more robust research and analysis.</a:t>
            </a:r>
          </a:p>
          <a:p>
            <a:pPr>
              <a:spcAft>
                <a:spcPts val="600"/>
              </a:spcAft>
            </a:pPr>
            <a:r>
              <a:rPr lang="en-US" sz="1400" dirty="0">
                <a:latin typeface="Times New Roman" panose="02020603050405020304" pitchFamily="18" charset="0"/>
                <a:ea typeface="Arial" charset="0"/>
                <a:cs typeface="Times New Roman" panose="02020603050405020304" pitchFamily="18" charset="0"/>
              </a:rPr>
              <a:t>You may also find it useful to keep the raw data. If so, that raw data may need its own data management planning, as it may not be shared in a public archive. It will likely have different preservation needs.</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3"/>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23</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17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Licensing and Rights? "/>
          <p:cNvSpPr txBox="1">
            <a:spLocks noGrp="1"/>
          </p:cNvSpPr>
          <p:nvPr>
            <p:ph type="title" idx="4294967295"/>
          </p:nvPr>
        </p:nvSpPr>
        <p:spPr>
          <a:xfrm>
            <a:off x="755227" y="1037272"/>
            <a:ext cx="763524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Licensing and Rights? </a:t>
            </a:r>
          </a:p>
        </p:txBody>
      </p:sp>
      <p:sp>
        <p:nvSpPr>
          <p:cNvPr id="8" name="TextBox 7">
            <a:extLst>
              <a:ext uri="{FF2B5EF4-FFF2-40B4-BE49-F238E27FC236}">
                <a16:creationId xmlns:a16="http://schemas.microsoft.com/office/drawing/2014/main" id="{CDEBF877-FB1D-4881-AF34-3F5C72F81E08}"/>
              </a:ext>
            </a:extLst>
          </p:cNvPr>
          <p:cNvSpPr txBox="1"/>
          <p:nvPr/>
        </p:nvSpPr>
        <p:spPr>
          <a:xfrm>
            <a:off x="762000" y="1802755"/>
            <a:ext cx="7559040" cy="307777"/>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Part A:  </a:t>
            </a:r>
            <a:r>
              <a:rPr lang="en-US" sz="1400" dirty="0">
                <a:latin typeface="Times New Roman" panose="02020603050405020304" pitchFamily="18" charset="0"/>
                <a:ea typeface="Arial" charset="0"/>
                <a:cs typeface="Times New Roman" panose="02020603050405020304" pitchFamily="18" charset="0"/>
              </a:rPr>
              <a:t>Do have a standard data sharing license for our data?</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133600"/>
            <a:ext cx="7559040" cy="1600438"/>
          </a:xfrm>
          <a:prstGeom prst="rect">
            <a:avLst/>
          </a:prstGeom>
          <a:noFill/>
        </p:spPr>
        <p:txBody>
          <a:bodyPr wrap="square" rtlCol="0">
            <a:spAutoFit/>
          </a:bodyPr>
          <a:lstStyle/>
          <a:p>
            <a:r>
              <a:rPr lang="en-US" sz="1400" b="1" dirty="0">
                <a:latin typeface="Times New Roman" panose="02020603050405020304" pitchFamily="18" charset="0"/>
                <a:ea typeface="Arial" charset="0"/>
                <a:cs typeface="Times New Roman" panose="02020603050405020304" pitchFamily="18" charset="0"/>
              </a:rPr>
              <a:t>Response Part A:</a:t>
            </a:r>
            <a:r>
              <a:rPr lang="en-US" sz="1400" dirty="0">
                <a:latin typeface="Times New Roman" panose="02020603050405020304" pitchFamily="18" charset="0"/>
                <a:ea typeface="Arial" charset="0"/>
                <a:cs typeface="Times New Roman" panose="02020603050405020304" pitchFamily="18" charset="0"/>
              </a:rPr>
              <a:t> By law, the research outputs of U.S. Government employees is in the Public Domain. </a:t>
            </a:r>
          </a:p>
          <a:p>
            <a:r>
              <a:rPr lang="en-US" sz="1400" dirty="0">
                <a:latin typeface="Times New Roman" panose="02020603050405020304" pitchFamily="18" charset="0"/>
                <a:ea typeface="Arial" charset="0"/>
                <a:cs typeface="Times New Roman" panose="02020603050405020304" pitchFamily="18" charset="0"/>
              </a:rPr>
              <a:t>If the research is funded by US DOT and carried out by a third party, the DOT retains non-exclusive (joint) copyright of the research outputs. </a:t>
            </a:r>
          </a:p>
          <a:p>
            <a:r>
              <a:rPr lang="en-US" sz="1400" dirty="0">
                <a:latin typeface="Times New Roman" panose="02020603050405020304" pitchFamily="18" charset="0"/>
                <a:ea typeface="Arial" charset="0"/>
                <a:cs typeface="Times New Roman" panose="02020603050405020304" pitchFamily="18" charset="0"/>
              </a:rPr>
              <a:t>In order to promote research sharing, we encourage funded researchers to use open licenses, such as the Creative Commons CC-BY Attribution license. </a:t>
            </a:r>
          </a:p>
          <a:p>
            <a:r>
              <a:rPr lang="en-US" sz="1400" dirty="0">
                <a:latin typeface="Times New Roman" panose="02020603050405020304" pitchFamily="18" charset="0"/>
                <a:ea typeface="Arial" charset="0"/>
                <a:cs typeface="Times New Roman" panose="02020603050405020304" pitchFamily="18" charset="0"/>
              </a:rPr>
              <a:t>Please see our “Managing Rights” page at </a:t>
            </a:r>
            <a:r>
              <a:rPr lang="en-US" sz="1400" dirty="0">
                <a:latin typeface="Times New Roman" panose="02020603050405020304" pitchFamily="18" charset="0"/>
                <a:ea typeface="Arial" charset="0"/>
                <a:cs typeface="Times New Roman" panose="02020603050405020304" pitchFamily="18" charset="0"/>
                <a:hlinkClick r:id="rId3"/>
              </a:rPr>
              <a:t>https://doi.org/10.21949/1520564</a:t>
            </a:r>
            <a:r>
              <a:rPr lang="en-US" sz="1400" dirty="0">
                <a:latin typeface="Times New Roman" panose="02020603050405020304" pitchFamily="18" charset="0"/>
                <a:ea typeface="Arial" charset="0"/>
                <a:cs typeface="Times New Roman" panose="02020603050405020304" pitchFamily="18" charset="0"/>
              </a:rPr>
              <a:t> for more information.</a:t>
            </a:r>
          </a:p>
        </p:txBody>
      </p:sp>
      <p:sp>
        <p:nvSpPr>
          <p:cNvPr id="13" name="TextBox 12">
            <a:extLst>
              <a:ext uri="{FF2B5EF4-FFF2-40B4-BE49-F238E27FC236}">
                <a16:creationId xmlns:a16="http://schemas.microsoft.com/office/drawing/2014/main" id="{49883B0A-8C6F-49E4-869B-FE6B66943C96}"/>
              </a:ext>
            </a:extLst>
          </p:cNvPr>
          <p:cNvSpPr txBox="1"/>
          <p:nvPr/>
        </p:nvSpPr>
        <p:spPr>
          <a:xfrm>
            <a:off x="804335" y="3896380"/>
            <a:ext cx="7559040" cy="523220"/>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Part B:  </a:t>
            </a:r>
            <a:r>
              <a:rPr lang="en-US" sz="1400" dirty="0">
                <a:latin typeface="Times New Roman" panose="02020603050405020304" pitchFamily="18" charset="0"/>
                <a:ea typeface="Arial" charset="0"/>
                <a:cs typeface="Times New Roman" panose="02020603050405020304" pitchFamily="18" charset="0"/>
              </a:rPr>
              <a:t>Is there legal assistance available for completing the DMP section on Re-use, Redistribution, and Derivative Product Policies? </a:t>
            </a:r>
          </a:p>
        </p:txBody>
      </p:sp>
      <p:sp>
        <p:nvSpPr>
          <p:cNvPr id="14" name="TextBox 13">
            <a:extLst>
              <a:ext uri="{FF2B5EF4-FFF2-40B4-BE49-F238E27FC236}">
                <a16:creationId xmlns:a16="http://schemas.microsoft.com/office/drawing/2014/main" id="{DA1C9E3B-90B3-4133-89AE-2377982E57D1}"/>
              </a:ext>
            </a:extLst>
          </p:cNvPr>
          <p:cNvSpPr txBox="1"/>
          <p:nvPr/>
        </p:nvSpPr>
        <p:spPr>
          <a:xfrm>
            <a:off x="457200" y="4445645"/>
            <a:ext cx="8236372" cy="1461939"/>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 Part B:</a:t>
            </a:r>
            <a:r>
              <a:rPr lang="en-US" sz="1400" dirty="0">
                <a:latin typeface="Times New Roman" panose="02020603050405020304" pitchFamily="18" charset="0"/>
                <a:ea typeface="Arial" charset="0"/>
                <a:cs typeface="Times New Roman" panose="02020603050405020304" pitchFamily="18" charset="0"/>
              </a:rPr>
              <a:t> Yes. The DOT Office of General Counsel can help. </a:t>
            </a:r>
          </a:p>
          <a:p>
            <a:r>
              <a:rPr lang="en-US" sz="1400" dirty="0">
                <a:latin typeface="Times New Roman" panose="02020603050405020304" pitchFamily="18" charset="0"/>
                <a:ea typeface="Arial" charset="0"/>
                <a:cs typeface="Times New Roman" panose="02020603050405020304" pitchFamily="18" charset="0"/>
              </a:rPr>
              <a:t>We also have training materials such as:  </a:t>
            </a:r>
          </a:p>
          <a:p>
            <a:pPr marL="285750" indent="-285750">
              <a:buFont typeface="Arial" panose="020B0604020202020204" pitchFamily="34" charset="0"/>
              <a:buChar char="•"/>
            </a:pPr>
            <a:r>
              <a:rPr lang="en-US" sz="1400" dirty="0">
                <a:latin typeface="Times New Roman" panose="02020603050405020304" pitchFamily="18" charset="0"/>
                <a:ea typeface="Arial" charset="0"/>
                <a:cs typeface="Times New Roman" panose="02020603050405020304" pitchFamily="18" charset="0"/>
              </a:rPr>
              <a:t>“Managing Rights” </a:t>
            </a:r>
            <a:r>
              <a:rPr lang="en-US" sz="1400" dirty="0">
                <a:latin typeface="Times New Roman" panose="02020603050405020304" pitchFamily="18" charset="0"/>
                <a:ea typeface="Arial" charset="0"/>
                <a:cs typeface="Times New Roman" panose="02020603050405020304" pitchFamily="18" charset="0"/>
                <a:hlinkClick r:id="rId3"/>
              </a:rPr>
              <a:t>https://doi.org/10.21949/1520564</a:t>
            </a:r>
            <a:endParaRPr lang="en-US" sz="1400" dirty="0">
              <a:latin typeface="Times New Roman" panose="02020603050405020304" pitchFamily="18" charset="0"/>
              <a:ea typeface="Arial"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ea typeface="Arial" charset="0"/>
                <a:cs typeface="Times New Roman" panose="02020603050405020304" pitchFamily="18" charset="0"/>
              </a:rPr>
              <a:t>TRB Webinar: USDOT Public Access Plan and Data Management Primer </a:t>
            </a:r>
            <a:r>
              <a:rPr lang="en-US" sz="1400" dirty="0">
                <a:latin typeface="Times New Roman" panose="02020603050405020304" pitchFamily="18" charset="0"/>
                <a:ea typeface="Arial" charset="0"/>
                <a:cs typeface="Times New Roman" panose="02020603050405020304" pitchFamily="18" charset="0"/>
                <a:hlinkClick r:id="rId4"/>
              </a:rPr>
              <a:t>https://doi.org/10.21949/1520568</a:t>
            </a:r>
            <a:endParaRPr lang="en-US" sz="1400" dirty="0">
              <a:latin typeface="Times New Roman" panose="02020603050405020304" pitchFamily="18" charset="0"/>
              <a:ea typeface="Arial"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ea typeface="Arial" charset="0"/>
                <a:cs typeface="Times New Roman" panose="02020603050405020304" pitchFamily="18" charset="0"/>
              </a:rPr>
              <a:t>U.S. DOT Public Access and Data Management Review </a:t>
            </a:r>
            <a:r>
              <a:rPr lang="en-US" sz="1400" dirty="0">
                <a:latin typeface="Times New Roman" panose="02020603050405020304" pitchFamily="18" charset="0"/>
                <a:ea typeface="Arial" charset="0"/>
                <a:cs typeface="Times New Roman" panose="02020603050405020304" pitchFamily="18" charset="0"/>
                <a:hlinkClick r:id="rId5"/>
              </a:rPr>
              <a:t>https://doi.org/10.21949/1503909</a:t>
            </a:r>
            <a:endParaRPr lang="en-US" sz="1400" dirty="0">
              <a:latin typeface="Times New Roman" panose="02020603050405020304" pitchFamily="18" charset="0"/>
              <a:ea typeface="Arial" charset="0"/>
              <a:cs typeface="Times New Roman" panose="02020603050405020304" pitchFamily="18" charset="0"/>
            </a:endParaRPr>
          </a:p>
          <a:p>
            <a:endParaRPr lang="en-US" sz="1400" dirty="0">
              <a:latin typeface="Times New Roman" panose="02020603050405020304" pitchFamily="18" charset="0"/>
              <a:ea typeface="Arial" charset="0"/>
              <a:cs typeface="Times New Roman" panose="02020603050405020304" pitchFamily="18" charset="0"/>
            </a:endParaRP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6"/>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24</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0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Training for CORs? "/>
          <p:cNvSpPr txBox="1">
            <a:spLocks noGrp="1"/>
          </p:cNvSpPr>
          <p:nvPr>
            <p:ph type="title" idx="4294967295"/>
          </p:nvPr>
        </p:nvSpPr>
        <p:spPr>
          <a:xfrm>
            <a:off x="1052868" y="1037272"/>
            <a:ext cx="701214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Training for CORs? </a:t>
            </a:r>
          </a:p>
        </p:txBody>
      </p:sp>
      <p:sp>
        <p:nvSpPr>
          <p:cNvPr id="8" name="TextBox 7">
            <a:extLst>
              <a:ext uri="{FF2B5EF4-FFF2-40B4-BE49-F238E27FC236}">
                <a16:creationId xmlns:a16="http://schemas.microsoft.com/office/drawing/2014/main" id="{CDEBF877-FB1D-4881-AF34-3F5C72F81E08}"/>
              </a:ext>
            </a:extLst>
          </p:cNvPr>
          <p:cNvSpPr txBox="1"/>
          <p:nvPr/>
        </p:nvSpPr>
        <p:spPr>
          <a:xfrm>
            <a:off x="762000" y="1802755"/>
            <a:ext cx="7559040" cy="307777"/>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a:t>
            </a:r>
            <a:r>
              <a:rPr lang="en-US" sz="1400" dirty="0">
                <a:latin typeface="Times New Roman" panose="02020603050405020304" pitchFamily="18" charset="0"/>
                <a:ea typeface="Arial" charset="0"/>
                <a:cs typeface="Times New Roman" panose="02020603050405020304" pitchFamily="18" charset="0"/>
              </a:rPr>
              <a:t>Is there any similar material or training for Legal or Acquisitions (CORs, COs)?</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662535"/>
            <a:ext cx="7559040" cy="1323439"/>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Yes. NTL staff gave a training entitled “How Acquisition Professionals Fit into the</a:t>
            </a:r>
            <a:br>
              <a:rPr lang="en-US" sz="1400" dirty="0">
                <a:latin typeface="Times New Roman" panose="02020603050405020304" pitchFamily="18" charset="0"/>
                <a:ea typeface="Arial" charset="0"/>
                <a:cs typeface="Times New Roman" panose="02020603050405020304" pitchFamily="18" charset="0"/>
              </a:rPr>
            </a:br>
            <a:r>
              <a:rPr lang="en-US" sz="1400" dirty="0">
                <a:latin typeface="Times New Roman" panose="02020603050405020304" pitchFamily="18" charset="0"/>
                <a:ea typeface="Arial" charset="0"/>
                <a:cs typeface="Times New Roman" panose="02020603050405020304" pitchFamily="18" charset="0"/>
              </a:rPr>
              <a:t>USDOT Public Access Plan” at the 7th Annual DOT Acquisition &amp; Financial Assistance Conference in 2018. </a:t>
            </a:r>
          </a:p>
          <a:p>
            <a:pPr>
              <a:spcAft>
                <a:spcPts val="600"/>
              </a:spcAft>
            </a:pPr>
            <a:r>
              <a:rPr lang="en-US" sz="1400" dirty="0">
                <a:latin typeface="Times New Roman" panose="02020603050405020304" pitchFamily="18" charset="0"/>
                <a:ea typeface="Arial" charset="0"/>
                <a:cs typeface="Times New Roman" panose="02020603050405020304" pitchFamily="18" charset="0"/>
              </a:rPr>
              <a:t>This training can be updated and presented as needed. </a:t>
            </a:r>
          </a:p>
          <a:p>
            <a:pPr>
              <a:spcAft>
                <a:spcPts val="600"/>
              </a:spcAft>
            </a:pPr>
            <a:r>
              <a:rPr lang="en-US" sz="1400" dirty="0">
                <a:latin typeface="Times New Roman" panose="02020603050405020304" pitchFamily="18" charset="0"/>
                <a:ea typeface="Arial" charset="0"/>
                <a:cs typeface="Times New Roman" panose="02020603050405020304" pitchFamily="18" charset="0"/>
              </a:rPr>
              <a:t>Please contact </a:t>
            </a:r>
            <a:r>
              <a:rPr lang="en-US" sz="1400" dirty="0">
                <a:latin typeface="Times New Roman" panose="02020603050405020304" pitchFamily="18" charset="0"/>
                <a:ea typeface="Arial" charset="0"/>
                <a:cs typeface="Times New Roman" panose="02020603050405020304" pitchFamily="18" charset="0"/>
                <a:hlinkClick r:id="rId3"/>
              </a:rPr>
              <a:t>public.access@dot.gov</a:t>
            </a:r>
            <a:r>
              <a:rPr lang="en-US" sz="1400" dirty="0">
                <a:latin typeface="Times New Roman" panose="02020603050405020304" pitchFamily="18" charset="0"/>
                <a:ea typeface="Arial" charset="0"/>
                <a:cs typeface="Times New Roman" panose="02020603050405020304" pitchFamily="18" charset="0"/>
              </a:rPr>
              <a:t> to schedule a training.</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4"/>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25</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544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Lit Reviews? "/>
          <p:cNvSpPr txBox="1">
            <a:spLocks noGrp="1"/>
          </p:cNvSpPr>
          <p:nvPr>
            <p:ph type="title" idx="4294967295"/>
          </p:nvPr>
        </p:nvSpPr>
        <p:spPr>
          <a:xfrm>
            <a:off x="1052868" y="1037272"/>
            <a:ext cx="701214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Lit Reviews? </a:t>
            </a:r>
          </a:p>
        </p:txBody>
      </p:sp>
      <p:sp>
        <p:nvSpPr>
          <p:cNvPr id="8" name="TextBox 7">
            <a:extLst>
              <a:ext uri="{FF2B5EF4-FFF2-40B4-BE49-F238E27FC236}">
                <a16:creationId xmlns:a16="http://schemas.microsoft.com/office/drawing/2014/main" id="{CDEBF877-FB1D-4881-AF34-3F5C72F81E08}"/>
              </a:ext>
            </a:extLst>
          </p:cNvPr>
          <p:cNvSpPr txBox="1"/>
          <p:nvPr/>
        </p:nvSpPr>
        <p:spPr>
          <a:xfrm>
            <a:off x="795868" y="1802755"/>
            <a:ext cx="7559040" cy="307777"/>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Part A: </a:t>
            </a:r>
            <a:r>
              <a:rPr lang="en-US" sz="1400" dirty="0">
                <a:latin typeface="Times New Roman" panose="02020603050405020304" pitchFamily="18" charset="0"/>
                <a:ea typeface="Arial" charset="0"/>
                <a:cs typeface="Times New Roman" panose="02020603050405020304" pitchFamily="18" charset="0"/>
              </a:rPr>
              <a:t>Does a narrative review of the scientific literature require a DMP?</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133600"/>
            <a:ext cx="7559040" cy="1323439"/>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Probably not, if it is only a narrative. However, you are performing text mining, natural language processing, or other computational actions, which might lead to a machine-readable corpus or database, you may want to consider a DMP. </a:t>
            </a:r>
          </a:p>
          <a:p>
            <a:pPr>
              <a:spcAft>
                <a:spcPts val="600"/>
              </a:spcAft>
            </a:pPr>
            <a:r>
              <a:rPr lang="en-US" sz="1400" dirty="0">
                <a:latin typeface="Times New Roman" panose="02020603050405020304" pitchFamily="18" charset="0"/>
                <a:ea typeface="Arial" charset="0"/>
                <a:cs typeface="Times New Roman" panose="02020603050405020304" pitchFamily="18" charset="0"/>
              </a:rPr>
              <a:t>A DMP for that kind of data can help protect against loss. </a:t>
            </a:r>
          </a:p>
          <a:p>
            <a:pPr>
              <a:spcAft>
                <a:spcPts val="600"/>
              </a:spcAft>
            </a:pPr>
            <a:r>
              <a:rPr lang="en-US" sz="1400" dirty="0">
                <a:latin typeface="Times New Roman" panose="02020603050405020304" pitchFamily="18" charset="0"/>
                <a:ea typeface="Arial" charset="0"/>
                <a:cs typeface="Times New Roman" panose="02020603050405020304" pitchFamily="18" charset="0"/>
              </a:rPr>
              <a:t>Further, sharing a large textual corpus may have interest to other transportation researchers. </a:t>
            </a:r>
          </a:p>
        </p:txBody>
      </p:sp>
      <p:sp>
        <p:nvSpPr>
          <p:cNvPr id="13" name="TextBox 12">
            <a:extLst>
              <a:ext uri="{FF2B5EF4-FFF2-40B4-BE49-F238E27FC236}">
                <a16:creationId xmlns:a16="http://schemas.microsoft.com/office/drawing/2014/main" id="{6A156B22-E6F6-4BD0-9356-715A274AE5C5}"/>
              </a:ext>
            </a:extLst>
          </p:cNvPr>
          <p:cNvSpPr txBox="1"/>
          <p:nvPr/>
        </p:nvSpPr>
        <p:spPr>
          <a:xfrm>
            <a:off x="799256" y="3691465"/>
            <a:ext cx="7559040" cy="73866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 Part B: </a:t>
            </a:r>
            <a:r>
              <a:rPr lang="en-US" sz="1400" dirty="0">
                <a:latin typeface="Times New Roman" panose="02020603050405020304" pitchFamily="18" charset="0"/>
                <a:ea typeface="Arial" charset="0"/>
                <a:cs typeface="Times New Roman" panose="02020603050405020304" pitchFamily="18" charset="0"/>
              </a:rPr>
              <a:t>To extend the question above, if there is a more structured output from a literature review (think a spreadsheet containing citations, keywords, and a 1-line summary) would this be something we should submit as "data" for the sake of DMP/Public Access?</a:t>
            </a:r>
          </a:p>
        </p:txBody>
      </p:sp>
      <p:sp>
        <p:nvSpPr>
          <p:cNvPr id="14" name="TextBox 13">
            <a:extLst>
              <a:ext uri="{FF2B5EF4-FFF2-40B4-BE49-F238E27FC236}">
                <a16:creationId xmlns:a16="http://schemas.microsoft.com/office/drawing/2014/main" id="{B2451367-FA39-46AD-B206-8B6D87564F1E}"/>
              </a:ext>
            </a:extLst>
          </p:cNvPr>
          <p:cNvSpPr txBox="1"/>
          <p:nvPr/>
        </p:nvSpPr>
        <p:spPr>
          <a:xfrm>
            <a:off x="795868" y="4495800"/>
            <a:ext cx="7559040" cy="523220"/>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 Part B:</a:t>
            </a:r>
            <a:r>
              <a:rPr lang="en-US" sz="1400" dirty="0">
                <a:latin typeface="Times New Roman" panose="02020603050405020304" pitchFamily="18" charset="0"/>
                <a:ea typeface="Arial" charset="0"/>
                <a:cs typeface="Times New Roman" panose="02020603050405020304" pitchFamily="18" charset="0"/>
              </a:rPr>
              <a:t> Again, it depends on use. Just a spreadsheet bibliography, probably not. However, as an analyzed or analyzable corpus for research trend analysis, then yes. </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3"/>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26</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669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Continuous Data? "/>
          <p:cNvSpPr txBox="1">
            <a:spLocks noGrp="1"/>
          </p:cNvSpPr>
          <p:nvPr>
            <p:ph type="title" idx="4294967295"/>
          </p:nvPr>
        </p:nvSpPr>
        <p:spPr>
          <a:xfrm>
            <a:off x="1052868" y="1037272"/>
            <a:ext cx="7012141"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Continuous Data? </a:t>
            </a:r>
          </a:p>
        </p:txBody>
      </p:sp>
      <p:sp>
        <p:nvSpPr>
          <p:cNvPr id="8" name="TextBox 7">
            <a:extLst>
              <a:ext uri="{FF2B5EF4-FFF2-40B4-BE49-F238E27FC236}">
                <a16:creationId xmlns:a16="http://schemas.microsoft.com/office/drawing/2014/main" id="{CDEBF877-FB1D-4881-AF34-3F5C72F81E08}"/>
              </a:ext>
            </a:extLst>
          </p:cNvPr>
          <p:cNvSpPr txBox="1"/>
          <p:nvPr/>
        </p:nvSpPr>
        <p:spPr>
          <a:xfrm>
            <a:off x="795868" y="1802755"/>
            <a:ext cx="7559040" cy="523220"/>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a:t>
            </a:r>
            <a:r>
              <a:rPr lang="en-US" sz="1400" dirty="0">
                <a:latin typeface="Times New Roman" panose="02020603050405020304" pitchFamily="18" charset="0"/>
                <a:ea typeface="Arial" charset="0"/>
                <a:cs typeface="Times New Roman" panose="02020603050405020304" pitchFamily="18" charset="0"/>
              </a:rPr>
              <a:t> We collect a ton of data monitoring displacement gages over months of testing. If we publish a plot generated via that data, is it expected that all raw data is stored in a public location?</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662535"/>
            <a:ext cx="7559040" cy="204671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Is this research data? The Public Access Plan would only require the sharing of the data used to generate the specific plot as part of a research project or as a research output.</a:t>
            </a:r>
          </a:p>
          <a:p>
            <a:pPr>
              <a:spcAft>
                <a:spcPts val="600"/>
              </a:spcAft>
            </a:pPr>
            <a:r>
              <a:rPr lang="en-US" sz="1400" dirty="0">
                <a:latin typeface="Times New Roman" panose="02020603050405020304" pitchFamily="18" charset="0"/>
                <a:ea typeface="Arial" charset="0"/>
                <a:cs typeface="Times New Roman" panose="02020603050405020304" pitchFamily="18" charset="0"/>
              </a:rPr>
              <a:t>Non-research data should follow the DOT Data Release Policy DOT 1351.34 or any orders or policy that might supersede it.</a:t>
            </a:r>
          </a:p>
          <a:p>
            <a:pPr>
              <a:spcAft>
                <a:spcPts val="600"/>
              </a:spcAft>
            </a:pPr>
            <a:r>
              <a:rPr lang="en-US" sz="1400" dirty="0">
                <a:latin typeface="Times New Roman" panose="02020603050405020304" pitchFamily="18" charset="0"/>
                <a:ea typeface="Arial" charset="0"/>
                <a:cs typeface="Times New Roman" panose="02020603050405020304" pitchFamily="18" charset="0"/>
              </a:rPr>
              <a:t>Your office or program may consider that public access to the continuous data would be in the interest of the DOT and the public. You should contact the DOT Chief Data Officer for that discussion, as it is outside the scope of the Public Access Plan.</a:t>
            </a:r>
          </a:p>
          <a:p>
            <a:pPr>
              <a:spcAft>
                <a:spcPts val="600"/>
              </a:spcAft>
            </a:pPr>
            <a:endParaRPr lang="en-US" sz="1400" dirty="0">
              <a:latin typeface="Times New Roman" panose="02020603050405020304" pitchFamily="18" charset="0"/>
              <a:ea typeface="Arial" charset="0"/>
              <a:cs typeface="Times New Roman" panose="02020603050405020304" pitchFamily="18" charset="0"/>
            </a:endParaRP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3"/>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27</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90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How soon does data need to be released? "/>
          <p:cNvSpPr txBox="1">
            <a:spLocks noGrp="1"/>
          </p:cNvSpPr>
          <p:nvPr>
            <p:ph type="title" idx="4294967295"/>
          </p:nvPr>
        </p:nvSpPr>
        <p:spPr>
          <a:xfrm>
            <a:off x="1052868" y="762000"/>
            <a:ext cx="701214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How soon does data need to be released? </a:t>
            </a:r>
          </a:p>
        </p:txBody>
      </p:sp>
      <p:sp>
        <p:nvSpPr>
          <p:cNvPr id="8" name="TextBox 7">
            <a:extLst>
              <a:ext uri="{FF2B5EF4-FFF2-40B4-BE49-F238E27FC236}">
                <a16:creationId xmlns:a16="http://schemas.microsoft.com/office/drawing/2014/main" id="{CDEBF877-FB1D-4881-AF34-3F5C72F81E08}"/>
              </a:ext>
            </a:extLst>
          </p:cNvPr>
          <p:cNvSpPr txBox="1"/>
          <p:nvPr/>
        </p:nvSpPr>
        <p:spPr>
          <a:xfrm>
            <a:off x="795868" y="1802755"/>
            <a:ext cx="7559040" cy="73866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a:t>
            </a:r>
            <a:r>
              <a:rPr lang="en-US" sz="1400" dirty="0">
                <a:latin typeface="Times New Roman" panose="02020603050405020304" pitchFamily="18" charset="0"/>
                <a:ea typeface="Arial" charset="0"/>
                <a:cs typeface="Times New Roman" panose="02020603050405020304" pitchFamily="18" charset="0"/>
              </a:rPr>
              <a:t> If you plan to do a follow-up analysis on the data, to what extent is it permissible to delay data release, to avoid having duplication of efforts by others on work already being conducted in the DOT?</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662535"/>
            <a:ext cx="7559040" cy="954107"/>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The DOT Public Access Plan </a:t>
            </a:r>
            <a:r>
              <a:rPr lang="en-US" sz="1400" dirty="0">
                <a:latin typeface="Times New Roman" panose="02020603050405020304" pitchFamily="18" charset="0"/>
                <a:ea typeface="Arial" charset="0"/>
                <a:cs typeface="Times New Roman" panose="02020603050405020304" pitchFamily="18" charset="0"/>
                <a:hlinkClick r:id="rId3"/>
              </a:rPr>
              <a:t>https://doi.org/10.21949/1520559</a:t>
            </a:r>
            <a:r>
              <a:rPr lang="en-US" sz="1400" dirty="0">
                <a:latin typeface="Times New Roman" panose="02020603050405020304" pitchFamily="18" charset="0"/>
                <a:ea typeface="Arial" charset="0"/>
                <a:cs typeface="Times New Roman" panose="02020603050405020304" pitchFamily="18" charset="0"/>
              </a:rPr>
              <a:t> Section 4.2 specifically directs DOT employees to the Departmental Data Release Policy: </a:t>
            </a:r>
            <a:r>
              <a:rPr lang="en-US" sz="1400" dirty="0">
                <a:latin typeface="Times New Roman" panose="02020603050405020304" pitchFamily="18" charset="0"/>
                <a:ea typeface="Arial" charset="0"/>
                <a:cs typeface="Times New Roman" panose="02020603050405020304" pitchFamily="18" charset="0"/>
                <a:hlinkClick r:id="rId4"/>
              </a:rPr>
              <a:t>https://www.transportation.gov/digitalstrategy/policyarchive/Departmental-Data-Release-Policy</a:t>
            </a:r>
            <a:r>
              <a:rPr lang="en-US" sz="1400" dirty="0">
                <a:latin typeface="Times New Roman" panose="02020603050405020304" pitchFamily="18" charset="0"/>
                <a:ea typeface="Arial" charset="0"/>
                <a:cs typeface="Times New Roman" panose="02020603050405020304" pitchFamily="18" charset="0"/>
              </a:rPr>
              <a:t>   Basically, non-classified data should be released as quickly as possible.</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5"/>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28</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285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descr="Questions From Session 1: Limiting Data Access? "/>
          <p:cNvSpPr txBox="1">
            <a:spLocks noGrp="1"/>
          </p:cNvSpPr>
          <p:nvPr>
            <p:ph type="title" idx="4294967295"/>
          </p:nvPr>
        </p:nvSpPr>
        <p:spPr>
          <a:xfrm>
            <a:off x="533400" y="1037272"/>
            <a:ext cx="80772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Arial" panose="020B0604020202020204" pitchFamily="34" charset="0"/>
                <a:ea typeface="Arial" charset="0"/>
                <a:cs typeface="Arial" panose="020B0604020202020204" pitchFamily="34" charset="0"/>
              </a:rPr>
              <a:t>Questions From Session 1: Limiting Data Access? </a:t>
            </a:r>
          </a:p>
        </p:txBody>
      </p:sp>
      <p:sp>
        <p:nvSpPr>
          <p:cNvPr id="8" name="TextBox 7">
            <a:extLst>
              <a:ext uri="{FF2B5EF4-FFF2-40B4-BE49-F238E27FC236}">
                <a16:creationId xmlns:a16="http://schemas.microsoft.com/office/drawing/2014/main" id="{CDEBF877-FB1D-4881-AF34-3F5C72F81E08}"/>
              </a:ext>
            </a:extLst>
          </p:cNvPr>
          <p:cNvSpPr txBox="1"/>
          <p:nvPr/>
        </p:nvSpPr>
        <p:spPr>
          <a:xfrm>
            <a:off x="795868" y="1802755"/>
            <a:ext cx="7559040" cy="73866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Question:</a:t>
            </a:r>
            <a:r>
              <a:rPr lang="en-US" sz="1400" dirty="0">
                <a:latin typeface="Times New Roman" panose="02020603050405020304" pitchFamily="18" charset="0"/>
                <a:ea typeface="Arial" charset="0"/>
                <a:cs typeface="Times New Roman" panose="02020603050405020304" pitchFamily="18" charset="0"/>
              </a:rPr>
              <a:t> Regarding informed consent - is the “Access Policies” section where we could describe that human subjects data would be shared only with researchers performing research aligning with the original purpose to which consent was given?</a:t>
            </a:r>
          </a:p>
        </p:txBody>
      </p:sp>
      <p:sp>
        <p:nvSpPr>
          <p:cNvPr id="10" name="TextBox 9">
            <a:extLst>
              <a:ext uri="{FF2B5EF4-FFF2-40B4-BE49-F238E27FC236}">
                <a16:creationId xmlns:a16="http://schemas.microsoft.com/office/drawing/2014/main" id="{2EB10FFC-279F-4BFB-A2E5-61B284E6511F}"/>
              </a:ext>
            </a:extLst>
          </p:cNvPr>
          <p:cNvSpPr txBox="1"/>
          <p:nvPr/>
        </p:nvSpPr>
        <p:spPr>
          <a:xfrm>
            <a:off x="792480" y="2662535"/>
            <a:ext cx="7559040" cy="2185214"/>
          </a:xfrm>
          <a:prstGeom prst="rect">
            <a:avLst/>
          </a:prstGeom>
          <a:noFill/>
        </p:spPr>
        <p:txBody>
          <a:bodyPr wrap="square" rtlCol="0">
            <a:spAutoFit/>
          </a:bodyPr>
          <a:lstStyle/>
          <a:p>
            <a:pPr>
              <a:spcAft>
                <a:spcPts val="600"/>
              </a:spcAft>
            </a:pPr>
            <a:r>
              <a:rPr lang="en-US" sz="1400" b="1" dirty="0">
                <a:latin typeface="Times New Roman" panose="02020603050405020304" pitchFamily="18" charset="0"/>
                <a:ea typeface="Arial" charset="0"/>
                <a:cs typeface="Times New Roman" panose="02020603050405020304" pitchFamily="18" charset="0"/>
              </a:rPr>
              <a:t>Response:</a:t>
            </a:r>
            <a:r>
              <a:rPr lang="en-US" sz="1400" dirty="0">
                <a:latin typeface="Times New Roman" panose="02020603050405020304" pitchFamily="18" charset="0"/>
                <a:ea typeface="Arial" charset="0"/>
                <a:cs typeface="Times New Roman" panose="02020603050405020304" pitchFamily="18" charset="0"/>
              </a:rPr>
              <a:t> Yes. As the “Access Policies” guidance section of the </a:t>
            </a:r>
            <a:r>
              <a:rPr lang="en-US" sz="1400" b="1" dirty="0">
                <a:latin typeface="Times New Roman" panose="02020603050405020304" pitchFamily="18" charset="0"/>
                <a:ea typeface="Arial" charset="0"/>
                <a:cs typeface="Times New Roman" panose="02020603050405020304" pitchFamily="18" charset="0"/>
              </a:rPr>
              <a:t>Creating Data Management Plans for Intramural Research</a:t>
            </a:r>
            <a:r>
              <a:rPr lang="en-US" sz="1400" dirty="0">
                <a:latin typeface="Times New Roman" panose="02020603050405020304" pitchFamily="18" charset="0"/>
                <a:ea typeface="Arial" charset="0"/>
                <a:cs typeface="Times New Roman" panose="02020603050405020304" pitchFamily="18" charset="0"/>
              </a:rPr>
              <a:t> page </a:t>
            </a:r>
            <a:r>
              <a:rPr lang="en-US" sz="1400" dirty="0">
                <a:latin typeface="Times New Roman" panose="02020603050405020304" pitchFamily="18" charset="0"/>
                <a:ea typeface="Arial" charset="0"/>
                <a:cs typeface="Times New Roman" panose="02020603050405020304" pitchFamily="18" charset="0"/>
                <a:hlinkClick r:id="rId3"/>
              </a:rPr>
              <a:t>https://doi.org/10.21949/1520572</a:t>
            </a:r>
            <a:r>
              <a:rPr lang="en-US" sz="1400" dirty="0">
                <a:latin typeface="Times New Roman" panose="02020603050405020304" pitchFamily="18" charset="0"/>
                <a:ea typeface="Arial" charset="0"/>
                <a:cs typeface="Times New Roman" panose="02020603050405020304" pitchFamily="18" charset="0"/>
              </a:rPr>
              <a:t> notes, this is the part of a Data Management Plan where any restrictions on data access should be explained. Therefore, you can be in compliance with the DOT Public Access Plan while limiting access to research data.</a:t>
            </a:r>
          </a:p>
          <a:p>
            <a:pPr>
              <a:spcAft>
                <a:spcPts val="600"/>
              </a:spcAft>
            </a:pPr>
            <a:r>
              <a:rPr lang="en-US" sz="1400" dirty="0">
                <a:latin typeface="Times New Roman" panose="02020603050405020304" pitchFamily="18" charset="0"/>
                <a:ea typeface="Arial" charset="0"/>
                <a:cs typeface="Times New Roman" panose="02020603050405020304" pitchFamily="18" charset="0"/>
              </a:rPr>
              <a:t>However, U.S. government policy is to share as much data as possible with the public. Therefore, you may consider creating a “public use data” file, that has all sensitive data anonymized, while still limiting access to sensitive data.</a:t>
            </a:r>
          </a:p>
          <a:p>
            <a:pPr>
              <a:spcAft>
                <a:spcPts val="600"/>
              </a:spcAft>
            </a:pPr>
            <a:r>
              <a:rPr lang="en-US" sz="1400" dirty="0">
                <a:latin typeface="Times New Roman" panose="02020603050405020304" pitchFamily="18" charset="0"/>
                <a:ea typeface="Arial" charset="0"/>
                <a:cs typeface="Times New Roman" panose="02020603050405020304" pitchFamily="18" charset="0"/>
              </a:rPr>
              <a:t>U.S. government policy can be described as making data as open as possible, while still protecting personal, business, and national/homeland security information and data.</a:t>
            </a:r>
          </a:p>
        </p:txBody>
      </p:sp>
      <p:sp>
        <p:nvSpPr>
          <p:cNvPr id="12" name="TextBox 11">
            <a:extLst>
              <a:ext uri="{FF2B5EF4-FFF2-40B4-BE49-F238E27FC236}">
                <a16:creationId xmlns:a16="http://schemas.microsoft.com/office/drawing/2014/main" id="{EFFBE3D8-48D4-46F1-8828-8D04204EA7FD}"/>
              </a:ext>
            </a:extLst>
          </p:cNvPr>
          <p:cNvSpPr txBox="1"/>
          <p:nvPr/>
        </p:nvSpPr>
        <p:spPr>
          <a:xfrm>
            <a:off x="335280" y="5940623"/>
            <a:ext cx="8473440" cy="307777"/>
          </a:xfrm>
          <a:prstGeom prst="rect">
            <a:avLst/>
          </a:prstGeom>
          <a:noFill/>
        </p:spPr>
        <p:txBody>
          <a:bodyPr wrap="square" rtlCol="0">
            <a:spAutoFit/>
          </a:bodyPr>
          <a:lstStyle/>
          <a:p>
            <a:pPr algn="ctr">
              <a:spcAft>
                <a:spcPts val="600"/>
              </a:spcAft>
            </a:pPr>
            <a:r>
              <a:rPr lang="en-US" sz="1400" dirty="0">
                <a:latin typeface="Times New Roman" panose="02020603050405020304" pitchFamily="18" charset="0"/>
                <a:ea typeface="Arial" charset="0"/>
                <a:cs typeface="Times New Roman" panose="02020603050405020304" pitchFamily="18" charset="0"/>
              </a:rPr>
              <a:t>For more Questions and Answers, see the Public Access Plan FAQ page at </a:t>
            </a:r>
            <a:r>
              <a:rPr lang="en-US" sz="1400" dirty="0">
                <a:latin typeface="Times New Roman" panose="02020603050405020304" pitchFamily="18" charset="0"/>
                <a:ea typeface="Arial" charset="0"/>
                <a:cs typeface="Times New Roman" panose="02020603050405020304" pitchFamily="18" charset="0"/>
                <a:hlinkClick r:id="rId4"/>
              </a:rPr>
              <a:t>https://doi.org/10.21949/1520567</a:t>
            </a:r>
            <a:endParaRPr lang="en-US" sz="1400" dirty="0">
              <a:latin typeface="Times New Roman" panose="02020603050405020304" pitchFamily="18" charset="0"/>
              <a:ea typeface="Arial" charset="0"/>
              <a:cs typeface="Times New Roman" panose="02020603050405020304" pitchFamily="18" charset="0"/>
            </a:endParaRP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29</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034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1362075"/>
          </a:xfrm>
        </p:spPr>
        <p:txBody>
          <a:bodyPr/>
          <a:lstStyle/>
          <a:p>
            <a:pPr algn="ctr"/>
            <a:r>
              <a:rPr lang="en-US" cap="none" dirty="0">
                <a:latin typeface="Arial" panose="020B0604020202020204" pitchFamily="34" charset="0"/>
                <a:ea typeface="Arial Black" charset="0"/>
                <a:cs typeface="Arial" panose="020B0604020202020204" pitchFamily="34" charset="0"/>
              </a:rPr>
              <a:t>Workshop 2 Overview</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3</a:t>
            </a:fld>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78225" y="1676400"/>
            <a:ext cx="8001000" cy="4570482"/>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Discussion: Writing a DMP was harder than I thought (20 min)</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How to Evaluate a DMP (10 min)</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Evaluating CFS 2017 DMP (20 min)</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Each Breakout Room, working as a group on assigned section of DMP</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Break (10 minutes) </a:t>
            </a:r>
            <a:r>
              <a:rPr lang="en-US" sz="1200" b="1" dirty="0">
                <a:latin typeface="Arial" panose="020B0604020202020204" pitchFamily="34" charset="0"/>
                <a:ea typeface="Arial" charset="0"/>
                <a:cs typeface="Arial" panose="020B0604020202020204" pitchFamily="34" charset="0"/>
              </a:rPr>
              <a:t>(0.50 to 1.00)</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Report back (25 min)</a:t>
            </a:r>
          </a:p>
          <a:p>
            <a:pPr marL="742950" lvl="1"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Each Breakout Room (5 minutes each)</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DMP Self-Evaluation (25 min)</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Break (10 minutes) </a:t>
            </a:r>
            <a:r>
              <a:rPr lang="en-US" sz="1200" b="1" dirty="0">
                <a:latin typeface="Arial" panose="020B0604020202020204" pitchFamily="34" charset="0"/>
                <a:ea typeface="Arial" charset="0"/>
                <a:cs typeface="Arial" panose="020B0604020202020204" pitchFamily="34" charset="0"/>
              </a:rPr>
              <a:t>(1.50 to 2.00)</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Volunteers Sharing Results (25 min) </a:t>
            </a:r>
            <a:r>
              <a:rPr lang="en-US" sz="1200" b="1" dirty="0">
                <a:latin typeface="Arial" panose="020B0604020202020204" pitchFamily="34" charset="0"/>
                <a:ea typeface="Arial" charset="0"/>
                <a:cs typeface="Arial" panose="020B0604020202020204" pitchFamily="34" charset="0"/>
              </a:rPr>
              <a:t>(2.25)</a:t>
            </a:r>
          </a:p>
          <a:p>
            <a:pPr marL="285750" indent="-285750">
              <a:spcAft>
                <a:spcPts val="600"/>
              </a:spcAft>
              <a:buFont typeface="Arial" panose="020B0604020202020204" pitchFamily="34" charset="0"/>
              <a:buChar char="•"/>
            </a:pPr>
            <a:r>
              <a:rPr lang="en-US" sz="2000" b="1" dirty="0">
                <a:latin typeface="Arial" panose="020B0604020202020204" pitchFamily="34" charset="0"/>
                <a:ea typeface="Arial" charset="0"/>
                <a:cs typeface="Arial" panose="020B0604020202020204" pitchFamily="34" charset="0"/>
              </a:rPr>
              <a:t>Questions &amp; Discussion from Session 1 &amp; 2</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211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304800"/>
            <a:ext cx="8549640" cy="1362075"/>
          </a:xfrm>
        </p:spPr>
        <p:txBody>
          <a:bodyPr>
            <a:noAutofit/>
          </a:bodyPr>
          <a:lstStyle/>
          <a:p>
            <a:pPr algn="ctr"/>
            <a:r>
              <a:rPr lang="en-US" cap="none" dirty="0">
                <a:latin typeface="Arial" panose="020B0604020202020204" pitchFamily="34" charset="0"/>
                <a:ea typeface="Arial Black" charset="0"/>
                <a:cs typeface="Arial" panose="020B0604020202020204" pitchFamily="34" charset="0"/>
              </a:rPr>
              <a:t>Discussion: Writing a DMP was harder than I thought</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4</a:t>
            </a:fld>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4800" y="1743635"/>
            <a:ext cx="8549640" cy="4572000"/>
          </a:xfrm>
          <a:prstGeom prst="rect">
            <a:avLst/>
          </a:prstGeom>
          <a:noFill/>
        </p:spPr>
        <p:txBody>
          <a:bodyPr wrap="square" rtlCol="0">
            <a:noAutofit/>
          </a:bodyPr>
          <a:lstStyle/>
          <a:p>
            <a:pPr>
              <a:spcAft>
                <a:spcPts val="600"/>
              </a:spcAft>
            </a:pPr>
            <a:r>
              <a:rPr lang="en-US" sz="2800" b="1" dirty="0">
                <a:latin typeface="Arial" panose="020B0604020202020204" pitchFamily="34" charset="0"/>
                <a:ea typeface="Arial" charset="0"/>
                <a:cs typeface="Arial" panose="020B0604020202020204" pitchFamily="34" charset="0"/>
              </a:rPr>
              <a:t>Participant feedback:</a:t>
            </a:r>
          </a:p>
          <a:p>
            <a:pPr marL="457200"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There were many prompts in the DMP I could not answer. What do I do?</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That is expected. DMP writing may be a team sport. </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You may not have all of the answers at proposal writing time, but in order to be a good data manager, you should think through the questions at proposal time.</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Persistent links may not exist until near end of project, once archive record is created.</a:t>
            </a:r>
          </a:p>
          <a:p>
            <a:pPr marL="457200"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DMP Guidance web pages useful. More examples would be nice.</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Noted. Site redesign starting Fall 2021 </a:t>
            </a:r>
          </a:p>
          <a:p>
            <a:pPr marL="457200"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DMPTool has many templates, but none for my discipline.</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DMPTool is NOT a DOT-managed system. Has been used for years by other disciplines.</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But we can craft and upload templates that make sense for DOT research units.</a:t>
            </a:r>
          </a:p>
          <a:p>
            <a:pPr marL="457200"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In DMPTool, how do I…?</a:t>
            </a:r>
          </a:p>
          <a:p>
            <a:pPr marL="914400" lvl="1"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We will add DMPTool training and tips to Guidance website.</a:t>
            </a:r>
          </a:p>
          <a:p>
            <a:pPr marL="457200" indent="-137160">
              <a:spcAft>
                <a:spcPts val="600"/>
              </a:spcAft>
              <a:buFont typeface="Arial" panose="020B0604020202020204" pitchFamily="34" charset="0"/>
              <a:buChar char="•"/>
            </a:pPr>
            <a:r>
              <a:rPr lang="en-US" sz="1400" b="1" dirty="0">
                <a:latin typeface="Arial" panose="020B0604020202020204" pitchFamily="34" charset="0"/>
                <a:ea typeface="Arial" charset="0"/>
                <a:cs typeface="Arial" panose="020B0604020202020204" pitchFamily="34" charset="0"/>
              </a:rPr>
              <a:t>Others from the live audience?</a:t>
            </a:r>
          </a:p>
          <a:p>
            <a:pPr marL="914400" lvl="1" indent="-457200">
              <a:spcAft>
                <a:spcPts val="600"/>
              </a:spcAft>
              <a:buFont typeface="Arial" panose="020B0604020202020204" pitchFamily="34" charset="0"/>
              <a:buChar char="•"/>
            </a:pPr>
            <a:endParaRPr lang="en-US" sz="1400" b="1" dirty="0">
              <a:latin typeface="Arial" panose="020B0604020202020204" pitchFamily="34" charset="0"/>
              <a:ea typeface="Arial" charset="0"/>
              <a:cs typeface="Arial" panose="020B0604020202020204" pitchFamily="34"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71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1362075"/>
          </a:xfrm>
        </p:spPr>
        <p:txBody>
          <a:bodyPr>
            <a:noAutofit/>
          </a:bodyPr>
          <a:lstStyle/>
          <a:p>
            <a:pPr algn="ctr"/>
            <a:r>
              <a:rPr lang="en-US" cap="none" dirty="0">
                <a:latin typeface="Arial" panose="020B0604020202020204" pitchFamily="34" charset="0"/>
                <a:ea typeface="Arial Black" charset="0"/>
                <a:cs typeface="Arial" panose="020B0604020202020204" pitchFamily="34" charset="0"/>
              </a:rPr>
              <a:t>How to Evaluate a DMP</a:t>
            </a:r>
          </a:p>
        </p:txBody>
      </p:sp>
      <p:sp>
        <p:nvSpPr>
          <p:cNvPr id="7" name="TextBox 6"/>
          <p:cNvSpPr txBox="1"/>
          <p:nvPr/>
        </p:nvSpPr>
        <p:spPr>
          <a:xfrm>
            <a:off x="76200" y="1676399"/>
            <a:ext cx="4419600" cy="3581401"/>
          </a:xfrm>
          <a:prstGeom prst="rect">
            <a:avLst/>
          </a:prstGeom>
          <a:noFill/>
        </p:spPr>
        <p:txBody>
          <a:bodyPr wrap="square" rtlCol="0">
            <a:noAutofit/>
          </a:bodyPr>
          <a:lstStyle/>
          <a:p>
            <a:pPr marL="457200" indent="-457200">
              <a:spcAft>
                <a:spcPts val="600"/>
              </a:spcAft>
              <a:buFont typeface="Arial" panose="020B0604020202020204" pitchFamily="34" charset="0"/>
              <a:buChar char="•"/>
            </a:pPr>
            <a:r>
              <a:rPr lang="en-US" sz="2800" b="1" dirty="0">
                <a:latin typeface="Arial" panose="020B0604020202020204" pitchFamily="34" charset="0"/>
                <a:ea typeface="Arial" charset="0"/>
                <a:cs typeface="Arial" panose="020B0604020202020204" pitchFamily="34" charset="0"/>
              </a:rPr>
              <a:t>Read over CFS 2017 DMP</a:t>
            </a:r>
          </a:p>
          <a:p>
            <a:pPr marL="457200" indent="-457200">
              <a:spcAft>
                <a:spcPts val="600"/>
              </a:spcAft>
              <a:buFont typeface="Arial" panose="020B0604020202020204" pitchFamily="34" charset="0"/>
              <a:buChar char="•"/>
            </a:pPr>
            <a:r>
              <a:rPr lang="en-US" sz="2800" b="1" dirty="0">
                <a:latin typeface="Arial" panose="020B0604020202020204" pitchFamily="34" charset="0"/>
                <a:ea typeface="Arial" charset="0"/>
                <a:cs typeface="Arial" panose="020B0604020202020204" pitchFamily="34" charset="0"/>
              </a:rPr>
              <a:t>Use supplied checklist to check each section</a:t>
            </a:r>
          </a:p>
          <a:p>
            <a:pPr marL="457200" indent="-457200">
              <a:spcAft>
                <a:spcPts val="600"/>
              </a:spcAft>
              <a:buFont typeface="Arial" panose="020B0604020202020204" pitchFamily="34" charset="0"/>
              <a:buChar char="•"/>
            </a:pPr>
            <a:r>
              <a:rPr lang="en-US" sz="2800" b="1" dirty="0">
                <a:latin typeface="Arial" panose="020B0604020202020204" pitchFamily="34" charset="0"/>
                <a:ea typeface="Arial" charset="0"/>
                <a:cs typeface="Arial" panose="020B0604020202020204" pitchFamily="34" charset="0"/>
              </a:rPr>
              <a:t>Tally scores</a:t>
            </a:r>
          </a:p>
          <a:p>
            <a:pPr marL="457200" indent="-457200">
              <a:spcAft>
                <a:spcPts val="600"/>
              </a:spcAft>
              <a:buFont typeface="Arial" panose="020B0604020202020204" pitchFamily="34" charset="0"/>
              <a:buChar char="•"/>
            </a:pPr>
            <a:r>
              <a:rPr lang="en-US" sz="2800" b="1" dirty="0">
                <a:latin typeface="Arial" panose="020B0604020202020204" pitchFamily="34" charset="0"/>
                <a:ea typeface="Arial" charset="0"/>
                <a:cs typeface="Arial" panose="020B0604020202020204" pitchFamily="34" charset="0"/>
              </a:rPr>
              <a:t>Communicate results</a:t>
            </a:r>
          </a:p>
        </p:txBody>
      </p:sp>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Picture 7" descr="Image of the DMP Evaluation Worksheet, Section 1, Data Description. The 11 evaluation criteria of this section are filled in randomly to show a score of 6 Explained Fully; 1 Partially Explained; 2 No Information; and, 2 Not applicable.">
            <a:extLst>
              <a:ext uri="{FF2B5EF4-FFF2-40B4-BE49-F238E27FC236}">
                <a16:creationId xmlns:a16="http://schemas.microsoft.com/office/drawing/2014/main" id="{1792FC6E-7F66-49CA-9B3E-130EADD61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65975" y="1524000"/>
            <a:ext cx="3816025" cy="5124378"/>
          </a:xfrm>
          <a:prstGeom prst="rect">
            <a:avLst/>
          </a:prstGeom>
          <a:ln w="25400">
            <a:solidFill>
              <a:srgbClr val="0000B0"/>
            </a:solidFill>
          </a:ln>
          <a:effectLst>
            <a:outerShdw blurRad="50800" dist="38100" dir="8100000" algn="tr" rotWithShape="0">
              <a:prstClr val="black">
                <a:alpha val="40000"/>
              </a:prstClr>
            </a:outerShdw>
          </a:effectLst>
        </p:spPr>
      </p:pic>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5</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3423777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1362075"/>
          </a:xfrm>
        </p:spPr>
        <p:txBody>
          <a:bodyPr>
            <a:noAutofit/>
          </a:bodyPr>
          <a:lstStyle/>
          <a:p>
            <a:pPr algn="ctr"/>
            <a:r>
              <a:rPr lang="en-US" cap="none" dirty="0">
                <a:latin typeface="Arial" panose="020B0604020202020204" pitchFamily="34" charset="0"/>
                <a:ea typeface="Arial Black" charset="0"/>
                <a:cs typeface="Arial" panose="020B0604020202020204" pitchFamily="34" charset="0"/>
              </a:rPr>
              <a:t>The Art of Evaluating a DMP</a:t>
            </a:r>
          </a:p>
        </p:txBody>
      </p:sp>
      <p:pic>
        <p:nvPicPr>
          <p:cNvPr id="8" name="Picture 7" descr="Close-up image of the DMP Evaluation worksheet, Section2, Standards Employed. The Image shows prompts 2.01, 2.02, 2.03, and 2.04.">
            <a:extLst>
              <a:ext uri="{FF2B5EF4-FFF2-40B4-BE49-F238E27FC236}">
                <a16:creationId xmlns:a16="http://schemas.microsoft.com/office/drawing/2014/main" id="{1792FC6E-7F66-49CA-9B3E-130EADD61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5018" y="1714643"/>
            <a:ext cx="8179989" cy="3312736"/>
          </a:xfrm>
          <a:prstGeom prst="rect">
            <a:avLst/>
          </a:prstGeom>
          <a:ln w="25400">
            <a:solidFill>
              <a:srgbClr val="0000B0"/>
            </a:solidFill>
          </a:ln>
          <a:effectLst>
            <a:outerShdw blurRad="50800" dist="38100" dir="8100000" algn="tr" rotWithShape="0">
              <a:prstClr val="black">
                <a:alpha val="40000"/>
              </a:prstClr>
            </a:outerShdw>
          </a:effectLst>
        </p:spPr>
      </p:pic>
      <p:sp>
        <p:nvSpPr>
          <p:cNvPr id="7" name="TextBox 6"/>
          <p:cNvSpPr txBox="1"/>
          <p:nvPr/>
        </p:nvSpPr>
        <p:spPr>
          <a:xfrm>
            <a:off x="1981200" y="5191896"/>
            <a:ext cx="5181600" cy="1285104"/>
          </a:xfrm>
          <a:prstGeom prst="rect">
            <a:avLst/>
          </a:prstGeom>
          <a:noFill/>
        </p:spPr>
        <p:txBody>
          <a:bodyPr wrap="square" rtlCol="0">
            <a:noAutofit/>
          </a:bodyPr>
          <a:lstStyle/>
          <a:p>
            <a:pPr marL="457200" indent="-45720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Some science; some art</a:t>
            </a:r>
          </a:p>
          <a:p>
            <a:pPr marL="457200" indent="-45720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Not all apply</a:t>
            </a:r>
          </a:p>
          <a:p>
            <a:pPr marL="457200" indent="-45720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Quantitative tool for qualitative decision</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6</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204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 y="771525"/>
            <a:ext cx="8549640" cy="854801"/>
          </a:xfrm>
        </p:spPr>
        <p:txBody>
          <a:bodyPr/>
          <a:lstStyle/>
          <a:p>
            <a:pPr algn="ctr"/>
            <a:r>
              <a:rPr lang="en-US" cap="none" dirty="0">
                <a:latin typeface="Arial" panose="020B0604020202020204" pitchFamily="34" charset="0"/>
                <a:ea typeface="Arial Black" charset="0"/>
                <a:cs typeface="Arial" panose="020B0604020202020204" pitchFamily="34" charset="0"/>
              </a:rPr>
              <a:t>Evaluation Exercise </a:t>
            </a:r>
          </a:p>
        </p:txBody>
      </p:sp>
      <p:sp>
        <p:nvSpPr>
          <p:cNvPr id="4" name="Slide Number Placeholder 3"/>
          <p:cNvSpPr>
            <a:spLocks noGrp="1"/>
          </p:cNvSpPr>
          <p:nvPr>
            <p:ph type="sldNum" sz="quarter" idx="12"/>
          </p:nvPr>
        </p:nvSpPr>
        <p:spPr>
          <a:xfrm>
            <a:off x="8321040" y="6492240"/>
            <a:ext cx="457200" cy="365125"/>
          </a:xfrm>
        </p:spPr>
        <p:txBody>
          <a:bodyPr/>
          <a:lstStyle/>
          <a:p>
            <a:fld id="{93CDCA99-005F-43F9-B816-A449110734F7}" type="slidenum">
              <a:rPr lang="en-US" b="1" smtClean="0">
                <a:solidFill>
                  <a:schemeClr val="tx1"/>
                </a:solidFill>
                <a:latin typeface="Times New Roman" panose="02020603050405020304" pitchFamily="18" charset="0"/>
                <a:cs typeface="Times New Roman" panose="02020603050405020304" pitchFamily="18" charset="0"/>
              </a:rPr>
              <a:pPr/>
              <a:t>7</a:t>
            </a:fld>
            <a:endParaRPr lang="en-US" b="1" dirty="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6495" y="1676400"/>
            <a:ext cx="7860790" cy="4493538"/>
          </a:xfrm>
          <a:prstGeom prst="rect">
            <a:avLst/>
          </a:prstGeom>
          <a:noFill/>
        </p:spPr>
        <p:txBody>
          <a:bodyPr wrap="square" rtlCol="0">
            <a:noAutofit/>
          </a:bodyPr>
          <a:lstStyle/>
          <a:p>
            <a:pPr marL="285750"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Evaluate CFS 2017 DMP (20 min)</a:t>
            </a:r>
          </a:p>
          <a:p>
            <a:pPr marL="742950" lvl="1"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Use Sufficiency Eval form (1 note taker per breakout room)</a:t>
            </a:r>
          </a:p>
          <a:p>
            <a:pPr marL="742950" lvl="1"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Each breakout room, working as a group</a:t>
            </a:r>
          </a:p>
          <a:p>
            <a:pPr marL="1200150" lvl="2"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1: Section 1</a:t>
            </a:r>
          </a:p>
          <a:p>
            <a:pPr marL="1200150" lvl="2"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2: Section 2</a:t>
            </a:r>
          </a:p>
          <a:p>
            <a:pPr marL="1200150" lvl="2"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3: Section 3</a:t>
            </a:r>
          </a:p>
          <a:p>
            <a:pPr marL="1200150" lvl="2"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4: Section 4</a:t>
            </a:r>
          </a:p>
          <a:p>
            <a:pPr marL="1200150" lvl="2" indent="-285750">
              <a:spcAft>
                <a:spcPts val="600"/>
              </a:spcAft>
              <a:buFont typeface="Arial" panose="020B0604020202020204" pitchFamily="34" charset="0"/>
              <a:buChar char="•"/>
            </a:pPr>
            <a:r>
              <a:rPr lang="en-US" b="1" dirty="0">
                <a:latin typeface="Arial" panose="020B0604020202020204" pitchFamily="34" charset="0"/>
                <a:ea typeface="Arial" charset="0"/>
                <a:cs typeface="Arial" panose="020B0604020202020204" pitchFamily="34" charset="0"/>
              </a:rPr>
              <a:t>Room 5: Section 5 </a:t>
            </a:r>
          </a:p>
          <a:p>
            <a:pPr marL="742950" lvl="1"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Record consensus answer; note debate</a:t>
            </a:r>
          </a:p>
          <a:p>
            <a:pPr marL="742950" lvl="1" indent="-285750">
              <a:spcAft>
                <a:spcPts val="600"/>
              </a:spcAft>
              <a:buFont typeface="Arial" panose="020B0604020202020204" pitchFamily="34" charset="0"/>
              <a:buChar char="•"/>
            </a:pPr>
            <a:r>
              <a:rPr lang="en-US" sz="2400" b="1" dirty="0">
                <a:latin typeface="Arial" panose="020B0604020202020204" pitchFamily="34" charset="0"/>
                <a:ea typeface="Arial" charset="0"/>
                <a:cs typeface="Arial" panose="020B0604020202020204" pitchFamily="34" charset="0"/>
              </a:rPr>
              <a:t>Some section are longer; you may not finish</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cxnSp>
        <p:nvCxnSpPr>
          <p:cNvPr id="11" name="Straight Connector 10">
            <a:extLst>
              <a:ext uri="{C183D7F6-B498-43B3-948B-1728B52AA6E4}">
                <adec:decorative xmlns:adec="http://schemas.microsoft.com/office/drawing/2017/decorative" val="1"/>
              </a:ext>
            </a:extLst>
          </p:cNvPr>
          <p:cNvCxnSpPr/>
          <p:nvPr/>
        </p:nvCxnSpPr>
        <p:spPr>
          <a:xfrm flipH="1" flipV="1">
            <a:off x="914400" y="1600200"/>
            <a:ext cx="7315200" cy="26126"/>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362075"/>
          </a:xfrm>
        </p:spPr>
        <p:txBody>
          <a:bodyPr>
            <a:normAutofit/>
          </a:bodyPr>
          <a:lstStyle/>
          <a:p>
            <a:pPr algn="ctr"/>
            <a:r>
              <a:rPr lang="en-US" cap="none" dirty="0">
                <a:latin typeface="Arial Black" charset="0"/>
                <a:ea typeface="Arial Black" charset="0"/>
                <a:cs typeface="Arial Black" charset="0"/>
              </a:rPr>
              <a:t>Commodity Flow Survey 2017 [supporting datasets]</a:t>
            </a:r>
          </a:p>
        </p:txBody>
      </p:sp>
      <p:pic>
        <p:nvPicPr>
          <p:cNvPr id="5" name="Picture 4" descr="Page 2 of the DMP for the Commodity Flow Survey (CFS) 2017 Dataset."/>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7370" y="1576404"/>
            <a:ext cx="2991353" cy="3766352"/>
          </a:xfrm>
          <a:prstGeom prst="rect">
            <a:avLst/>
          </a:prstGeom>
          <a:ln>
            <a:solidFill>
              <a:srgbClr val="002060"/>
            </a:solidFill>
          </a:ln>
        </p:spPr>
      </p:pic>
      <p:pic>
        <p:nvPicPr>
          <p:cNvPr id="3" name="Picture 2" descr="Page 1 of the DMP for the Commodity Flow Survey (CFS) 2017 Dataset."/>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3047" y="2605858"/>
            <a:ext cx="2991353" cy="3779883"/>
          </a:xfrm>
          <a:prstGeom prst="rect">
            <a:avLst/>
          </a:prstGeom>
          <a:ln>
            <a:solidFill>
              <a:srgbClr val="002060"/>
            </a:solidFill>
          </a:ln>
          <a:effectLst>
            <a:outerShdw blurRad="50800" dist="38100" dir="16200000" rotWithShape="0">
              <a:prstClr val="black">
                <a:alpha val="40000"/>
              </a:prstClr>
            </a:outerShdw>
          </a:effectLst>
        </p:spPr>
      </p:pic>
      <p:pic>
        <p:nvPicPr>
          <p:cNvPr id="11" name="Picture 10" descr="Image of the DMP Evaluation Worksheet, Section 1, Data Description. The 11 evaluation criteria of this section are filled in to show a score of 7 Explained Fully; 1 Partially Explained; 2 No Information; and, 1 Not applicable."/>
          <p:cNvPicPr>
            <a:picLocks noChangeAspect="1"/>
          </p:cNvPicPr>
          <p:nvPr/>
        </p:nvPicPr>
        <p:blipFill>
          <a:blip r:embed="rId5">
            <a:extLst>
              <a:ext uri="{28A0092B-C50C-407E-A947-70E740481C1C}">
                <a14:useLocalDpi xmlns:a14="http://schemas.microsoft.com/office/drawing/2010/main" val="0"/>
              </a:ext>
            </a:extLst>
          </a:blip>
          <a:srcRect/>
          <a:stretch/>
        </p:blipFill>
        <p:spPr>
          <a:xfrm>
            <a:off x="5105400" y="1626289"/>
            <a:ext cx="3617566" cy="4850711"/>
          </a:xfrm>
          <a:prstGeom prst="rect">
            <a:avLst/>
          </a:prstGeom>
          <a:ln w="25400">
            <a:solidFill>
              <a:srgbClr val="0000B0"/>
            </a:solidFill>
          </a:ln>
          <a:effectLst>
            <a:outerShdw blurRad="50800" dist="38100" dir="8100000" algn="tr" rotWithShape="0">
              <a:prstClr val="black">
                <a:alpha val="40000"/>
              </a:prstClr>
            </a:outerShdw>
          </a:effectLst>
        </p:spPr>
      </p:pic>
      <p:sp>
        <p:nvSpPr>
          <p:cNvPr id="4" name="Slide Number Placeholder 3"/>
          <p:cNvSpPr>
            <a:spLocks noGrp="1"/>
          </p:cNvSpPr>
          <p:nvPr>
            <p:ph type="sldNum" sz="quarter" idx="12"/>
          </p:nvPr>
        </p:nvSpPr>
        <p:spPr>
          <a:xfrm>
            <a:off x="8321040" y="6492240"/>
            <a:ext cx="457200" cy="365125"/>
          </a:xfrm>
        </p:spPr>
        <p:txBody>
          <a:bodyPr vert="horz" lIns="91440" tIns="45720" rIns="91440" bIns="45720" rtlCol="0" anchor="ctr"/>
          <a:lstStyle/>
          <a:p>
            <a:fld id="{93CDCA99-005F-43F9-B816-A449110734F7}" type="slidenum">
              <a:rPr lang="en-US" b="1">
                <a:solidFill>
                  <a:schemeClr val="tx1"/>
                </a:solidFill>
                <a:latin typeface="Times New Roman" panose="02020603050405020304" pitchFamily="18" charset="0"/>
                <a:cs typeface="Times New Roman" panose="02020603050405020304" pitchFamily="18" charset="0"/>
              </a:rPr>
              <a:pPr/>
              <a:t>8</a:t>
            </a:fld>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030" y="6324600"/>
            <a:ext cx="1128067" cy="457200"/>
          </a:xfrm>
          <a:prstGeom prst="rect">
            <a:avLst/>
          </a:prstGeom>
        </p:spPr>
      </p:pic>
    </p:spTree>
    <p:extLst>
      <p:ext uri="{BB962C8B-B14F-4D97-AF65-F5344CB8AC3E}">
        <p14:creationId xmlns:p14="http://schemas.microsoft.com/office/powerpoint/2010/main" val="117961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D669-9D38-4E27-B606-932490D34C61}"/>
              </a:ext>
            </a:extLst>
          </p:cNvPr>
          <p:cNvSpPr>
            <a:spLocks noGrp="1"/>
          </p:cNvSpPr>
          <p:nvPr>
            <p:ph type="title"/>
          </p:nvPr>
        </p:nvSpPr>
        <p:spPr>
          <a:xfrm>
            <a:off x="457200" y="2743200"/>
            <a:ext cx="8229600" cy="1143000"/>
          </a:xfrm>
        </p:spPr>
        <p:txBody>
          <a:bodyPr>
            <a:noAutofit/>
          </a:bodyPr>
          <a:lstStyle/>
          <a:p>
            <a:r>
              <a:rPr lang="en-US" sz="4000" b="1" dirty="0">
                <a:latin typeface="Arial" panose="020B0604020202020204" pitchFamily="34" charset="0"/>
                <a:cs typeface="Arial" panose="020B0604020202020204" pitchFamily="34" charset="0"/>
              </a:rPr>
              <a:t>Break: 10 Min</a:t>
            </a:r>
          </a:p>
        </p:txBody>
      </p:sp>
      <p:sp>
        <p:nvSpPr>
          <p:cNvPr id="5" name="Slide Number Placeholder 4">
            <a:extLst>
              <a:ext uri="{FF2B5EF4-FFF2-40B4-BE49-F238E27FC236}">
                <a16:creationId xmlns:a16="http://schemas.microsoft.com/office/drawing/2014/main" id="{AC64C13C-BDB7-4222-864D-0D1ECABFA257}"/>
              </a:ext>
            </a:extLst>
          </p:cNvPr>
          <p:cNvSpPr>
            <a:spLocks noGrp="1"/>
          </p:cNvSpPr>
          <p:nvPr>
            <p:ph type="sldNum" sz="quarter" idx="12"/>
          </p:nvPr>
        </p:nvSpPr>
        <p:spPr>
          <a:xfrm>
            <a:off x="8321040" y="6492240"/>
            <a:ext cx="457200" cy="365125"/>
          </a:xfrm>
        </p:spPr>
        <p:txBody>
          <a:bodyPr vert="horz" lIns="91440" tIns="45720" rIns="91440" bIns="45720" rtlCol="0" anchor="ctr"/>
          <a:lstStyle/>
          <a:p>
            <a:fld id="{2066355A-084C-D24E-9AD2-7E4FC41EA627}" type="slidenum">
              <a:rPr lang="en-US" b="1">
                <a:solidFill>
                  <a:schemeClr val="tx1"/>
                </a:solidFill>
                <a:latin typeface="Times New Roman" panose="02020603050405020304" pitchFamily="18" charset="0"/>
                <a:cs typeface="Times New Roman" panose="02020603050405020304" pitchFamily="18" charset="0"/>
              </a:rPr>
              <a:pPr/>
              <a:t>9</a:t>
            </a:fld>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137282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4506</TotalTime>
  <Words>7893</Words>
  <Application>Microsoft Office PowerPoint</Application>
  <PresentationFormat>On-screen Show (4:3)</PresentationFormat>
  <Paragraphs>556</Paragraphs>
  <Slides>29</Slides>
  <Notes>29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29</vt:i4>
      </vt:variant>
    </vt:vector>
  </HeadingPairs>
  <TitlesOfParts>
    <vt:vector size="36" baseType="lpstr">
      <vt:lpstr>Arial</vt:lpstr>
      <vt:lpstr>Arial Black</vt:lpstr>
      <vt:lpstr>Calibri</vt:lpstr>
      <vt:lpstr>Times New Roman</vt:lpstr>
      <vt:lpstr>2_Office Theme</vt:lpstr>
      <vt:lpstr>Custom Design</vt:lpstr>
      <vt:lpstr>1_Custom Design</vt:lpstr>
      <vt:lpstr>Evaluating Data Management Plans (DMPs)</vt:lpstr>
      <vt:lpstr>Workshop Schedule</vt:lpstr>
      <vt:lpstr>Workshop 2 Overview</vt:lpstr>
      <vt:lpstr>Discussion: Writing a DMP was harder than I thought</vt:lpstr>
      <vt:lpstr>How to Evaluate a DMP</vt:lpstr>
      <vt:lpstr>The Art of Evaluating a DMP</vt:lpstr>
      <vt:lpstr>Evaluation Exercise </vt:lpstr>
      <vt:lpstr>Commodity Flow Survey 2017 [supporting datasets]</vt:lpstr>
      <vt:lpstr>Break: 10 Min</vt:lpstr>
      <vt:lpstr>Report Back</vt:lpstr>
      <vt:lpstr>CFS 2017: 1) Data Description</vt:lpstr>
      <vt:lpstr>CFS 2017: 2) Standards Employed</vt:lpstr>
      <vt:lpstr>CFS 2017: 3) Access Policies</vt:lpstr>
      <vt:lpstr>CFS 2017: 4) Reuse Policies</vt:lpstr>
      <vt:lpstr>CFS 2017: 5) Archiving</vt:lpstr>
      <vt:lpstr>DMP Self-Evaluation (25 min)</vt:lpstr>
      <vt:lpstr>Break: 10 Min</vt:lpstr>
      <vt:lpstr>Volunteer Sharing Results (25 min)</vt:lpstr>
      <vt:lpstr>Public Access Implementation Working Group (PAIWG)</vt:lpstr>
      <vt:lpstr>NTL To Do List</vt:lpstr>
      <vt:lpstr>Questions &amp; Discussion from Sessions 1 &amp; 2</vt:lpstr>
      <vt:lpstr>Questions From Session 1: What is Data? </vt:lpstr>
      <vt:lpstr>Questions From Session 1: Final Dataset? </vt:lpstr>
      <vt:lpstr>Questions From Session 1: Licensing and Rights? </vt:lpstr>
      <vt:lpstr>Questions From Session 1: Training for CORs? </vt:lpstr>
      <vt:lpstr>Questions From Session 1: Lit Reviews? </vt:lpstr>
      <vt:lpstr>Questions From Session 1: Continuous Data? </vt:lpstr>
      <vt:lpstr>Questions From Session 1: How soon does data need to be released? </vt:lpstr>
      <vt:lpstr>Questions From Session 1: Limiting Data Access?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Amanda J. Wilson &amp;  the National Transportation Library</dc:title>
  <dc:creator>Leighton L Christiansen;Mary Moulton;David W. Martin</dc:creator>
  <cp:lastModifiedBy>Christiansen, Leighton (OST)</cp:lastModifiedBy>
  <cp:revision>355</cp:revision>
  <cp:lastPrinted>2022-03-29T16:01:43Z</cp:lastPrinted>
  <dcterms:created xsi:type="dcterms:W3CDTF">2016-03-23T21:31:32Z</dcterms:created>
  <dcterms:modified xsi:type="dcterms:W3CDTF">2022-03-29T16:04:33Z</dcterms:modified>
</cp:coreProperties>
</file>