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25"/>
  </p:notesMasterIdLst>
  <p:handoutMasterIdLst>
    <p:handoutMasterId r:id="rId26"/>
  </p:handoutMasterIdLst>
  <p:sldIdLst>
    <p:sldId id="256" r:id="rId2"/>
    <p:sldId id="260" r:id="rId3"/>
    <p:sldId id="288" r:id="rId4"/>
    <p:sldId id="289" r:id="rId5"/>
    <p:sldId id="286" r:id="rId6"/>
    <p:sldId id="290" r:id="rId7"/>
    <p:sldId id="299" r:id="rId8"/>
    <p:sldId id="300" r:id="rId9"/>
    <p:sldId id="298" r:id="rId10"/>
    <p:sldId id="291" r:id="rId11"/>
    <p:sldId id="261" r:id="rId12"/>
    <p:sldId id="294" r:id="rId13"/>
    <p:sldId id="295" r:id="rId14"/>
    <p:sldId id="297" r:id="rId15"/>
    <p:sldId id="302" r:id="rId16"/>
    <p:sldId id="306" r:id="rId17"/>
    <p:sldId id="292" r:id="rId18"/>
    <p:sldId id="309" r:id="rId19"/>
    <p:sldId id="310" r:id="rId20"/>
    <p:sldId id="308" r:id="rId21"/>
    <p:sldId id="282" r:id="rId22"/>
    <p:sldId id="278" r:id="rId23"/>
    <p:sldId id="277" r:id="rId24"/>
  </p:sldIdLst>
  <p:sldSz cx="9144000" cy="5143500" type="screen16x9"/>
  <p:notesSz cx="7010400" cy="9296400"/>
  <p:embeddedFontLst>
    <p:embeddedFont>
      <p:font typeface="Roboto" panose="020B0604020202020204" charset="0"/>
      <p:regular r:id="rId27"/>
      <p:bold r:id="rId28"/>
      <p:italic r:id="rId29"/>
      <p:boldItalic r:id="rId3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3"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6" autoAdjust="0"/>
    <p:restoredTop sz="69586" autoAdjust="0"/>
  </p:normalViewPr>
  <p:slideViewPr>
    <p:cSldViewPr snapToGrid="0">
      <p:cViewPr varScale="1">
        <p:scale>
          <a:sx n="63" d="100"/>
          <a:sy n="63" d="100"/>
        </p:scale>
        <p:origin x="77" y="317"/>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50" d="100"/>
        <a:sy n="5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3.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font" Target="fonts/font2.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font" Target="fonts/font1.fntdata"/><Relationship Id="rId30" Type="http://schemas.openxmlformats.org/officeDocument/2006/relationships/font" Target="fonts/font4.fntdata"/></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06C6AFAC-8F26-46C3-89C5-FC7C9E3D10AF}" type="datetimeFigureOut">
              <a:rPr lang="en-US" smtClean="0"/>
              <a:t>2/22/2022</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C5D3755B-5AFB-46B6-9E38-B355AE3C8B0E}" type="slidenum">
              <a:rPr lang="en-US" smtClean="0"/>
              <a:t>‹#›</a:t>
            </a:fld>
            <a:endParaRPr lang="en-US"/>
          </a:p>
        </p:txBody>
      </p:sp>
    </p:spTree>
    <p:extLst>
      <p:ext uri="{BB962C8B-B14F-4D97-AF65-F5344CB8AC3E}">
        <p14:creationId xmlns:p14="http://schemas.microsoft.com/office/powerpoint/2010/main" val="258141796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06400" y="696913"/>
            <a:ext cx="6199188"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1040" y="4415790"/>
            <a:ext cx="5608320" cy="4183380"/>
          </a:xfrm>
          <a:prstGeom prst="rect">
            <a:avLst/>
          </a:prstGeom>
          <a:noFill/>
          <a:ln>
            <a:noFill/>
          </a:ln>
        </p:spPr>
        <p:txBody>
          <a:bodyPr spcFirstLastPara="1" wrap="square" lIns="93162" tIns="93162" rIns="93162" bIns="93162" anchor="t" anchorCtr="0"/>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hf hdr="0" ftr="0" dt="0"/>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gcb9a0b074_1_0: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 name="Google Shape;65;gcb9a0b074_1_0: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r>
              <a:rPr lang="en-US" sz="1200" b="1" dirty="0">
                <a:latin typeface="Times New Roman" panose="02020603050405020304" pitchFamily="18" charset="0"/>
                <a:cs typeface="Times New Roman" panose="02020603050405020304" pitchFamily="18" charset="0"/>
              </a:rPr>
              <a:t>Leighton:</a:t>
            </a:r>
          </a:p>
          <a:p>
            <a:pPr marL="0" indent="0">
              <a:buNone/>
            </a:pPr>
            <a:r>
              <a:rPr lang="en-US" sz="1200" dirty="0">
                <a:latin typeface="Times New Roman" panose="02020603050405020304" pitchFamily="18" charset="0"/>
                <a:cs typeface="Times New Roman" panose="02020603050405020304" pitchFamily="18" charset="0"/>
              </a:rPr>
              <a:t>Thank you to May Aydin for inviting</a:t>
            </a:r>
            <a:r>
              <a:rPr lang="en-US" sz="1200" baseline="0" dirty="0">
                <a:latin typeface="Times New Roman" panose="02020603050405020304" pitchFamily="18" charset="0"/>
                <a:cs typeface="Times New Roman" panose="02020603050405020304" pitchFamily="18" charset="0"/>
              </a:rPr>
              <a:t> us today. It is an honor to speak to you.</a:t>
            </a:r>
          </a:p>
          <a:p>
            <a:pPr marL="0" indent="0">
              <a:buNone/>
            </a:pPr>
            <a:endParaRPr lang="en-US" sz="1200" dirty="0">
              <a:latin typeface="Times New Roman" panose="02020603050405020304" pitchFamily="18" charset="0"/>
              <a:cs typeface="Times New Roman" panose="02020603050405020304" pitchFamily="18" charset="0"/>
            </a:endParaRPr>
          </a:p>
          <a:p>
            <a:pPr marL="0" indent="0">
              <a:buNone/>
            </a:pPr>
            <a:r>
              <a:rPr lang="en-US" sz="1200" baseline="0" dirty="0">
                <a:latin typeface="Times New Roman" panose="02020603050405020304" pitchFamily="18" charset="0"/>
                <a:cs typeface="Times New Roman" panose="02020603050405020304" pitchFamily="18" charset="0"/>
              </a:rPr>
              <a:t>We are Leighton Christiansen &amp; Jesse Long. We work on Data Curation issues at the National Transportation Library (NTL for short), which is an office of the Bureau of Transportation Statistics (or BTS). Over the course of the presentation, we will go into more depth on what data curation is, and how we believe the practices of data curation can help you to make federal statistics more transparent, as well as accessible, interoperable, and preservable.</a:t>
            </a:r>
          </a:p>
          <a:p>
            <a:pPr marL="0" indent="0">
              <a:buNone/>
            </a:pPr>
            <a:endParaRPr lang="en-US" sz="1200" baseline="0" dirty="0">
              <a:latin typeface="Times New Roman" panose="02020603050405020304" pitchFamily="18" charset="0"/>
              <a:cs typeface="Times New Roman" panose="02020603050405020304" pitchFamily="18" charset="0"/>
            </a:endParaRPr>
          </a:p>
          <a:p>
            <a:pPr marL="0" indent="0">
              <a:buNone/>
            </a:pPr>
            <a:r>
              <a:rPr lang="en-US" sz="1200" baseline="0" dirty="0">
                <a:latin typeface="Times New Roman" panose="02020603050405020304" pitchFamily="18" charset="0"/>
                <a:cs typeface="Times New Roman" panose="02020603050405020304" pitchFamily="18" charset="0"/>
              </a:rPr>
              <a:t>[Slide] </a:t>
            </a:r>
          </a:p>
          <a:p>
            <a:pPr marL="0" indent="0">
              <a:buNone/>
            </a:pPr>
            <a:r>
              <a:rPr lang="en-US" sz="1200" baseline="0" dirty="0">
                <a:latin typeface="Times New Roman" panose="02020603050405020304" pitchFamily="18" charset="0"/>
                <a:cs typeface="Times New Roman" panose="02020603050405020304" pitchFamily="18" charset="0"/>
              </a:rPr>
              <a:t>[Next speaker: Leighton]</a:t>
            </a:r>
          </a:p>
          <a:p>
            <a:pPr marL="0" indent="0">
              <a:buNone/>
            </a:pPr>
            <a:r>
              <a:rPr lang="en-US" sz="1200" baseline="0" dirty="0">
                <a:latin typeface="Times New Roman" panose="02020603050405020304" pitchFamily="18" charset="0"/>
                <a:cs typeface="Times New Roman" panose="02020603050405020304" pitchFamily="18" charset="0"/>
              </a:rPr>
              <a:t>[Time: 36 seconds]</a:t>
            </a:r>
          </a:p>
          <a:p>
            <a:pPr marL="0" indent="0">
              <a:buNone/>
            </a:pPr>
            <a:endParaRPr lang="en-US" baseline="0" dirty="0"/>
          </a:p>
          <a:p>
            <a:pPr lvl="0"/>
            <a:endParaRPr lang="en-US" dirty="0"/>
          </a:p>
          <a:p>
            <a:pPr marL="142354" indent="0">
              <a:buNone/>
            </a:pPr>
            <a:endParaRPr lang="en-US" dirty="0"/>
          </a:p>
          <a:p>
            <a:pPr marL="0" indent="0">
              <a:buNone/>
            </a:pPr>
            <a:r>
              <a:rPr lang="en-US" baseline="0" dirty="0"/>
              <a:t> </a:t>
            </a:r>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g51989ce7e6_0_288: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1" name="Google Shape;101;g51989ce7e6_0_288: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r>
              <a:rPr lang="en-US" sz="1200" b="1" dirty="0">
                <a:latin typeface="Times New Roman" panose="02020603050405020304" pitchFamily="18" charset="0"/>
                <a:cs typeface="Times New Roman" panose="02020603050405020304" pitchFamily="18" charset="0"/>
              </a:rPr>
              <a:t>Leighton:</a:t>
            </a:r>
          </a:p>
          <a:p>
            <a:pPr marL="0" indent="0">
              <a:buNone/>
            </a:pPr>
            <a:endParaRPr lang="en-US" sz="1200" dirty="0">
              <a:latin typeface="Times New Roman" panose="02020603050405020304" pitchFamily="18" charset="0"/>
              <a:cs typeface="Times New Roman" panose="02020603050405020304" pitchFamily="18" charset="0"/>
            </a:endParaRPr>
          </a:p>
          <a:p>
            <a:pPr marL="0" indent="0">
              <a:buNone/>
            </a:pPr>
            <a:r>
              <a:rPr lang="en-US" sz="1200" dirty="0">
                <a:latin typeface="Times New Roman" panose="02020603050405020304" pitchFamily="18" charset="0"/>
                <a:cs typeface="Times New Roman" panose="02020603050405020304" pitchFamily="18" charset="0"/>
              </a:rPr>
              <a:t>We have talked about data curation actions, and the benefits of data curation.</a:t>
            </a:r>
            <a:r>
              <a:rPr lang="en-US" sz="1200" baseline="0" dirty="0">
                <a:latin typeface="Times New Roman" panose="02020603050405020304" pitchFamily="18" charset="0"/>
                <a:cs typeface="Times New Roman" panose="02020603050405020304" pitchFamily="18" charset="0"/>
              </a:rPr>
              <a:t> </a:t>
            </a:r>
            <a:r>
              <a:rPr lang="en-US" sz="1200" dirty="0">
                <a:latin typeface="Times New Roman" panose="02020603050405020304" pitchFamily="18" charset="0"/>
                <a:cs typeface="Times New Roman" panose="02020603050405020304" pitchFamily="18" charset="0"/>
              </a:rPr>
              <a:t>I would like to go back to some key definitions.</a:t>
            </a:r>
          </a:p>
          <a:p>
            <a:pPr marL="0" indent="0">
              <a:buNone/>
            </a:pPr>
            <a:endParaRPr lang="en-US" sz="1200" dirty="0">
              <a:latin typeface="Times New Roman" panose="02020603050405020304" pitchFamily="18" charset="0"/>
              <a:cs typeface="Times New Roman" panose="02020603050405020304" pitchFamily="18" charset="0"/>
            </a:endParaRPr>
          </a:p>
          <a:p>
            <a:pPr marL="0" indent="0">
              <a:buNone/>
            </a:pPr>
            <a:r>
              <a:rPr lang="en-US" sz="1200" dirty="0">
                <a:latin typeface="Times New Roman" panose="02020603050405020304" pitchFamily="18" charset="0"/>
                <a:cs typeface="Times New Roman" panose="02020603050405020304" pitchFamily="18" charset="0"/>
              </a:rPr>
              <a:t>“In the context of research and scholarship, "Data Management" refers to the storage, access and preservation of data produced from a given investigation. Data management practices cover the entire lifecycle of the data, from planning the investigation to conducting it, and from backing up data as it is created and used; to long term preservation of data deliverables after the research investigation has concluded.”</a:t>
            </a:r>
          </a:p>
          <a:p>
            <a:pPr marL="0"/>
            <a:endParaRPr lang="en-US" sz="900" dirty="0">
              <a:latin typeface="Times New Roman" panose="02020603050405020304" pitchFamily="18" charset="0"/>
              <a:cs typeface="Times New Roman" panose="02020603050405020304" pitchFamily="18" charset="0"/>
            </a:endParaRPr>
          </a:p>
          <a:p>
            <a:pPr marL="457200" lvl="1" indent="0">
              <a:buNone/>
            </a:pPr>
            <a:r>
              <a:rPr lang="en-US" sz="900" dirty="0">
                <a:latin typeface="Times New Roman" panose="02020603050405020304" pitchFamily="18" charset="0"/>
                <a:cs typeface="Times New Roman" panose="02020603050405020304" pitchFamily="18" charset="0"/>
              </a:rPr>
              <a:t>1: Source: University Library, Texas A&amp;M University. “Data Management Defined - Research Data Management - Guides at Texas A&amp;M University.” Research Data Management, October 1, 2013. http://guides.library.tamu.edu/DataManagement</a:t>
            </a:r>
          </a:p>
          <a:p>
            <a:pPr marL="0"/>
            <a:endParaRPr lang="en-US" dirty="0">
              <a:latin typeface="Times New Roman" panose="02020603050405020304" pitchFamily="18" charset="0"/>
              <a:cs typeface="Times New Roman" panose="02020603050405020304" pitchFamily="18" charset="0"/>
            </a:endParaRPr>
          </a:p>
          <a:p>
            <a:pPr marL="0" indent="0">
              <a:buNone/>
            </a:pPr>
            <a:r>
              <a:rPr lang="en-US" sz="1200" dirty="0">
                <a:latin typeface="Times New Roman" panose="02020603050405020304" pitchFamily="18" charset="0"/>
                <a:cs typeface="Times New Roman" panose="02020603050405020304" pitchFamily="18" charset="0"/>
              </a:rPr>
              <a:t>Or to borrow a plain language definition from Kristin Briney, (page 7) “Data management is the compilation of many small practices that make your data easier to find, easier to understand, less likely to be lost, and more likely to be usable during a project or ten years later.”</a:t>
            </a:r>
          </a:p>
          <a:p>
            <a:pPr marL="0" indent="0">
              <a:buNone/>
            </a:pPr>
            <a:endParaRPr lang="en-US" dirty="0">
              <a:latin typeface="Times New Roman" panose="02020603050405020304" pitchFamily="18" charset="0"/>
              <a:cs typeface="Times New Roman" panose="02020603050405020304" pitchFamily="18" charset="0"/>
            </a:endParaRPr>
          </a:p>
          <a:p>
            <a:pPr marL="457200" lvl="1" indent="0">
              <a:buNone/>
            </a:pPr>
            <a:r>
              <a:rPr lang="en-US" sz="900" dirty="0">
                <a:latin typeface="Times New Roman" panose="02020603050405020304" pitchFamily="18" charset="0"/>
                <a:cs typeface="Times New Roman" panose="02020603050405020304" pitchFamily="18" charset="0"/>
              </a:rPr>
              <a:t>2: Source: Briney, Kristin. 2015. </a:t>
            </a:r>
            <a:r>
              <a:rPr lang="en-US" sz="900" i="1" dirty="0">
                <a:latin typeface="Times New Roman" panose="02020603050405020304" pitchFamily="18" charset="0"/>
                <a:cs typeface="Times New Roman" panose="02020603050405020304" pitchFamily="18" charset="0"/>
              </a:rPr>
              <a:t>Data management for researchers: organize, maintain and share your data for research success</a:t>
            </a:r>
            <a:r>
              <a:rPr lang="en-US" sz="900" dirty="0">
                <a:latin typeface="Times New Roman" panose="02020603050405020304" pitchFamily="18" charset="0"/>
                <a:cs typeface="Times New Roman" panose="02020603050405020304" pitchFamily="18" charset="0"/>
              </a:rPr>
              <a:t>. (6)</a:t>
            </a:r>
          </a:p>
          <a:p>
            <a:pPr marL="0" indent="0">
              <a:buNone/>
            </a:pPr>
            <a:r>
              <a:rPr lang="en-US" dirty="0">
                <a:latin typeface="Times New Roman" panose="02020603050405020304" pitchFamily="18" charset="0"/>
                <a:cs typeface="Times New Roman" panose="02020603050405020304" pitchFamily="18" charset="0"/>
              </a:rPr>
              <a:t>  </a:t>
            </a:r>
          </a:p>
          <a:p>
            <a:pPr marL="0" indent="0">
              <a:buNone/>
            </a:pPr>
            <a:r>
              <a:rPr lang="en-US" sz="1200" dirty="0">
                <a:latin typeface="Times New Roman" panose="02020603050405020304" pitchFamily="18" charset="0"/>
                <a:cs typeface="Times New Roman" panose="02020603050405020304" pitchFamily="18" charset="0"/>
              </a:rPr>
              <a:t>“Data curation is the active and ongoing management of data through its lifecycle of interest and usefulness to scholarship, science, and education. Data curation enables data discovery and retrieval, maintains data quality, adds value, and provides for re-use over time through activities including authentication, archiving, management, preservation, and representation.”</a:t>
            </a:r>
          </a:p>
          <a:p>
            <a:pPr marL="0"/>
            <a:endParaRPr lang="en-US" dirty="0">
              <a:latin typeface="Times New Roman" panose="02020603050405020304" pitchFamily="18" charset="0"/>
              <a:cs typeface="Times New Roman" panose="02020603050405020304" pitchFamily="18" charset="0"/>
            </a:endParaRPr>
          </a:p>
          <a:p>
            <a:pPr marL="457200" lvl="1" indent="0">
              <a:buNone/>
            </a:pPr>
            <a:r>
              <a:rPr lang="en-US" sz="900" dirty="0">
                <a:latin typeface="Times New Roman" panose="02020603050405020304" pitchFamily="18" charset="0"/>
                <a:cs typeface="Times New Roman" panose="02020603050405020304" pitchFamily="18" charset="0"/>
              </a:rPr>
              <a:t>3: Source: </a:t>
            </a:r>
            <a:r>
              <a:rPr lang="en-US" sz="900" baseline="0" dirty="0">
                <a:latin typeface="Times New Roman" panose="02020603050405020304" pitchFamily="18" charset="0"/>
                <a:cs typeface="Times New Roman" panose="02020603050405020304" pitchFamily="18" charset="0"/>
              </a:rPr>
              <a:t> </a:t>
            </a:r>
            <a:r>
              <a:rPr lang="en-US" sz="900" dirty="0">
                <a:latin typeface="Times New Roman" panose="02020603050405020304" pitchFamily="18" charset="0"/>
                <a:cs typeface="Times New Roman" panose="02020603050405020304" pitchFamily="18" charset="0"/>
              </a:rPr>
              <a:t>Graduate School of Library and Information Science at the University of Illinois at Urbana-Champaign. “Specialization in Data Curation,” 2013. http://www.lis.illinois.edu/academics/programs/specializations/data_curation. </a:t>
            </a:r>
          </a:p>
          <a:p>
            <a:pPr marL="0" indent="0">
              <a:buNone/>
            </a:pPr>
            <a:r>
              <a:rPr lang="en-US" dirty="0">
                <a:latin typeface="Times New Roman" panose="02020603050405020304" pitchFamily="18" charset="0"/>
                <a:cs typeface="Times New Roman" panose="02020603050405020304" pitchFamily="18" charset="0"/>
              </a:rPr>
              <a:t> </a:t>
            </a:r>
          </a:p>
          <a:p>
            <a:pPr marL="0" indent="0">
              <a:buNone/>
            </a:pPr>
            <a:r>
              <a:rPr lang="en-US" sz="1200" dirty="0">
                <a:latin typeface="Times New Roman" panose="02020603050405020304" pitchFamily="18" charset="0"/>
                <a:cs typeface="Times New Roman" panose="02020603050405020304" pitchFamily="18" charset="0"/>
              </a:rPr>
              <a:t>“Data Science is about drawing useful conclusions from large and diverse data sets through exploration, prediction, and inference, using the skills and practices of statistics, information science, and computer programming.”</a:t>
            </a:r>
          </a:p>
          <a:p>
            <a:pPr marL="0" indent="0">
              <a:buNone/>
            </a:pPr>
            <a:r>
              <a:rPr lang="en-US" dirty="0">
                <a:latin typeface="Times New Roman" panose="02020603050405020304" pitchFamily="18" charset="0"/>
                <a:cs typeface="Times New Roman" panose="02020603050405020304" pitchFamily="18" charset="0"/>
              </a:rPr>
              <a:t> </a:t>
            </a:r>
          </a:p>
          <a:p>
            <a:pPr marL="457200" lvl="1" indent="0">
              <a:buNone/>
            </a:pPr>
            <a:r>
              <a:rPr lang="en-US" sz="900" dirty="0">
                <a:latin typeface="Times New Roman" panose="02020603050405020304" pitchFamily="18" charset="0"/>
                <a:cs typeface="Times New Roman" panose="02020603050405020304" pitchFamily="18" charset="0"/>
              </a:rPr>
              <a:t>4: Based on: http://www.inferentialthinking.com/chapter1/what-is-data-science.html</a:t>
            </a:r>
          </a:p>
          <a:p>
            <a:pPr marL="0" indent="0">
              <a:buNone/>
            </a:pPr>
            <a:endParaRPr lang="en-US" dirty="0">
              <a:latin typeface="Times New Roman" panose="02020603050405020304" pitchFamily="18" charset="0"/>
              <a:cs typeface="Times New Roman" panose="02020603050405020304" pitchFamily="18" charset="0"/>
            </a:endParaRPr>
          </a:p>
          <a:p>
            <a:pPr marL="0" indent="0">
              <a:buNone/>
            </a:pPr>
            <a:r>
              <a:rPr lang="en-US" sz="1200" dirty="0">
                <a:latin typeface="Times New Roman" panose="02020603050405020304" pitchFamily="18" charset="0"/>
                <a:cs typeface="Times New Roman" panose="02020603050405020304" pitchFamily="18" charset="0"/>
              </a:rPr>
              <a:t>As we talk about data management</a:t>
            </a:r>
            <a:r>
              <a:rPr lang="en-US" sz="1200" baseline="0" dirty="0">
                <a:latin typeface="Times New Roman" panose="02020603050405020304" pitchFamily="18" charset="0"/>
                <a:cs typeface="Times New Roman" panose="02020603050405020304" pitchFamily="18" charset="0"/>
              </a:rPr>
              <a:t> and data curation, y</a:t>
            </a:r>
            <a:r>
              <a:rPr lang="en-US" sz="1200" dirty="0">
                <a:latin typeface="Times New Roman" panose="02020603050405020304" pitchFamily="18" charset="0"/>
                <a:cs typeface="Times New Roman" panose="02020603050405020304" pitchFamily="18" charset="0"/>
              </a:rPr>
              <a:t>ou will likely recognize your own work</a:t>
            </a:r>
            <a:r>
              <a:rPr lang="en-US" sz="1200" baseline="0" dirty="0">
                <a:latin typeface="Times New Roman" panose="02020603050405020304" pitchFamily="18" charset="0"/>
                <a:cs typeface="Times New Roman" panose="02020603050405020304" pitchFamily="18" charset="0"/>
              </a:rPr>
              <a:t> touches on many of the actions described in these definitions. What may be missing from your current practice is seeing these individual actions as part of a holistic strategy for sharing and preserving data.</a:t>
            </a:r>
            <a:endParaRPr lang="en-US" sz="1200" dirty="0">
              <a:latin typeface="Times New Roman" panose="02020603050405020304" pitchFamily="18" charset="0"/>
              <a:cs typeface="Times New Roman" panose="02020603050405020304" pitchFamily="18" charset="0"/>
            </a:endParaRPr>
          </a:p>
          <a:p>
            <a:pPr marL="0" indent="0">
              <a:buNone/>
            </a:pPr>
            <a:r>
              <a:rPr lang="en-US" sz="1100" baseline="0" dirty="0">
                <a:latin typeface="Times New Roman" panose="02020603050405020304" pitchFamily="18" charset="0"/>
                <a:cs typeface="Times New Roman" panose="02020603050405020304" pitchFamily="18" charset="0"/>
              </a:rPr>
              <a:t>[Slide] </a:t>
            </a:r>
          </a:p>
          <a:p>
            <a:pPr marL="0" indent="0">
              <a:buNone/>
            </a:pPr>
            <a:r>
              <a:rPr lang="en-US" sz="1100" baseline="0" dirty="0">
                <a:latin typeface="Times New Roman" panose="02020603050405020304" pitchFamily="18" charset="0"/>
                <a:cs typeface="Times New Roman" panose="02020603050405020304" pitchFamily="18" charset="0"/>
              </a:rPr>
              <a:t>[Next speaker: Leighton]</a:t>
            </a:r>
          </a:p>
          <a:p>
            <a:pPr marL="0" indent="0">
              <a:buNone/>
            </a:pPr>
            <a:r>
              <a:rPr lang="en-US" sz="1100" baseline="0" dirty="0">
                <a:latin typeface="Times New Roman" panose="02020603050405020304" pitchFamily="18" charset="0"/>
                <a:cs typeface="Times New Roman" panose="02020603050405020304" pitchFamily="18" charset="0"/>
              </a:rPr>
              <a:t>[Time: 2:47 minutes]</a:t>
            </a:r>
          </a:p>
          <a:p>
            <a:pPr marL="0" indent="0">
              <a:buNone/>
            </a:pPr>
            <a:r>
              <a:rPr lang="en-US" sz="1100" baseline="0" dirty="0">
                <a:latin typeface="Times New Roman" panose="02020603050405020304" pitchFamily="18" charset="0"/>
                <a:cs typeface="Times New Roman" panose="02020603050405020304" pitchFamily="18" charset="0"/>
              </a:rPr>
              <a:t>[Total time: 20:00 minutes]</a:t>
            </a:r>
          </a:p>
          <a:p>
            <a:pPr marL="0" indent="0">
              <a:buNone/>
            </a:pPr>
            <a:endParaRPr lang="en-US" dirty="0">
              <a:latin typeface="Roboto"/>
              <a:ea typeface="Roboto"/>
              <a:cs typeface="Roboto"/>
              <a:sym typeface="Roboto"/>
            </a:endParaRPr>
          </a:p>
        </p:txBody>
      </p:sp>
    </p:spTree>
    <p:extLst>
      <p:ext uri="{BB962C8B-B14F-4D97-AF65-F5344CB8AC3E}">
        <p14:creationId xmlns:p14="http://schemas.microsoft.com/office/powerpoint/2010/main" val="41663387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51989ce7e6_0_306: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51989ce7e6_0_306: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r>
              <a:rPr lang="en-US" sz="1200" b="1" dirty="0">
                <a:latin typeface="Times New Roman" panose="02020603050405020304" pitchFamily="18" charset="0"/>
                <a:ea typeface="Roboto"/>
                <a:cs typeface="Times New Roman" panose="02020603050405020304" pitchFamily="18" charset="0"/>
                <a:sym typeface="Roboto"/>
              </a:rPr>
              <a:t>Leighton:</a:t>
            </a:r>
          </a:p>
          <a:p>
            <a:pPr marL="0" indent="0">
              <a:buNone/>
            </a:pPr>
            <a:endParaRPr sz="1200" dirty="0">
              <a:latin typeface="Times New Roman" panose="02020603050405020304" pitchFamily="18" charset="0"/>
              <a:ea typeface="Roboto"/>
              <a:cs typeface="Times New Roman" panose="02020603050405020304" pitchFamily="18" charset="0"/>
              <a:sym typeface="Roboto"/>
            </a:endParaRPr>
          </a:p>
          <a:p>
            <a:pPr marL="0" indent="0" defTabSz="465887">
              <a:buClrTx/>
              <a:buSzTx/>
              <a:buNone/>
              <a:defRPr/>
            </a:pPr>
            <a:r>
              <a:rPr lang="en-US" sz="1200" dirty="0">
                <a:latin typeface="Times New Roman" panose="02020603050405020304" pitchFamily="18" charset="0"/>
                <a:cs typeface="Times New Roman" panose="02020603050405020304" pitchFamily="18" charset="0"/>
              </a:rPr>
              <a:t>Here I attempt to illustrates the interconnectedness of skills that we hope to harness to improve the transparency of federal data and statistics.</a:t>
            </a:r>
          </a:p>
          <a:p>
            <a:pPr marL="0"/>
            <a:endParaRPr lang="en-US" sz="1200" dirty="0">
              <a:latin typeface="Times New Roman" panose="02020603050405020304" pitchFamily="18" charset="0"/>
              <a:cs typeface="Times New Roman" panose="02020603050405020304" pitchFamily="18" charset="0"/>
            </a:endParaRPr>
          </a:p>
          <a:p>
            <a:pPr marL="0"/>
            <a:r>
              <a:rPr lang="en-US" sz="1200" dirty="0">
                <a:latin typeface="Times New Roman" panose="02020603050405020304" pitchFamily="18" charset="0"/>
                <a:cs typeface="Times New Roman" panose="02020603050405020304" pitchFamily="18" charset="0"/>
              </a:rPr>
              <a:t>Data management is a </a:t>
            </a:r>
            <a:r>
              <a:rPr lang="en-US" sz="1200" b="1" i="1" dirty="0">
                <a:latin typeface="Times New Roman" panose="02020603050405020304" pitchFamily="18" charset="0"/>
                <a:cs typeface="Times New Roman" panose="02020603050405020304" pitchFamily="18" charset="0"/>
              </a:rPr>
              <a:t>necessary element</a:t>
            </a:r>
            <a:r>
              <a:rPr lang="en-US" sz="1200" dirty="0">
                <a:latin typeface="Times New Roman" panose="02020603050405020304" pitchFamily="18" charset="0"/>
                <a:cs typeface="Times New Roman" panose="02020603050405020304" pitchFamily="18" charset="0"/>
              </a:rPr>
              <a:t> of data curation. And to enable good data curation, it often means that we have to encourage researchers and data collections to think beyond a specific investigation or survey, and adapt good data management practices to meet future needs.</a:t>
            </a:r>
          </a:p>
          <a:p>
            <a:pPr marL="0"/>
            <a:endParaRPr lang="en-US" sz="1200" dirty="0">
              <a:latin typeface="Times New Roman" panose="02020603050405020304" pitchFamily="18" charset="0"/>
              <a:cs typeface="Times New Roman" panose="02020603050405020304" pitchFamily="18" charset="0"/>
            </a:endParaRPr>
          </a:p>
          <a:p>
            <a:pPr marL="0"/>
            <a:r>
              <a:rPr lang="en-US" sz="1200" dirty="0">
                <a:latin typeface="Times New Roman" panose="02020603050405020304" pitchFamily="18" charset="0"/>
                <a:cs typeface="Times New Roman" panose="02020603050405020304" pitchFamily="18" charset="0"/>
              </a:rPr>
              <a:t>Good Data curation, in turn, </a:t>
            </a:r>
            <a:r>
              <a:rPr lang="en-US" sz="1200" b="1" i="1" dirty="0">
                <a:latin typeface="Times New Roman" panose="02020603050405020304" pitchFamily="18" charset="0"/>
                <a:cs typeface="Times New Roman" panose="02020603050405020304" pitchFamily="18" charset="0"/>
              </a:rPr>
              <a:t>enables</a:t>
            </a:r>
            <a:r>
              <a:rPr lang="en-US" sz="1200" dirty="0">
                <a:latin typeface="Times New Roman" panose="02020603050405020304" pitchFamily="18" charset="0"/>
                <a:cs typeface="Times New Roman" panose="02020603050405020304" pitchFamily="18" charset="0"/>
              </a:rPr>
              <a:t> broader, longitudinal Data Science. By preserving and adding value to data, data curation makes the task of data science more efficient and effective, as well as opening new output possibilities.</a:t>
            </a:r>
          </a:p>
          <a:p>
            <a:pPr marL="0" indent="0">
              <a:buNone/>
            </a:pPr>
            <a:endParaRPr lang="en-US" sz="1200" dirty="0">
              <a:latin typeface="Times New Roman" panose="02020603050405020304" pitchFamily="18" charset="0"/>
              <a:cs typeface="Times New Roman" panose="02020603050405020304" pitchFamily="18" charset="0"/>
            </a:endParaRPr>
          </a:p>
          <a:p>
            <a:pPr marL="0" indent="0">
              <a:buNone/>
            </a:pPr>
            <a:r>
              <a:rPr lang="en-US" sz="1200" dirty="0">
                <a:latin typeface="Times New Roman" panose="02020603050405020304" pitchFamily="18" charset="0"/>
                <a:cs typeface="Times New Roman" panose="02020603050405020304" pitchFamily="18" charset="0"/>
              </a:rPr>
              <a:t>Let us go a step further.</a:t>
            </a:r>
          </a:p>
          <a:p>
            <a:pPr marL="142354" indent="0">
              <a:buNone/>
            </a:pPr>
            <a:endParaRPr lang="en-US" sz="1200" dirty="0">
              <a:latin typeface="Times New Roman" panose="02020603050405020304" pitchFamily="18" charset="0"/>
              <a:cs typeface="Times New Roman" panose="02020603050405020304" pitchFamily="18" charset="0"/>
            </a:endParaRPr>
          </a:p>
          <a:p>
            <a:pPr marL="0" indent="0">
              <a:buNone/>
            </a:pPr>
            <a:r>
              <a:rPr lang="en-US" sz="1200" baseline="0" dirty="0">
                <a:latin typeface="Times New Roman" panose="02020603050405020304" pitchFamily="18" charset="0"/>
                <a:cs typeface="Times New Roman" panose="02020603050405020304" pitchFamily="18" charset="0"/>
              </a:rPr>
              <a:t>[Slide] </a:t>
            </a:r>
          </a:p>
          <a:p>
            <a:pPr marL="0" indent="0">
              <a:buNone/>
            </a:pPr>
            <a:r>
              <a:rPr lang="en-US" sz="1200" baseline="0" dirty="0">
                <a:latin typeface="Times New Roman" panose="02020603050405020304" pitchFamily="18" charset="0"/>
                <a:cs typeface="Times New Roman" panose="02020603050405020304" pitchFamily="18" charset="0"/>
              </a:rPr>
              <a:t>[Next speaker: Leighton]</a:t>
            </a:r>
          </a:p>
          <a:p>
            <a:pPr marL="0" indent="0">
              <a:buNone/>
            </a:pPr>
            <a:r>
              <a:rPr lang="en-US" sz="1200" baseline="0" dirty="0">
                <a:latin typeface="Times New Roman" panose="02020603050405020304" pitchFamily="18" charset="0"/>
                <a:cs typeface="Times New Roman" panose="02020603050405020304" pitchFamily="18" charset="0"/>
              </a:rPr>
              <a:t>[Time: 0:50 minutes]</a:t>
            </a:r>
          </a:p>
          <a:p>
            <a:pPr marL="0" indent="0">
              <a:buNone/>
            </a:pPr>
            <a:r>
              <a:rPr lang="en-US" sz="1200" baseline="0" dirty="0">
                <a:latin typeface="Times New Roman" panose="02020603050405020304" pitchFamily="18" charset="0"/>
                <a:cs typeface="Times New Roman" panose="02020603050405020304" pitchFamily="18" charset="0"/>
              </a:rPr>
              <a:t>[Total time: 20:50 minutes]</a:t>
            </a:r>
            <a:endParaRPr sz="1200" dirty="0">
              <a:latin typeface="Times New Roman" panose="02020603050405020304" pitchFamily="18" charset="0"/>
              <a:ea typeface="Roboto"/>
              <a:cs typeface="Times New Roman" panose="02020603050405020304" pitchFamily="18" charset="0"/>
              <a:sym typeface="Roboto"/>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g51989ce7e6_0_288: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1" name="Google Shape;101;g51989ce7e6_0_288: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defTabSz="465887">
              <a:buClrTx/>
              <a:buSzTx/>
              <a:buNone/>
              <a:defRPr/>
            </a:pPr>
            <a:r>
              <a:rPr lang="en-US" sz="1200" b="1" baseline="0" dirty="0">
                <a:latin typeface="Times New Roman" panose="02020603050405020304" pitchFamily="18" charset="0"/>
                <a:cs typeface="Times New Roman" panose="02020603050405020304" pitchFamily="18" charset="0"/>
              </a:rPr>
              <a:t>Leighton:  </a:t>
            </a:r>
            <a:r>
              <a:rPr lang="en-US" sz="1200" baseline="0" dirty="0">
                <a:latin typeface="Times New Roman" panose="02020603050405020304" pitchFamily="18" charset="0"/>
                <a:cs typeface="Times New Roman" panose="02020603050405020304" pitchFamily="18" charset="0"/>
              </a:rPr>
              <a:t>To visualize these dependencies altogether: DM is a </a:t>
            </a:r>
            <a:r>
              <a:rPr lang="en-US" sz="1200" b="1" i="1" baseline="0" dirty="0">
                <a:latin typeface="Times New Roman" panose="02020603050405020304" pitchFamily="18" charset="0"/>
                <a:cs typeface="Times New Roman" panose="02020603050405020304" pitchFamily="18" charset="0"/>
              </a:rPr>
              <a:t>necessary element</a:t>
            </a:r>
            <a:r>
              <a:rPr lang="en-US" sz="1200" baseline="0" dirty="0">
                <a:latin typeface="Times New Roman" panose="02020603050405020304" pitchFamily="18" charset="0"/>
                <a:cs typeface="Times New Roman" panose="02020603050405020304" pitchFamily="18" charset="0"/>
              </a:rPr>
              <a:t> of DC which </a:t>
            </a:r>
            <a:r>
              <a:rPr lang="en-US" sz="1200" b="1" i="1" baseline="0" dirty="0">
                <a:latin typeface="Times New Roman" panose="02020603050405020304" pitchFamily="18" charset="0"/>
                <a:cs typeface="Times New Roman" panose="02020603050405020304" pitchFamily="18" charset="0"/>
              </a:rPr>
              <a:t>enables</a:t>
            </a:r>
            <a:r>
              <a:rPr lang="en-US" sz="1200" baseline="0" dirty="0">
                <a:latin typeface="Times New Roman" panose="02020603050405020304" pitchFamily="18" charset="0"/>
                <a:cs typeface="Times New Roman" panose="02020603050405020304" pitchFamily="18" charset="0"/>
              </a:rPr>
              <a:t> DS.  As far as I know, the above dependency model is original to me, beginning in July 2016, but I have yet to publish on it. </a:t>
            </a:r>
          </a:p>
          <a:p>
            <a:pPr marL="0" indent="0" defTabSz="465887">
              <a:buClrTx/>
              <a:buSzTx/>
              <a:buNone/>
              <a:defRPr/>
            </a:pPr>
            <a:endParaRPr lang="en-US" sz="1200" baseline="0" dirty="0">
              <a:latin typeface="Times New Roman" panose="02020603050405020304" pitchFamily="18" charset="0"/>
              <a:cs typeface="Times New Roman" panose="02020603050405020304" pitchFamily="18" charset="0"/>
            </a:endParaRPr>
          </a:p>
          <a:p>
            <a:pPr marL="0" indent="0" defTabSz="465887">
              <a:buClrTx/>
              <a:buSzTx/>
              <a:buNone/>
              <a:defRPr/>
            </a:pPr>
            <a:r>
              <a:rPr lang="en-US" sz="1200" baseline="0" dirty="0">
                <a:latin typeface="Times New Roman" panose="02020603050405020304" pitchFamily="18" charset="0"/>
                <a:cs typeface="Times New Roman" panose="02020603050405020304" pitchFamily="18" charset="0"/>
              </a:rPr>
              <a:t>Soapboxing time: The reason I think that talking about these linked processes is that it helps to provide important context for public access policies, and laws that require federal statistics be more transparent: there is a hope that by opening these datasets more broadly to the research, business, scientific, policy, and public communities, that new discoveries can be made by current and future data scientists.</a:t>
            </a:r>
          </a:p>
          <a:p>
            <a:pPr marL="0" indent="0" defTabSz="465887">
              <a:buClrTx/>
              <a:buSzTx/>
              <a:buNone/>
              <a:defRPr/>
            </a:pPr>
            <a:r>
              <a:rPr lang="en-US" sz="1200" baseline="0" dirty="0">
                <a:latin typeface="Times New Roman" panose="02020603050405020304" pitchFamily="18" charset="0"/>
                <a:cs typeface="Times New Roman" panose="02020603050405020304" pitchFamily="18" charset="0"/>
              </a:rPr>
              <a:t>So we as data collectors of today have a responsibility to the data users who follow us. And those data users may even be us!! [Wait we can help our future selves? Amazing!!]</a:t>
            </a:r>
          </a:p>
          <a:p>
            <a:pPr marL="0" indent="0" defTabSz="465887">
              <a:buClrTx/>
              <a:buSzTx/>
              <a:buNone/>
              <a:defRPr/>
            </a:pPr>
            <a:r>
              <a:rPr lang="en-US" sz="1200" baseline="0" dirty="0">
                <a:latin typeface="Times New Roman" panose="02020603050405020304" pitchFamily="18" charset="0"/>
                <a:cs typeface="Times New Roman" panose="02020603050405020304" pitchFamily="18" charset="0"/>
              </a:rPr>
              <a:t>That responsibility can be summed up as we should use the best resources and practices at our disposal to steward those data and statistics into the future, for as long as they will be of interest. And given the nature of many federal statistical surveys, the period of interest may extend decades or longer. So now lets get back to the definition of data curation, Jesse: </a:t>
            </a:r>
          </a:p>
          <a:p>
            <a:pPr marL="0" indent="0" defTabSz="465887">
              <a:buClrTx/>
              <a:buSzTx/>
              <a:buNone/>
              <a:defRPr/>
            </a:pPr>
            <a:endParaRPr lang="en-US" sz="1200" baseline="0" dirty="0">
              <a:latin typeface="Times New Roman" panose="02020603050405020304" pitchFamily="18" charset="0"/>
              <a:cs typeface="Times New Roman" panose="02020603050405020304" pitchFamily="18" charset="0"/>
            </a:endParaRPr>
          </a:p>
          <a:p>
            <a:pPr marL="0" indent="0">
              <a:buNone/>
            </a:pPr>
            <a:r>
              <a:rPr lang="en-US" sz="1200" baseline="0" dirty="0">
                <a:latin typeface="Times New Roman" panose="02020603050405020304" pitchFamily="18" charset="0"/>
                <a:cs typeface="Times New Roman" panose="02020603050405020304" pitchFamily="18" charset="0"/>
              </a:rPr>
              <a:t>[Slide]   [Next speaker: </a:t>
            </a:r>
            <a:r>
              <a:rPr lang="en-US" sz="1200" b="1" baseline="0" dirty="0">
                <a:latin typeface="Times New Roman" panose="02020603050405020304" pitchFamily="18" charset="0"/>
                <a:cs typeface="Times New Roman" panose="02020603050405020304" pitchFamily="18" charset="0"/>
              </a:rPr>
              <a:t>Jesse</a:t>
            </a:r>
            <a:r>
              <a:rPr lang="en-US" sz="1200" baseline="0" dirty="0">
                <a:latin typeface="Times New Roman" panose="02020603050405020304" pitchFamily="18" charset="0"/>
                <a:cs typeface="Times New Roman" panose="02020603050405020304" pitchFamily="18" charset="0"/>
              </a:rPr>
              <a:t>]</a:t>
            </a:r>
          </a:p>
          <a:p>
            <a:pPr marL="0" indent="0">
              <a:buNone/>
            </a:pPr>
            <a:r>
              <a:rPr lang="en-US" sz="1200" baseline="0" dirty="0">
                <a:latin typeface="Times New Roman" panose="02020603050405020304" pitchFamily="18" charset="0"/>
                <a:cs typeface="Times New Roman" panose="02020603050405020304" pitchFamily="18" charset="0"/>
              </a:rPr>
              <a:t>[Time: 1:50 minutes]  [Total time: 22:40 minutes]</a:t>
            </a:r>
            <a:endParaRPr lang="en-US" sz="1200" dirty="0">
              <a:latin typeface="Times New Roman" panose="02020603050405020304" pitchFamily="18" charset="0"/>
              <a:ea typeface="Roboto"/>
              <a:cs typeface="Times New Roman" panose="02020603050405020304" pitchFamily="18" charset="0"/>
              <a:sym typeface="Roboto"/>
            </a:endParaRPr>
          </a:p>
        </p:txBody>
      </p:sp>
    </p:spTree>
    <p:extLst>
      <p:ext uri="{BB962C8B-B14F-4D97-AF65-F5344CB8AC3E}">
        <p14:creationId xmlns:p14="http://schemas.microsoft.com/office/powerpoint/2010/main" val="19978312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g51989ce7e6_0_288: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1" name="Google Shape;101;g51989ce7e6_0_288: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r>
              <a:rPr lang="en-US" sz="1200" b="1" dirty="0">
                <a:latin typeface="Times New Roman" panose="02020603050405020304" pitchFamily="18" charset="0"/>
                <a:cs typeface="Times New Roman" panose="02020603050405020304" pitchFamily="18" charset="0"/>
              </a:rPr>
              <a:t>Jesse: </a:t>
            </a:r>
            <a:r>
              <a:rPr lang="en-US" sz="1200" b="1" baseline="0" dirty="0">
                <a:latin typeface="Times New Roman" panose="02020603050405020304" pitchFamily="18" charset="0"/>
                <a:cs typeface="Times New Roman" panose="02020603050405020304" pitchFamily="18" charset="0"/>
              </a:rPr>
              <a:t> </a:t>
            </a:r>
            <a:r>
              <a:rPr lang="en-US" sz="1200" dirty="0">
                <a:latin typeface="Times New Roman" panose="02020603050405020304" pitchFamily="18" charset="0"/>
                <a:cs typeface="Times New Roman" panose="02020603050405020304" pitchFamily="18" charset="0"/>
              </a:rPr>
              <a:t>To review, Data curation, as defined by the Graduate School of Library and Information Science at the University of Illinois:</a:t>
            </a:r>
            <a:r>
              <a:rPr lang="en-US" sz="1200" baseline="0" dirty="0">
                <a:latin typeface="Times New Roman" panose="02020603050405020304" pitchFamily="18" charset="0"/>
                <a:cs typeface="Times New Roman" panose="02020603050405020304" pitchFamily="18" charset="0"/>
              </a:rPr>
              <a:t> </a:t>
            </a:r>
            <a:r>
              <a:rPr lang="en-US" sz="1200" dirty="0">
                <a:latin typeface="Times New Roman" panose="02020603050405020304" pitchFamily="18" charset="0"/>
                <a:cs typeface="Times New Roman" panose="02020603050405020304" pitchFamily="18" charset="0"/>
              </a:rPr>
              <a:t>“is the active and ongoing management of data through its lifecycle of interest and usefulness to scholarship, science, and education. Data curation enables data discovery and retrieval, maintains data quality, adds value, and provides for re-use over time through activities including authentication, archiving, management, preservation, and representation.”</a:t>
            </a:r>
          </a:p>
          <a:p>
            <a:pPr marL="0" indent="0">
              <a:buNone/>
            </a:pPr>
            <a:r>
              <a:rPr lang="en-US" sz="1200" i="1" dirty="0">
                <a:latin typeface="Times New Roman" panose="02020603050405020304" pitchFamily="18" charset="0"/>
                <a:cs typeface="Times New Roman" panose="02020603050405020304" pitchFamily="18" charset="0"/>
              </a:rPr>
              <a:t>	</a:t>
            </a:r>
            <a:r>
              <a:rPr lang="en-US" sz="900" i="1" dirty="0">
                <a:latin typeface="Times New Roman" panose="02020603050405020304" pitchFamily="18" charset="0"/>
                <a:cs typeface="Times New Roman" panose="02020603050405020304" pitchFamily="18" charset="0"/>
              </a:rPr>
              <a:t>3: Source:  Graduate School of Library and Information Science at the University of Illinois at Urbana-Champaign. “Specialization in Data Curation,” 2013. http://www.lis.illinois.edu/academics/programs/specializations/data_curation. </a:t>
            </a:r>
            <a:endParaRPr lang="en-US" sz="900" dirty="0">
              <a:latin typeface="Times New Roman" panose="02020603050405020304" pitchFamily="18" charset="0"/>
              <a:cs typeface="Times New Roman" panose="02020603050405020304" pitchFamily="18" charset="0"/>
            </a:endParaRPr>
          </a:p>
          <a:p>
            <a:pPr marL="0"/>
            <a:endParaRPr lang="en-US" sz="1200" dirty="0">
              <a:latin typeface="Times New Roman" panose="02020603050405020304" pitchFamily="18" charset="0"/>
              <a:cs typeface="Times New Roman" panose="02020603050405020304" pitchFamily="18" charset="0"/>
            </a:endParaRPr>
          </a:p>
          <a:p>
            <a:pPr marL="0" indent="0">
              <a:buNone/>
            </a:pPr>
            <a:r>
              <a:rPr lang="en-US" sz="1200" dirty="0">
                <a:latin typeface="Times New Roman" panose="02020603050405020304" pitchFamily="18" charset="0"/>
                <a:cs typeface="Times New Roman" panose="02020603050405020304" pitchFamily="18" charset="0"/>
              </a:rPr>
              <a:t>An important phrase at the end of this definition is “over time.” This means that data curators see data and statistical data as having what we refer to as a “lifecycle.”</a:t>
            </a:r>
          </a:p>
          <a:p>
            <a:pPr marL="0" indent="0">
              <a:buNone/>
            </a:pPr>
            <a:endParaRPr lang="en-US" sz="1200" dirty="0">
              <a:latin typeface="Times New Roman" panose="02020603050405020304" pitchFamily="18" charset="0"/>
              <a:cs typeface="Times New Roman" panose="02020603050405020304" pitchFamily="18" charset="0"/>
            </a:endParaRPr>
          </a:p>
          <a:p>
            <a:pPr marL="0" indent="0">
              <a:buNone/>
            </a:pPr>
            <a:r>
              <a:rPr lang="en-US" sz="1200" dirty="0">
                <a:latin typeface="Times New Roman" panose="02020603050405020304" pitchFamily="18" charset="0"/>
                <a:cs typeface="Times New Roman" panose="02020603050405020304" pitchFamily="18" charset="0"/>
              </a:rPr>
              <a:t>There are a number of definitions of the data lifecycle. To paraphrase many of them you could say the data lifecycle is “All the phase of data’s existence from planning to collection, through preservation, to reuse and potential destruction.”</a:t>
            </a:r>
            <a:r>
              <a:rPr lang="en-US" sz="1200" baseline="0" dirty="0">
                <a:latin typeface="Times New Roman" panose="02020603050405020304" pitchFamily="18" charset="0"/>
                <a:cs typeface="Times New Roman" panose="02020603050405020304" pitchFamily="18" charset="0"/>
              </a:rPr>
              <a:t> </a:t>
            </a:r>
            <a:r>
              <a:rPr lang="en-US" sz="1200" dirty="0">
                <a:latin typeface="Times New Roman" panose="02020603050405020304" pitchFamily="18" charset="0"/>
                <a:cs typeface="Times New Roman" panose="02020603050405020304" pitchFamily="18" charset="0"/>
              </a:rPr>
              <a:t>There are also a number of models of the data lifecycle, but we will only look at one today.</a:t>
            </a:r>
          </a:p>
          <a:p>
            <a:pPr marL="0" indent="0">
              <a:buNone/>
            </a:pPr>
            <a:endParaRPr lang="en-US" sz="1200" dirty="0">
              <a:latin typeface="Times New Roman" panose="02020603050405020304" pitchFamily="18" charset="0"/>
              <a:cs typeface="Times New Roman" panose="02020603050405020304" pitchFamily="18" charset="0"/>
            </a:endParaRPr>
          </a:p>
          <a:p>
            <a:pPr marL="0" indent="0">
              <a:buNone/>
            </a:pPr>
            <a:r>
              <a:rPr lang="en-US" sz="1200" baseline="0" dirty="0">
                <a:latin typeface="Times New Roman" panose="02020603050405020304" pitchFamily="18" charset="0"/>
                <a:cs typeface="Times New Roman" panose="02020603050405020304" pitchFamily="18" charset="0"/>
              </a:rPr>
              <a:t>[Slide]   [Next speaker: Jesse]</a:t>
            </a:r>
          </a:p>
          <a:p>
            <a:pPr marL="0" indent="0">
              <a:buNone/>
            </a:pPr>
            <a:r>
              <a:rPr lang="en-US" sz="1200" baseline="0" dirty="0">
                <a:latin typeface="Times New Roman" panose="02020603050405020304" pitchFamily="18" charset="0"/>
                <a:cs typeface="Times New Roman" panose="02020603050405020304" pitchFamily="18" charset="0"/>
              </a:rPr>
              <a:t>[Time: 1:00 minutes]  [Total time: 23:43 minutes]</a:t>
            </a:r>
            <a:endParaRPr lang="en-US" sz="1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728006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51989ce7e6_0_306: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51989ce7e6_0_306: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r>
              <a:rPr lang="en-US" sz="1200" b="1" dirty="0">
                <a:latin typeface="Times New Roman" panose="02020603050405020304" pitchFamily="18" charset="0"/>
                <a:ea typeface="Roboto"/>
                <a:cs typeface="Times New Roman" panose="02020603050405020304" pitchFamily="18" charset="0"/>
                <a:sym typeface="Roboto"/>
              </a:rPr>
              <a:t>Jesse:</a:t>
            </a:r>
            <a:r>
              <a:rPr lang="en-US" sz="1200" b="1" baseline="0" dirty="0">
                <a:latin typeface="Times New Roman" panose="02020603050405020304" pitchFamily="18" charset="0"/>
                <a:ea typeface="Roboto"/>
                <a:cs typeface="Times New Roman" panose="02020603050405020304" pitchFamily="18" charset="0"/>
                <a:sym typeface="Roboto"/>
              </a:rPr>
              <a:t> </a:t>
            </a:r>
            <a:r>
              <a:rPr lang="en-US" sz="1200" dirty="0">
                <a:latin typeface="Times New Roman" panose="02020603050405020304" pitchFamily="18" charset="0"/>
                <a:cs typeface="Times New Roman" panose="02020603050405020304" pitchFamily="18" charset="0"/>
              </a:rPr>
              <a:t>This is the USGS Data Lifecycle model, it is one of the simpler version of the data lifecycle and one we view as more beneficial, because the very first action is planning. Planning, before data collection, is arguably the most important step. </a:t>
            </a:r>
          </a:p>
          <a:p>
            <a:pPr marL="0" indent="0">
              <a:buNone/>
            </a:pPr>
            <a:r>
              <a:rPr lang="en-US" sz="1200" dirty="0">
                <a:latin typeface="Times New Roman" panose="02020603050405020304" pitchFamily="18" charset="0"/>
                <a:cs typeface="Times New Roman" panose="02020603050405020304" pitchFamily="18" charset="0"/>
              </a:rPr>
              <a:t>During the Planning step a number of things needed to be determined, such as:</a:t>
            </a:r>
          </a:p>
          <a:p>
            <a:pPr marL="0" lvl="0"/>
            <a:r>
              <a:rPr lang="en-US" sz="1200" dirty="0">
                <a:latin typeface="Times New Roman" panose="02020603050405020304" pitchFamily="18" charset="0"/>
                <a:cs typeface="Times New Roman" panose="02020603050405020304" pitchFamily="18" charset="0"/>
              </a:rPr>
              <a:t>What data is going to be collected</a:t>
            </a:r>
          </a:p>
          <a:p>
            <a:pPr marL="0" lvl="0"/>
            <a:r>
              <a:rPr lang="en-US" sz="1200" dirty="0">
                <a:latin typeface="Times New Roman" panose="02020603050405020304" pitchFamily="18" charset="0"/>
                <a:cs typeface="Times New Roman" panose="02020603050405020304" pitchFamily="18" charset="0"/>
              </a:rPr>
              <a:t>How data will be collected</a:t>
            </a:r>
          </a:p>
          <a:p>
            <a:pPr marL="0" lvl="0"/>
            <a:r>
              <a:rPr lang="en-US" sz="1200" dirty="0">
                <a:latin typeface="Times New Roman" panose="02020603050405020304" pitchFamily="18" charset="0"/>
                <a:cs typeface="Times New Roman" panose="02020603050405020304" pitchFamily="18" charset="0"/>
              </a:rPr>
              <a:t>What types of data will be collected</a:t>
            </a:r>
          </a:p>
          <a:p>
            <a:pPr marL="0" lvl="0"/>
            <a:r>
              <a:rPr lang="en-US" sz="1200" dirty="0">
                <a:latin typeface="Times New Roman" panose="02020603050405020304" pitchFamily="18" charset="0"/>
                <a:cs typeface="Times New Roman" panose="02020603050405020304" pitchFamily="18" charset="0"/>
              </a:rPr>
              <a:t>What file types of data can be expected</a:t>
            </a:r>
          </a:p>
          <a:p>
            <a:pPr marL="0" lvl="0"/>
            <a:r>
              <a:rPr lang="en-US" sz="1200" dirty="0">
                <a:latin typeface="Times New Roman" panose="02020603050405020304" pitchFamily="18" charset="0"/>
                <a:cs typeface="Times New Roman" panose="02020603050405020304" pitchFamily="18" charset="0"/>
              </a:rPr>
              <a:t>How will the data be organized</a:t>
            </a:r>
          </a:p>
          <a:p>
            <a:pPr marL="0" lvl="0"/>
            <a:r>
              <a:rPr lang="en-US" sz="1200" dirty="0">
                <a:latin typeface="Times New Roman" panose="02020603050405020304" pitchFamily="18" charset="0"/>
                <a:cs typeface="Times New Roman" panose="02020603050405020304" pitchFamily="18" charset="0"/>
              </a:rPr>
              <a:t>Who will be responsible for data</a:t>
            </a:r>
          </a:p>
          <a:p>
            <a:pPr marL="0" lvl="0"/>
            <a:r>
              <a:rPr lang="en-US" sz="1200" dirty="0">
                <a:latin typeface="Times New Roman" panose="02020603050405020304" pitchFamily="18" charset="0"/>
                <a:cs typeface="Times New Roman" panose="02020603050405020304" pitchFamily="18" charset="0"/>
              </a:rPr>
              <a:t>When will backups occur</a:t>
            </a:r>
          </a:p>
          <a:p>
            <a:pPr marL="0" lvl="0"/>
            <a:r>
              <a:rPr lang="en-US" sz="1200" dirty="0">
                <a:latin typeface="Times New Roman" panose="02020603050405020304" pitchFamily="18" charset="0"/>
                <a:cs typeface="Times New Roman" panose="02020603050405020304" pitchFamily="18" charset="0"/>
              </a:rPr>
              <a:t>Where will backups reside</a:t>
            </a:r>
          </a:p>
          <a:p>
            <a:pPr marL="0" lvl="0"/>
            <a:r>
              <a:rPr lang="en-US" sz="1200" dirty="0">
                <a:latin typeface="Times New Roman" panose="02020603050405020304" pitchFamily="18" charset="0"/>
                <a:cs typeface="Times New Roman" panose="02020603050405020304" pitchFamily="18" charset="0"/>
              </a:rPr>
              <a:t>What size of data is expected</a:t>
            </a:r>
          </a:p>
          <a:p>
            <a:pPr marL="0" lvl="0"/>
            <a:r>
              <a:rPr lang="en-US" sz="1200" dirty="0">
                <a:latin typeface="Times New Roman" panose="02020603050405020304" pitchFamily="18" charset="0"/>
                <a:cs typeface="Times New Roman" panose="02020603050405020304" pitchFamily="18" charset="0"/>
              </a:rPr>
              <a:t>Will there be sensitive data collected and if so how will it be handled</a:t>
            </a:r>
          </a:p>
          <a:p>
            <a:pPr marL="0" lvl="0"/>
            <a:r>
              <a:rPr lang="en-US" sz="1200" dirty="0">
                <a:latin typeface="Times New Roman" panose="02020603050405020304" pitchFamily="18" charset="0"/>
                <a:cs typeface="Times New Roman" panose="02020603050405020304" pitchFamily="18" charset="0"/>
              </a:rPr>
              <a:t>Whether and how much data will be shared, in the end </a:t>
            </a:r>
          </a:p>
          <a:p>
            <a:pPr marL="0" indent="0">
              <a:buNone/>
            </a:pPr>
            <a:r>
              <a:rPr lang="en-US" sz="1200" dirty="0">
                <a:latin typeface="Times New Roman" panose="02020603050405020304" pitchFamily="18" charset="0"/>
                <a:cs typeface="Times New Roman" panose="02020603050405020304" pitchFamily="18" charset="0"/>
              </a:rPr>
              <a:t>Only after all of these questions are answered, can data start being collected.</a:t>
            </a:r>
            <a:r>
              <a:rPr lang="en-US" sz="1200" baseline="0" dirty="0">
                <a:latin typeface="Times New Roman" panose="02020603050405020304" pitchFamily="18" charset="0"/>
                <a:cs typeface="Times New Roman" panose="02020603050405020304" pitchFamily="18" charset="0"/>
              </a:rPr>
              <a:t> </a:t>
            </a:r>
            <a:r>
              <a:rPr lang="en-US" sz="1200" dirty="0">
                <a:latin typeface="Times New Roman" panose="02020603050405020304" pitchFamily="18" charset="0"/>
                <a:cs typeface="Times New Roman" panose="02020603050405020304" pitchFamily="18" charset="0"/>
              </a:rPr>
              <a:t>Because if you plan preservation, sharing, and transparency at the beginning, it makes achieving preservation, sharing, and transparency goals much easier.</a:t>
            </a:r>
            <a:r>
              <a:rPr lang="en-US" sz="1200" baseline="0" dirty="0">
                <a:latin typeface="Times New Roman" panose="02020603050405020304" pitchFamily="18" charset="0"/>
                <a:cs typeface="Times New Roman" panose="02020603050405020304" pitchFamily="18" charset="0"/>
              </a:rPr>
              <a:t>  </a:t>
            </a:r>
            <a:r>
              <a:rPr lang="en-US" sz="1200" dirty="0">
                <a:latin typeface="Times New Roman" panose="02020603050405020304" pitchFamily="18" charset="0"/>
                <a:cs typeface="Times New Roman" panose="02020603050405020304" pitchFamily="18" charset="0"/>
              </a:rPr>
              <a:t>Now that we have talked thoroughly about data curation it is time to take a look at specific suggestions </a:t>
            </a:r>
          </a:p>
          <a:p>
            <a:pPr marL="0" indent="0">
              <a:buNone/>
            </a:pPr>
            <a:r>
              <a:rPr lang="en-US" sz="1200" baseline="0" dirty="0">
                <a:latin typeface="Times New Roman" panose="02020603050405020304" pitchFamily="18" charset="0"/>
                <a:cs typeface="Times New Roman" panose="02020603050405020304" pitchFamily="18" charset="0"/>
              </a:rPr>
              <a:t>[Slide]   [Next speaker: </a:t>
            </a:r>
            <a:r>
              <a:rPr lang="en-US" sz="1200" b="1" baseline="0" dirty="0">
                <a:latin typeface="Times New Roman" panose="02020603050405020304" pitchFamily="18" charset="0"/>
                <a:cs typeface="Times New Roman" panose="02020603050405020304" pitchFamily="18" charset="0"/>
              </a:rPr>
              <a:t>Leighton</a:t>
            </a:r>
            <a:r>
              <a:rPr lang="en-US" sz="1200" baseline="0" dirty="0">
                <a:latin typeface="Times New Roman" panose="02020603050405020304" pitchFamily="18" charset="0"/>
                <a:cs typeface="Times New Roman" panose="02020603050405020304" pitchFamily="18" charset="0"/>
              </a:rPr>
              <a:t>]</a:t>
            </a:r>
          </a:p>
          <a:p>
            <a:pPr marL="0" indent="0">
              <a:buNone/>
            </a:pPr>
            <a:r>
              <a:rPr lang="en-US" sz="1200" baseline="0" dirty="0">
                <a:latin typeface="Times New Roman" panose="02020603050405020304" pitchFamily="18" charset="0"/>
                <a:cs typeface="Times New Roman" panose="02020603050405020304" pitchFamily="18" charset="0"/>
              </a:rPr>
              <a:t>[Time: 1:00 minutes]  [Total time: 24:48 minutes]</a:t>
            </a:r>
            <a:endParaRPr lang="en-US" sz="1200" dirty="0">
              <a:latin typeface="Times New Roman" panose="02020603050405020304" pitchFamily="18" charset="0"/>
              <a:ea typeface="Roboto"/>
              <a:cs typeface="Times New Roman" panose="02020603050405020304" pitchFamily="18" charset="0"/>
              <a:sym typeface="Roboto"/>
            </a:endParaRPr>
          </a:p>
          <a:p>
            <a:pPr marL="142354" indent="0">
              <a:buNone/>
            </a:pPr>
            <a:endParaRPr lang="en-US" sz="1200" dirty="0">
              <a:latin typeface="Times New Roman" panose="02020603050405020304" pitchFamily="18" charset="0"/>
              <a:cs typeface="Times New Roman" panose="02020603050405020304" pitchFamily="18" charset="0"/>
            </a:endParaRPr>
          </a:p>
          <a:p>
            <a:pPr marL="0" indent="0">
              <a:buNone/>
            </a:pPr>
            <a:endParaRPr lang="en-US" sz="1200" dirty="0">
              <a:latin typeface="Times New Roman" panose="02020603050405020304" pitchFamily="18" charset="0"/>
              <a:ea typeface="Roboto"/>
              <a:cs typeface="Times New Roman" panose="02020603050405020304" pitchFamily="18" charset="0"/>
              <a:sym typeface="Roboto"/>
            </a:endParaRPr>
          </a:p>
        </p:txBody>
      </p:sp>
    </p:spTree>
    <p:extLst>
      <p:ext uri="{BB962C8B-B14F-4D97-AF65-F5344CB8AC3E}">
        <p14:creationId xmlns:p14="http://schemas.microsoft.com/office/powerpoint/2010/main" val="38629947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g51989ce7e6_0_288: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1" name="Google Shape;101;g51989ce7e6_0_288: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r>
              <a:rPr lang="en-US" sz="1200" b="1" dirty="0">
                <a:latin typeface="Times New Roman" panose="02020603050405020304" pitchFamily="18" charset="0"/>
                <a:ea typeface="Roboto"/>
                <a:cs typeface="Times New Roman" panose="02020603050405020304" pitchFamily="18" charset="0"/>
                <a:sym typeface="Roboto"/>
              </a:rPr>
              <a:t>Leighton:</a:t>
            </a:r>
            <a:r>
              <a:rPr lang="en-US" sz="1200" dirty="0">
                <a:latin typeface="Times New Roman" panose="02020603050405020304" pitchFamily="18" charset="0"/>
                <a:ea typeface="Roboto"/>
                <a:cs typeface="Times New Roman" panose="02020603050405020304" pitchFamily="18" charset="0"/>
                <a:sym typeface="Roboto"/>
              </a:rPr>
              <a:t> To review the charge that </a:t>
            </a:r>
            <a:r>
              <a:rPr lang="en-US" sz="1200" dirty="0" err="1">
                <a:latin typeface="Times New Roman" panose="02020603050405020304" pitchFamily="18" charset="0"/>
                <a:ea typeface="Roboto"/>
                <a:cs typeface="Times New Roman" panose="02020603050405020304" pitchFamily="18" charset="0"/>
                <a:sym typeface="Roboto"/>
              </a:rPr>
              <a:t>Emilda</a:t>
            </a:r>
            <a:r>
              <a:rPr lang="en-US" sz="1200" dirty="0">
                <a:latin typeface="Times New Roman" panose="02020603050405020304" pitchFamily="18" charset="0"/>
                <a:ea typeface="Roboto"/>
                <a:cs typeface="Times New Roman" panose="02020603050405020304" pitchFamily="18" charset="0"/>
                <a:sym typeface="Roboto"/>
              </a:rPr>
              <a:t> Rivers put before the NAS panel in</a:t>
            </a:r>
            <a:r>
              <a:rPr lang="en-US" sz="1200" baseline="0" dirty="0">
                <a:latin typeface="Times New Roman" panose="02020603050405020304" pitchFamily="18" charset="0"/>
                <a:ea typeface="Roboto"/>
                <a:cs typeface="Times New Roman" panose="02020603050405020304" pitchFamily="18" charset="0"/>
                <a:sym typeface="Roboto"/>
              </a:rPr>
              <a:t> May 2019, the panel was asked to provide NCSES the following:</a:t>
            </a:r>
          </a:p>
          <a:p>
            <a:pPr indent="-457200">
              <a:buFont typeface="+mj-lt"/>
              <a:buAutoNum type="arabicPeriod"/>
            </a:pPr>
            <a:r>
              <a:rPr lang="en-US" sz="1200" dirty="0">
                <a:solidFill>
                  <a:srgbClr val="1C4587"/>
                </a:solidFill>
                <a:latin typeface="Times New Roman" panose="02020603050405020304" pitchFamily="18" charset="0"/>
                <a:cs typeface="Times New Roman" panose="02020603050405020304" pitchFamily="18" charset="0"/>
              </a:rPr>
              <a:t>Best practices to foster transparency and reproducibility </a:t>
            </a:r>
          </a:p>
          <a:p>
            <a:pPr indent="-457200">
              <a:buFont typeface="+mj-lt"/>
              <a:buAutoNum type="arabicPeriod"/>
            </a:pPr>
            <a:r>
              <a:rPr lang="en-US" sz="1200" dirty="0">
                <a:solidFill>
                  <a:srgbClr val="1C4587"/>
                </a:solidFill>
                <a:latin typeface="Times New Roman" panose="02020603050405020304" pitchFamily="18" charset="0"/>
                <a:cs typeface="Times New Roman" panose="02020603050405020304" pitchFamily="18" charset="0"/>
              </a:rPr>
              <a:t>Guidance, standards, and tools for documenting and archiving</a:t>
            </a:r>
          </a:p>
          <a:p>
            <a:pPr indent="-457200">
              <a:buFont typeface="+mj-lt"/>
              <a:buAutoNum type="arabicPeriod"/>
            </a:pPr>
            <a:r>
              <a:rPr lang="en-US" sz="1200" dirty="0">
                <a:solidFill>
                  <a:srgbClr val="1C4587"/>
                </a:solidFill>
                <a:latin typeface="Times New Roman" panose="02020603050405020304" pitchFamily="18" charset="0"/>
                <a:cs typeface="Times New Roman" panose="02020603050405020304" pitchFamily="18" charset="0"/>
              </a:rPr>
              <a:t>Approaches to minimize cost</a:t>
            </a:r>
          </a:p>
          <a:p>
            <a:pPr indent="-457200">
              <a:buFont typeface="+mj-lt"/>
              <a:buAutoNum type="arabicPeriod"/>
            </a:pPr>
            <a:r>
              <a:rPr lang="en-US" sz="1200" dirty="0">
                <a:solidFill>
                  <a:srgbClr val="1C4587"/>
                </a:solidFill>
                <a:latin typeface="Times New Roman" panose="02020603050405020304" pitchFamily="18" charset="0"/>
                <a:cs typeface="Times New Roman" panose="02020603050405020304" pitchFamily="18" charset="0"/>
              </a:rPr>
              <a:t>Feasible implementation steps – low hanging fruit</a:t>
            </a:r>
          </a:p>
          <a:p>
            <a:pPr marL="0" indent="0">
              <a:buNone/>
            </a:pPr>
            <a:endParaRPr lang="en-US" sz="1200" dirty="0">
              <a:latin typeface="Times New Roman" panose="02020603050405020304" pitchFamily="18" charset="0"/>
              <a:cs typeface="Times New Roman" panose="02020603050405020304" pitchFamily="18" charset="0"/>
            </a:endParaRPr>
          </a:p>
          <a:p>
            <a:pPr marL="0" indent="0">
              <a:buNone/>
            </a:pPr>
            <a:r>
              <a:rPr lang="en-US" sz="1200" baseline="0" dirty="0">
                <a:latin typeface="Times New Roman" panose="02020603050405020304" pitchFamily="18" charset="0"/>
                <a:cs typeface="Times New Roman" panose="02020603050405020304" pitchFamily="18" charset="0"/>
              </a:rPr>
              <a:t>[Slide] </a:t>
            </a:r>
          </a:p>
          <a:p>
            <a:pPr marL="0" indent="0">
              <a:buNone/>
            </a:pPr>
            <a:r>
              <a:rPr lang="en-US" sz="1200" baseline="0" dirty="0">
                <a:latin typeface="Times New Roman" panose="02020603050405020304" pitchFamily="18" charset="0"/>
                <a:cs typeface="Times New Roman" panose="02020603050405020304" pitchFamily="18" charset="0"/>
              </a:rPr>
              <a:t>[Next speaker: Leighton]</a:t>
            </a:r>
          </a:p>
          <a:p>
            <a:pPr marL="0" indent="0">
              <a:buNone/>
            </a:pPr>
            <a:r>
              <a:rPr lang="en-US" sz="1200" baseline="0" dirty="0">
                <a:latin typeface="Times New Roman" panose="02020603050405020304" pitchFamily="18" charset="0"/>
                <a:cs typeface="Times New Roman" panose="02020603050405020304" pitchFamily="18" charset="0"/>
              </a:rPr>
              <a:t>[Time: 0:50 minutes]</a:t>
            </a:r>
          </a:p>
          <a:p>
            <a:pPr marL="0" indent="0">
              <a:buNone/>
            </a:pPr>
            <a:r>
              <a:rPr lang="en-US" sz="1200" baseline="0" dirty="0">
                <a:latin typeface="Times New Roman" panose="02020603050405020304" pitchFamily="18" charset="0"/>
                <a:cs typeface="Times New Roman" panose="02020603050405020304" pitchFamily="18" charset="0"/>
              </a:rPr>
              <a:t>[Total time: 25:32 minutes]</a:t>
            </a:r>
            <a:endParaRPr lang="en-US" sz="1200" dirty="0">
              <a:latin typeface="Times New Roman" panose="02020603050405020304" pitchFamily="18" charset="0"/>
              <a:ea typeface="Roboto"/>
              <a:cs typeface="Times New Roman" panose="02020603050405020304" pitchFamily="18" charset="0"/>
              <a:sym typeface="Roboto"/>
            </a:endParaRPr>
          </a:p>
        </p:txBody>
      </p:sp>
    </p:spTree>
    <p:extLst>
      <p:ext uri="{BB962C8B-B14F-4D97-AF65-F5344CB8AC3E}">
        <p14:creationId xmlns:p14="http://schemas.microsoft.com/office/powerpoint/2010/main" val="19563266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51989ce7e6_0_234: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7" name="Google Shape;87;g51989ce7e6_0_234: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r>
              <a:rPr lang="en-US" sz="1200" b="1" dirty="0">
                <a:latin typeface="Times New Roman" panose="02020603050405020304" pitchFamily="18" charset="0"/>
                <a:ea typeface="Roboto"/>
                <a:cs typeface="Times New Roman" panose="02020603050405020304" pitchFamily="18" charset="0"/>
                <a:sym typeface="Roboto"/>
              </a:rPr>
              <a:t>Leighton</a:t>
            </a:r>
            <a:r>
              <a:rPr lang="en-US" sz="1200" dirty="0">
                <a:latin typeface="Times New Roman" panose="02020603050405020304" pitchFamily="18" charset="0"/>
                <a:ea typeface="Roboto"/>
                <a:cs typeface="Times New Roman" panose="02020603050405020304" pitchFamily="18" charset="0"/>
                <a:sym typeface="Roboto"/>
              </a:rPr>
              <a:t>:</a:t>
            </a:r>
          </a:p>
          <a:p>
            <a:pPr marL="0" indent="0">
              <a:buNone/>
            </a:pPr>
            <a:r>
              <a:rPr lang="en-US" sz="1200" dirty="0">
                <a:latin typeface="Times New Roman" panose="02020603050405020304" pitchFamily="18" charset="0"/>
                <a:ea typeface="Roboto"/>
                <a:cs typeface="Times New Roman" panose="02020603050405020304" pitchFamily="18" charset="0"/>
                <a:sym typeface="Roboto"/>
              </a:rPr>
              <a:t>Our</a:t>
            </a:r>
            <a:r>
              <a:rPr lang="en-US" sz="1200" baseline="0" dirty="0">
                <a:latin typeface="Times New Roman" panose="02020603050405020304" pitchFamily="18" charset="0"/>
                <a:ea typeface="Roboto"/>
                <a:cs typeface="Times New Roman" panose="02020603050405020304" pitchFamily="18" charset="0"/>
                <a:sym typeface="Roboto"/>
              </a:rPr>
              <a:t> three major suggestions for making federal statistics more transparent are:</a:t>
            </a:r>
          </a:p>
          <a:p>
            <a:pPr marL="228600" indent="-228600">
              <a:buFont typeface="+mj-lt"/>
              <a:buAutoNum type="arabicPeriod"/>
            </a:pPr>
            <a:r>
              <a:rPr lang="en-US" sz="1200" baseline="0" dirty="0">
                <a:latin typeface="Times New Roman" panose="02020603050405020304" pitchFamily="18" charset="0"/>
                <a:ea typeface="Roboto"/>
                <a:cs typeface="Times New Roman" panose="02020603050405020304" pitchFamily="18" charset="0"/>
                <a:sym typeface="Roboto"/>
              </a:rPr>
              <a:t>Creating Data Management &amp; Sharing Plans;</a:t>
            </a:r>
          </a:p>
          <a:p>
            <a:pPr marL="228600" indent="-228600">
              <a:buFont typeface="+mj-lt"/>
              <a:buAutoNum type="arabicPeriod"/>
            </a:pPr>
            <a:r>
              <a:rPr lang="en-US" sz="1200" baseline="0" dirty="0">
                <a:latin typeface="Times New Roman" panose="02020603050405020304" pitchFamily="18" charset="0"/>
                <a:ea typeface="Roboto"/>
                <a:cs typeface="Times New Roman" panose="02020603050405020304" pitchFamily="18" charset="0"/>
                <a:sym typeface="Roboto"/>
              </a:rPr>
              <a:t>Plan for FAIR &amp; to Share</a:t>
            </a:r>
          </a:p>
          <a:p>
            <a:pPr marL="228600" indent="-228600">
              <a:buFont typeface="+mj-lt"/>
              <a:buAutoNum type="arabicPeriod"/>
            </a:pPr>
            <a:r>
              <a:rPr lang="en-US" sz="1200" baseline="0" dirty="0">
                <a:latin typeface="Times New Roman" panose="02020603050405020304" pitchFamily="18" charset="0"/>
                <a:ea typeface="Roboto"/>
                <a:cs typeface="Times New Roman" panose="02020603050405020304" pitchFamily="18" charset="0"/>
                <a:sym typeface="Roboto"/>
              </a:rPr>
              <a:t>Embed Data Curators &amp; Curation Practices.</a:t>
            </a:r>
          </a:p>
          <a:p>
            <a:pPr marL="228600" indent="-228600">
              <a:buFont typeface="+mj-lt"/>
              <a:buAutoNum type="arabicPeriod"/>
            </a:pPr>
            <a:endParaRPr lang="en-US" sz="1200" baseline="0" dirty="0">
              <a:latin typeface="Times New Roman" panose="02020603050405020304" pitchFamily="18" charset="0"/>
              <a:ea typeface="Roboto"/>
              <a:cs typeface="Times New Roman" panose="02020603050405020304" pitchFamily="18" charset="0"/>
              <a:sym typeface="Roboto"/>
            </a:endParaRPr>
          </a:p>
          <a:p>
            <a:pPr marL="0" indent="0">
              <a:buFont typeface="+mj-lt"/>
              <a:buNone/>
            </a:pPr>
            <a:r>
              <a:rPr lang="en-US" sz="1200" baseline="0" dirty="0">
                <a:latin typeface="Times New Roman" panose="02020603050405020304" pitchFamily="18" charset="0"/>
                <a:ea typeface="Roboto"/>
                <a:cs typeface="Times New Roman" panose="02020603050405020304" pitchFamily="18" charset="0"/>
                <a:sym typeface="Roboto"/>
              </a:rPr>
              <a:t>As we discuss each of these suggestions, we will specifically talk about how each help to answer the charge </a:t>
            </a:r>
            <a:r>
              <a:rPr lang="en-US" sz="1200" baseline="0" dirty="0" err="1">
                <a:latin typeface="Times New Roman" panose="02020603050405020304" pitchFamily="18" charset="0"/>
                <a:ea typeface="Roboto"/>
                <a:cs typeface="Times New Roman" panose="02020603050405020304" pitchFamily="18" charset="0"/>
                <a:sym typeface="Roboto"/>
              </a:rPr>
              <a:t>Emilda</a:t>
            </a:r>
            <a:r>
              <a:rPr lang="en-US" sz="1200" baseline="0" dirty="0">
                <a:latin typeface="Times New Roman" panose="02020603050405020304" pitchFamily="18" charset="0"/>
                <a:ea typeface="Roboto"/>
                <a:cs typeface="Times New Roman" panose="02020603050405020304" pitchFamily="18" charset="0"/>
                <a:sym typeface="Roboto"/>
              </a:rPr>
              <a:t> put to the NAS panel.</a:t>
            </a:r>
          </a:p>
          <a:p>
            <a:pPr marL="0" indent="0">
              <a:buFont typeface="+mj-lt"/>
              <a:buNone/>
            </a:pPr>
            <a:endParaRPr lang="en-US" sz="1200" baseline="0" dirty="0">
              <a:latin typeface="Times New Roman" panose="02020603050405020304" pitchFamily="18" charset="0"/>
              <a:ea typeface="Roboto"/>
              <a:cs typeface="Times New Roman" panose="02020603050405020304" pitchFamily="18" charset="0"/>
              <a:sym typeface="Roboto"/>
            </a:endParaRPr>
          </a:p>
          <a:p>
            <a:pPr marL="0" indent="0">
              <a:buNone/>
            </a:pPr>
            <a:r>
              <a:rPr lang="en-US" sz="1200" baseline="0" dirty="0">
                <a:latin typeface="Times New Roman" panose="02020603050405020304" pitchFamily="18" charset="0"/>
                <a:cs typeface="Times New Roman" panose="02020603050405020304" pitchFamily="18" charset="0"/>
              </a:rPr>
              <a:t>[Slide] </a:t>
            </a:r>
          </a:p>
          <a:p>
            <a:pPr marL="0" indent="0">
              <a:buNone/>
            </a:pPr>
            <a:r>
              <a:rPr lang="en-US" sz="1200" baseline="0" dirty="0">
                <a:latin typeface="Times New Roman" panose="02020603050405020304" pitchFamily="18" charset="0"/>
                <a:cs typeface="Times New Roman" panose="02020603050405020304" pitchFamily="18" charset="0"/>
              </a:rPr>
              <a:t>[Next speaker: </a:t>
            </a:r>
            <a:r>
              <a:rPr lang="en-US" sz="1200" b="1" baseline="0" dirty="0">
                <a:latin typeface="Times New Roman" panose="02020603050405020304" pitchFamily="18" charset="0"/>
                <a:cs typeface="Times New Roman" panose="02020603050405020304" pitchFamily="18" charset="0"/>
              </a:rPr>
              <a:t>Jesse</a:t>
            </a:r>
            <a:r>
              <a:rPr lang="en-US" sz="1200" baseline="0" dirty="0">
                <a:latin typeface="Times New Roman" panose="02020603050405020304" pitchFamily="18" charset="0"/>
                <a:cs typeface="Times New Roman" panose="02020603050405020304" pitchFamily="18" charset="0"/>
              </a:rPr>
              <a:t>]</a:t>
            </a:r>
          </a:p>
          <a:p>
            <a:pPr marL="0" indent="0">
              <a:buNone/>
            </a:pPr>
            <a:r>
              <a:rPr lang="en-US" sz="1200" baseline="0" dirty="0">
                <a:latin typeface="Times New Roman" panose="02020603050405020304" pitchFamily="18" charset="0"/>
                <a:cs typeface="Times New Roman" panose="02020603050405020304" pitchFamily="18" charset="0"/>
              </a:rPr>
              <a:t>[Time: 0:46 minutes]</a:t>
            </a:r>
          </a:p>
          <a:p>
            <a:pPr marL="0" indent="0">
              <a:buNone/>
            </a:pPr>
            <a:r>
              <a:rPr lang="en-US" sz="1200" baseline="0" dirty="0">
                <a:latin typeface="Times New Roman" panose="02020603050405020304" pitchFamily="18" charset="0"/>
                <a:cs typeface="Times New Roman" panose="02020603050405020304" pitchFamily="18" charset="0"/>
              </a:rPr>
              <a:t>[Total time: 26:25 minutes]</a:t>
            </a:r>
            <a:r>
              <a:rPr lang="en-US" sz="1200" baseline="0" dirty="0">
                <a:latin typeface="Times New Roman" panose="02020603050405020304" pitchFamily="18" charset="0"/>
                <a:ea typeface="Roboto"/>
                <a:cs typeface="Times New Roman" panose="02020603050405020304" pitchFamily="18" charset="0"/>
                <a:sym typeface="Roboto"/>
              </a:rPr>
              <a:t> </a:t>
            </a:r>
            <a:endParaRPr sz="1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9101677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g51989ce7e6_0_288: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1" name="Google Shape;101;g51989ce7e6_0_288: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r>
              <a:rPr lang="en-US" sz="1200" b="1" dirty="0">
                <a:latin typeface="Times New Roman" panose="02020603050405020304" pitchFamily="18" charset="0"/>
                <a:cs typeface="Times New Roman" panose="02020603050405020304" pitchFamily="18" charset="0"/>
              </a:rPr>
              <a:t>Jesse:</a:t>
            </a:r>
          </a:p>
          <a:p>
            <a:pPr marL="0" indent="0">
              <a:buNone/>
            </a:pPr>
            <a:endParaRPr lang="en-US" sz="1200" dirty="0">
              <a:latin typeface="Times New Roman" panose="02020603050405020304" pitchFamily="18" charset="0"/>
              <a:cs typeface="Times New Roman" panose="02020603050405020304" pitchFamily="18" charset="0"/>
            </a:endParaRPr>
          </a:p>
          <a:p>
            <a:pPr marL="0" indent="0">
              <a:buNone/>
            </a:pPr>
            <a:r>
              <a:rPr lang="en-US" sz="1200" dirty="0">
                <a:latin typeface="Times New Roman" panose="02020603050405020304" pitchFamily="18" charset="0"/>
                <a:cs typeface="Times New Roman" panose="02020603050405020304" pitchFamily="18" charset="0"/>
              </a:rPr>
              <a:t>The first suggestion is Data Management and Sharing Plans. The single most important step you can take to make your statistical data, or any other dataset, more transparent, is to start by making your data collection and storage needs as transparent as possible to yourself and your team.</a:t>
            </a:r>
          </a:p>
          <a:p>
            <a:pPr marL="0" indent="0">
              <a:buNone/>
            </a:pPr>
            <a:endParaRPr lang="en-US" sz="1200" dirty="0">
              <a:latin typeface="Times New Roman" panose="02020603050405020304" pitchFamily="18" charset="0"/>
              <a:cs typeface="Times New Roman" panose="02020603050405020304" pitchFamily="18" charset="0"/>
            </a:endParaRPr>
          </a:p>
          <a:p>
            <a:pPr marL="0" indent="0">
              <a:buNone/>
            </a:pPr>
            <a:r>
              <a:rPr lang="en-US" sz="1200" dirty="0">
                <a:latin typeface="Times New Roman" panose="02020603050405020304" pitchFamily="18" charset="0"/>
                <a:cs typeface="Times New Roman" panose="02020603050405020304" pitchFamily="18" charset="0"/>
              </a:rPr>
              <a:t>A Data Management Plan, or Data Management &amp; Sharing Plan, when created during the project planning phase, can help you think through all of your data externalities and dependencies, as well as plan for access, storage, sharing, and preservation.</a:t>
            </a:r>
          </a:p>
          <a:p>
            <a:pPr marL="0" indent="0">
              <a:buNone/>
            </a:pPr>
            <a:endParaRPr lang="en-US" sz="1200" dirty="0">
              <a:latin typeface="Times New Roman" panose="02020603050405020304" pitchFamily="18" charset="0"/>
              <a:cs typeface="Times New Roman" panose="02020603050405020304" pitchFamily="18" charset="0"/>
            </a:endParaRPr>
          </a:p>
          <a:p>
            <a:pPr marL="0" indent="0">
              <a:buNone/>
            </a:pPr>
            <a:r>
              <a:rPr lang="en-US" sz="1200" dirty="0">
                <a:latin typeface="Times New Roman" panose="02020603050405020304" pitchFamily="18" charset="0"/>
                <a:cs typeface="Times New Roman" panose="02020603050405020304" pitchFamily="18" charset="0"/>
              </a:rPr>
              <a:t>A DMP document should:</a:t>
            </a:r>
          </a:p>
          <a:p>
            <a:pPr lvl="0"/>
            <a:r>
              <a:rPr lang="en-US" sz="1200" dirty="0">
                <a:latin typeface="Times New Roman" panose="02020603050405020304" pitchFamily="18" charset="0"/>
                <a:cs typeface="Times New Roman" panose="02020603050405020304" pitchFamily="18" charset="0"/>
              </a:rPr>
              <a:t>Makes all knowledge and information </a:t>
            </a:r>
            <a:r>
              <a:rPr lang="en-US" sz="1200" b="1" i="1" dirty="0">
                <a:latin typeface="Times New Roman" panose="02020603050405020304" pitchFamily="18" charset="0"/>
                <a:cs typeface="Times New Roman" panose="02020603050405020304" pitchFamily="18" charset="0"/>
              </a:rPr>
              <a:t>explicit</a:t>
            </a:r>
            <a:r>
              <a:rPr lang="en-US" sz="1200" dirty="0">
                <a:latin typeface="Times New Roman" panose="02020603050405020304" pitchFamily="18" charset="0"/>
                <a:cs typeface="Times New Roman" panose="02020603050405020304" pitchFamily="18" charset="0"/>
              </a:rPr>
              <a:t>. This includes:</a:t>
            </a:r>
          </a:p>
          <a:p>
            <a:pPr lvl="1"/>
            <a:r>
              <a:rPr lang="en-US" sz="1200" dirty="0">
                <a:latin typeface="Times New Roman" panose="02020603050405020304" pitchFamily="18" charset="0"/>
                <a:cs typeface="Times New Roman" panose="02020603050405020304" pitchFamily="18" charset="0"/>
              </a:rPr>
              <a:t>Project Lead</a:t>
            </a:r>
          </a:p>
          <a:p>
            <a:pPr lvl="2"/>
            <a:r>
              <a:rPr lang="en-US" sz="1200" dirty="0">
                <a:latin typeface="Times New Roman" panose="02020603050405020304" pitchFamily="18" charset="0"/>
                <a:cs typeface="Times New Roman" panose="02020603050405020304" pitchFamily="18" charset="0"/>
              </a:rPr>
              <a:t>Who takes over, owns intellectual property</a:t>
            </a:r>
          </a:p>
          <a:p>
            <a:pPr lvl="1"/>
            <a:r>
              <a:rPr lang="en-US" sz="1200" dirty="0">
                <a:latin typeface="Times New Roman" panose="02020603050405020304" pitchFamily="18" charset="0"/>
                <a:cs typeface="Times New Roman" panose="02020603050405020304" pitchFamily="18" charset="0"/>
              </a:rPr>
              <a:t>Staff</a:t>
            </a:r>
          </a:p>
          <a:p>
            <a:pPr lvl="1"/>
            <a:r>
              <a:rPr lang="en-US" sz="1200" dirty="0">
                <a:latin typeface="Times New Roman" panose="02020603050405020304" pitchFamily="18" charset="0"/>
                <a:cs typeface="Times New Roman" panose="02020603050405020304" pitchFamily="18" charset="0"/>
              </a:rPr>
              <a:t>Types of data to be collected</a:t>
            </a:r>
          </a:p>
          <a:p>
            <a:pPr lvl="1"/>
            <a:r>
              <a:rPr lang="en-US" sz="1200" dirty="0">
                <a:latin typeface="Times New Roman" panose="02020603050405020304" pitchFamily="18" charset="0"/>
                <a:cs typeface="Times New Roman" panose="02020603050405020304" pitchFamily="18" charset="0"/>
              </a:rPr>
              <a:t>When data will be collected</a:t>
            </a:r>
          </a:p>
          <a:p>
            <a:pPr lvl="1"/>
            <a:r>
              <a:rPr lang="en-US" sz="1200" dirty="0">
                <a:latin typeface="Times New Roman" panose="02020603050405020304" pitchFamily="18" charset="0"/>
                <a:cs typeface="Times New Roman" panose="02020603050405020304" pitchFamily="18" charset="0"/>
              </a:rPr>
              <a:t>Who will collect data</a:t>
            </a:r>
          </a:p>
          <a:p>
            <a:pPr lvl="1"/>
            <a:r>
              <a:rPr lang="en-US" sz="1200" dirty="0">
                <a:latin typeface="Times New Roman" panose="02020603050405020304" pitchFamily="18" charset="0"/>
                <a:cs typeface="Times New Roman" panose="02020603050405020304" pitchFamily="18" charset="0"/>
              </a:rPr>
              <a:t>How data will be collected </a:t>
            </a:r>
          </a:p>
          <a:p>
            <a:pPr lvl="2"/>
            <a:r>
              <a:rPr lang="en-US" sz="1200" dirty="0">
                <a:latin typeface="Times New Roman" panose="02020603050405020304" pitchFamily="18" charset="0"/>
                <a:cs typeface="Times New Roman" panose="02020603050405020304" pitchFamily="18" charset="0"/>
              </a:rPr>
              <a:t>by humans or machines?</a:t>
            </a:r>
          </a:p>
          <a:p>
            <a:pPr lvl="1"/>
            <a:r>
              <a:rPr lang="en-US" sz="1200" dirty="0">
                <a:latin typeface="Times New Roman" panose="02020603050405020304" pitchFamily="18" charset="0"/>
                <a:cs typeface="Times New Roman" panose="02020603050405020304" pitchFamily="18" charset="0"/>
              </a:rPr>
              <a:t>File types generated:</a:t>
            </a:r>
          </a:p>
          <a:p>
            <a:pPr lvl="2"/>
            <a:r>
              <a:rPr lang="en-US" sz="1200" dirty="0">
                <a:latin typeface="Times New Roman" panose="02020603050405020304" pitchFamily="18" charset="0"/>
                <a:cs typeface="Times New Roman" panose="02020603050405020304" pitchFamily="18" charset="0"/>
              </a:rPr>
              <a:t>Proprietary file formats or open?</a:t>
            </a:r>
          </a:p>
          <a:p>
            <a:pPr lvl="1"/>
            <a:r>
              <a:rPr lang="en-US" sz="1200" dirty="0">
                <a:latin typeface="Times New Roman" panose="02020603050405020304" pitchFamily="18" charset="0"/>
                <a:cs typeface="Times New Roman" panose="02020603050405020304" pitchFamily="18" charset="0"/>
              </a:rPr>
              <a:t>Standardized file naming conventions</a:t>
            </a:r>
          </a:p>
          <a:p>
            <a:pPr lvl="1"/>
            <a:r>
              <a:rPr lang="en-US" sz="1200" dirty="0">
                <a:latin typeface="Times New Roman" panose="02020603050405020304" pitchFamily="18" charset="0"/>
                <a:cs typeface="Times New Roman" panose="02020603050405020304" pitchFamily="18" charset="0"/>
              </a:rPr>
              <a:t>File sizes expected or estimated</a:t>
            </a:r>
          </a:p>
          <a:p>
            <a:pPr lvl="1"/>
            <a:r>
              <a:rPr lang="en-US" sz="1200" dirty="0">
                <a:latin typeface="Times New Roman" panose="02020603050405020304" pitchFamily="18" charset="0"/>
                <a:cs typeface="Times New Roman" panose="02020603050405020304" pitchFamily="18" charset="0"/>
              </a:rPr>
              <a:t>Data access levels</a:t>
            </a:r>
          </a:p>
          <a:p>
            <a:pPr lvl="1"/>
            <a:r>
              <a:rPr lang="en-US" sz="1200" dirty="0">
                <a:latin typeface="Times New Roman" panose="02020603050405020304" pitchFamily="18" charset="0"/>
                <a:cs typeface="Times New Roman" panose="02020603050405020304" pitchFamily="18" charset="0"/>
              </a:rPr>
              <a:t>How data will be anonymized to protect sensitive information, if needed</a:t>
            </a:r>
          </a:p>
          <a:p>
            <a:pPr lvl="1"/>
            <a:r>
              <a:rPr lang="en-US" sz="1200" dirty="0">
                <a:latin typeface="Times New Roman" panose="02020603050405020304" pitchFamily="18" charset="0"/>
                <a:cs typeface="Times New Roman" panose="02020603050405020304" pitchFamily="18" charset="0"/>
              </a:rPr>
              <a:t>Chosen repository</a:t>
            </a:r>
          </a:p>
          <a:p>
            <a:pPr lvl="1"/>
            <a:r>
              <a:rPr lang="en-US" sz="1200" dirty="0">
                <a:latin typeface="Times New Roman" panose="02020603050405020304" pitchFamily="18" charset="0"/>
                <a:cs typeface="Times New Roman" panose="02020603050405020304" pitchFamily="18" charset="0"/>
              </a:rPr>
              <a:t>Link to repository contacts and policies</a:t>
            </a:r>
          </a:p>
          <a:p>
            <a:pPr lvl="1"/>
            <a:r>
              <a:rPr lang="en-US" sz="1200" dirty="0">
                <a:latin typeface="Times New Roman" panose="02020603050405020304" pitchFamily="18" charset="0"/>
                <a:cs typeface="Times New Roman" panose="02020603050405020304" pitchFamily="18" charset="0"/>
              </a:rPr>
              <a:t>Organizational IT contacts, and</a:t>
            </a:r>
          </a:p>
          <a:p>
            <a:pPr lvl="1"/>
            <a:r>
              <a:rPr lang="en-US" sz="1200" dirty="0">
                <a:latin typeface="Times New Roman" panose="02020603050405020304" pitchFamily="18" charset="0"/>
                <a:cs typeface="Times New Roman" panose="02020603050405020304" pitchFamily="18" charset="0"/>
              </a:rPr>
              <a:t>Policies, laws, and Institutional Review Board (IRB) rules that affect data collection</a:t>
            </a:r>
          </a:p>
          <a:p>
            <a:pPr marL="142354" indent="0">
              <a:buNone/>
            </a:pPr>
            <a:endParaRPr lang="en-US" sz="1200" dirty="0">
              <a:latin typeface="Times New Roman" panose="02020603050405020304" pitchFamily="18" charset="0"/>
              <a:cs typeface="Times New Roman" panose="02020603050405020304" pitchFamily="18" charset="0"/>
            </a:endParaRPr>
          </a:p>
          <a:p>
            <a:pPr marL="0" indent="0">
              <a:buNone/>
            </a:pPr>
            <a:r>
              <a:rPr lang="en-US" sz="1200" dirty="0">
                <a:latin typeface="Times New Roman" panose="02020603050405020304" pitchFamily="18" charset="0"/>
                <a:cs typeface="Times New Roman" panose="02020603050405020304" pitchFamily="18" charset="0"/>
              </a:rPr>
              <a:t>The types of information you should make explicit can go on. The point is to record everything you can think of, documenting information project staff need to know, and looking for weak spots that would put the data, the project, or subjects at risk. Then fix the plan to eliminate that risk.</a:t>
            </a:r>
          </a:p>
          <a:p>
            <a:pPr marL="0" indent="0">
              <a:buNone/>
            </a:pPr>
            <a:endParaRPr lang="en-US" sz="1200" dirty="0">
              <a:latin typeface="Times New Roman" panose="02020603050405020304" pitchFamily="18" charset="0"/>
              <a:cs typeface="Times New Roman" panose="02020603050405020304" pitchFamily="18" charset="0"/>
            </a:endParaRPr>
          </a:p>
          <a:p>
            <a:pPr marL="0" indent="0">
              <a:buNone/>
            </a:pPr>
            <a:r>
              <a:rPr lang="en-US" sz="1200" dirty="0">
                <a:latin typeface="Times New Roman" panose="02020603050405020304" pitchFamily="18" charset="0"/>
                <a:cs typeface="Times New Roman" panose="02020603050405020304" pitchFamily="18" charset="0"/>
              </a:rPr>
              <a:t>The most up-to-date version of the DMP should be accessible to all project staff during the life of the project.</a:t>
            </a:r>
          </a:p>
          <a:p>
            <a:pPr marL="0" indent="0">
              <a:buNone/>
            </a:pPr>
            <a:endParaRPr lang="en-US" sz="1200" dirty="0">
              <a:latin typeface="Times New Roman" panose="02020603050405020304" pitchFamily="18" charset="0"/>
              <a:cs typeface="Times New Roman" panose="02020603050405020304" pitchFamily="18" charset="0"/>
            </a:endParaRPr>
          </a:p>
          <a:p>
            <a:pPr marL="0" indent="0">
              <a:buNone/>
            </a:pPr>
            <a:r>
              <a:rPr lang="en-US" sz="1200" dirty="0">
                <a:latin typeface="Times New Roman" panose="02020603050405020304" pitchFamily="18" charset="0"/>
                <a:cs typeface="Times New Roman" panose="02020603050405020304" pitchFamily="18" charset="0"/>
              </a:rPr>
              <a:t>Also, it is important to consider a DMP as a living document. DMPs should be reviewed as frequently as necessary, and should be updated to capture every project change. </a:t>
            </a:r>
          </a:p>
          <a:p>
            <a:pPr lvl="0"/>
            <a:r>
              <a:rPr lang="en-US" sz="1200" dirty="0">
                <a:latin typeface="Times New Roman" panose="02020603050405020304" pitchFamily="18" charset="0"/>
                <a:cs typeface="Times New Roman" panose="02020603050405020304" pitchFamily="18" charset="0"/>
              </a:rPr>
              <a:t>During the planning phase, this might include a review at every team meeting: questioning did we change anything that affects the DMP? And noting those changes</a:t>
            </a:r>
          </a:p>
          <a:p>
            <a:pPr lvl="0"/>
            <a:r>
              <a:rPr lang="en-US" sz="1200" dirty="0">
                <a:latin typeface="Times New Roman" panose="02020603050405020304" pitchFamily="18" charset="0"/>
                <a:cs typeface="Times New Roman" panose="02020603050405020304" pitchFamily="18" charset="0"/>
              </a:rPr>
              <a:t>During data collection, that might be monthly, or at other key milestones.   </a:t>
            </a:r>
          </a:p>
          <a:p>
            <a:pPr lvl="0"/>
            <a:r>
              <a:rPr lang="en-US" sz="1200" dirty="0">
                <a:latin typeface="Times New Roman" panose="02020603050405020304" pitchFamily="18" charset="0"/>
                <a:cs typeface="Times New Roman" panose="02020603050405020304" pitchFamily="18" charset="0"/>
              </a:rPr>
              <a:t>During data analysis, that might be quarterly. </a:t>
            </a:r>
          </a:p>
          <a:p>
            <a:pPr lvl="0"/>
            <a:r>
              <a:rPr lang="en-US" sz="1200" dirty="0">
                <a:latin typeface="Times New Roman" panose="02020603050405020304" pitchFamily="18" charset="0"/>
                <a:cs typeface="Times New Roman" panose="02020603050405020304" pitchFamily="18" charset="0"/>
              </a:rPr>
              <a:t>After publication, the review might be annual, to catch IT infrastructure changes.</a:t>
            </a:r>
          </a:p>
          <a:p>
            <a:pPr lvl="0"/>
            <a:r>
              <a:rPr lang="en-US" sz="1200" dirty="0">
                <a:latin typeface="Times New Roman" panose="02020603050405020304" pitchFamily="18" charset="0"/>
                <a:cs typeface="Times New Roman" panose="02020603050405020304" pitchFamily="18" charset="0"/>
              </a:rPr>
              <a:t>Then while the data is archived, it might be every few years.</a:t>
            </a:r>
          </a:p>
          <a:p>
            <a:pPr marL="142354" indent="0">
              <a:buNone/>
            </a:pPr>
            <a:endParaRPr lang="en-US" sz="1200" dirty="0">
              <a:latin typeface="Times New Roman" panose="02020603050405020304" pitchFamily="18" charset="0"/>
              <a:cs typeface="Times New Roman" panose="02020603050405020304" pitchFamily="18" charset="0"/>
            </a:endParaRPr>
          </a:p>
          <a:p>
            <a:pPr marL="0" indent="0">
              <a:buNone/>
            </a:pPr>
            <a:r>
              <a:rPr lang="en-US" sz="1200" dirty="0">
                <a:latin typeface="Times New Roman" panose="02020603050405020304" pitchFamily="18" charset="0"/>
                <a:cs typeface="Times New Roman" panose="02020603050405020304" pitchFamily="18" charset="0"/>
              </a:rPr>
              <a:t>The sections of a DMP can vary and you will be best served by creating an organizational template for consistency and efficiency, making changes as needed.</a:t>
            </a:r>
          </a:p>
          <a:p>
            <a:pPr marL="0" indent="0">
              <a:buNone/>
            </a:pPr>
            <a:endParaRPr lang="en-US" sz="1200" dirty="0">
              <a:latin typeface="Times New Roman" panose="02020603050405020304" pitchFamily="18" charset="0"/>
              <a:cs typeface="Times New Roman" panose="02020603050405020304" pitchFamily="18" charset="0"/>
            </a:endParaRPr>
          </a:p>
          <a:p>
            <a:pPr marL="0" indent="0">
              <a:buNone/>
            </a:pPr>
            <a:r>
              <a:rPr lang="en-US" sz="1200" dirty="0">
                <a:latin typeface="Times New Roman" panose="02020603050405020304" pitchFamily="18" charset="0"/>
                <a:cs typeface="Times New Roman" panose="02020603050405020304" pitchFamily="18" charset="0"/>
              </a:rPr>
              <a:t>Your DMP template may have the following sections:</a:t>
            </a:r>
          </a:p>
          <a:p>
            <a:pPr lvl="0"/>
            <a:r>
              <a:rPr lang="en-US" sz="1200" dirty="0">
                <a:latin typeface="Times New Roman" panose="02020603050405020304" pitchFamily="18" charset="0"/>
                <a:cs typeface="Times New Roman" panose="02020603050405020304" pitchFamily="18" charset="0"/>
              </a:rPr>
              <a:t>Project Title and Information</a:t>
            </a:r>
          </a:p>
          <a:p>
            <a:pPr lvl="0"/>
            <a:r>
              <a:rPr lang="en-US" sz="1200" dirty="0">
                <a:latin typeface="Times New Roman" panose="02020603050405020304" pitchFamily="18" charset="0"/>
                <a:cs typeface="Times New Roman" panose="02020603050405020304" pitchFamily="18" charset="0"/>
              </a:rPr>
              <a:t>Data Description</a:t>
            </a:r>
          </a:p>
          <a:p>
            <a:pPr lvl="0"/>
            <a:r>
              <a:rPr lang="en-US" sz="1200" dirty="0">
                <a:latin typeface="Times New Roman" panose="02020603050405020304" pitchFamily="18" charset="0"/>
                <a:cs typeface="Times New Roman" panose="02020603050405020304" pitchFamily="18" charset="0"/>
              </a:rPr>
              <a:t>Roles &amp; Responsibilities</a:t>
            </a:r>
          </a:p>
          <a:p>
            <a:pPr lvl="0"/>
            <a:r>
              <a:rPr lang="en-US" sz="1200" dirty="0">
                <a:latin typeface="Times New Roman" panose="02020603050405020304" pitchFamily="18" charset="0"/>
                <a:cs typeface="Times New Roman" panose="02020603050405020304" pitchFamily="18" charset="0"/>
              </a:rPr>
              <a:t>Standards Used</a:t>
            </a:r>
          </a:p>
          <a:p>
            <a:pPr lvl="0"/>
            <a:r>
              <a:rPr lang="en-US" sz="1200" dirty="0">
                <a:latin typeface="Times New Roman" panose="02020603050405020304" pitchFamily="18" charset="0"/>
                <a:cs typeface="Times New Roman" panose="02020603050405020304" pitchFamily="18" charset="0"/>
              </a:rPr>
              <a:t>Access Policies</a:t>
            </a:r>
          </a:p>
          <a:p>
            <a:pPr lvl="0"/>
            <a:r>
              <a:rPr lang="en-US" sz="1200" dirty="0">
                <a:latin typeface="Times New Roman" panose="02020603050405020304" pitchFamily="18" charset="0"/>
                <a:cs typeface="Times New Roman" panose="02020603050405020304" pitchFamily="18" charset="0"/>
              </a:rPr>
              <a:t>Sensitive Data Policies</a:t>
            </a:r>
          </a:p>
          <a:p>
            <a:pPr lvl="0"/>
            <a:r>
              <a:rPr lang="en-US" sz="1200" dirty="0">
                <a:latin typeface="Times New Roman" panose="02020603050405020304" pitchFamily="18" charset="0"/>
                <a:cs typeface="Times New Roman" panose="02020603050405020304" pitchFamily="18" charset="0"/>
              </a:rPr>
              <a:t>Sharing Policies</a:t>
            </a:r>
          </a:p>
          <a:p>
            <a:pPr lvl="0"/>
            <a:r>
              <a:rPr lang="en-US" sz="1200" dirty="0">
                <a:latin typeface="Times New Roman" panose="02020603050405020304" pitchFamily="18" charset="0"/>
                <a:cs typeface="Times New Roman" panose="02020603050405020304" pitchFamily="18" charset="0"/>
              </a:rPr>
              <a:t>Archiving and Preservation Plans, and </a:t>
            </a:r>
          </a:p>
          <a:p>
            <a:pPr lvl="0"/>
            <a:r>
              <a:rPr lang="en-US" sz="1200" dirty="0">
                <a:latin typeface="Times New Roman" panose="02020603050405020304" pitchFamily="18" charset="0"/>
                <a:cs typeface="Times New Roman" panose="02020603050405020304" pitchFamily="18" charset="0"/>
              </a:rPr>
              <a:t>Applicable laws and policies</a:t>
            </a:r>
          </a:p>
          <a:p>
            <a:pPr marL="142354" indent="0">
              <a:buNone/>
            </a:pPr>
            <a:endParaRPr lang="en-US" sz="1200" dirty="0">
              <a:latin typeface="Times New Roman" panose="02020603050405020304" pitchFamily="18" charset="0"/>
              <a:cs typeface="Times New Roman" panose="02020603050405020304" pitchFamily="18" charset="0"/>
            </a:endParaRPr>
          </a:p>
          <a:p>
            <a:pPr marL="0" indent="0">
              <a:buNone/>
            </a:pPr>
            <a:r>
              <a:rPr lang="en-US" sz="1200" dirty="0">
                <a:latin typeface="Times New Roman" panose="02020603050405020304" pitchFamily="18" charset="0"/>
                <a:cs typeface="Times New Roman" panose="02020603050405020304" pitchFamily="18" charset="0"/>
              </a:rPr>
              <a:t>You may have noticed that many potential sections of the DMP relate directly to curation actions shown in the data lifecycle. A DMP can serve as a guide to the curation of data and statistics.</a:t>
            </a:r>
          </a:p>
          <a:p>
            <a:pPr marL="0" indent="0">
              <a:buNone/>
            </a:pPr>
            <a:endParaRPr lang="en-US" sz="1200" dirty="0">
              <a:latin typeface="Times New Roman" panose="02020603050405020304" pitchFamily="18" charset="0"/>
              <a:cs typeface="Times New Roman" panose="02020603050405020304" pitchFamily="18" charset="0"/>
            </a:endParaRPr>
          </a:p>
          <a:p>
            <a:pPr marL="0" indent="0">
              <a:buNone/>
            </a:pPr>
            <a:r>
              <a:rPr lang="en-US" sz="1200" dirty="0">
                <a:latin typeface="Times New Roman" panose="02020603050405020304" pitchFamily="18" charset="0"/>
                <a:cs typeface="Times New Roman" panose="02020603050405020304" pitchFamily="18" charset="0"/>
              </a:rPr>
              <a:t>A final, public version of your DMP should be included as part of your data package when the data is shared or made public. This public version can be redacted a bit, if needed, for public consumption. </a:t>
            </a:r>
          </a:p>
          <a:p>
            <a:pPr marL="0" indent="0">
              <a:buNone/>
            </a:pPr>
            <a:endParaRPr lang="en-US" sz="1200" dirty="0">
              <a:latin typeface="Times New Roman" panose="02020603050405020304" pitchFamily="18" charset="0"/>
              <a:cs typeface="Times New Roman" panose="02020603050405020304" pitchFamily="18" charset="0"/>
            </a:endParaRPr>
          </a:p>
          <a:p>
            <a:pPr marL="0" indent="0">
              <a:buNone/>
            </a:pPr>
            <a:r>
              <a:rPr lang="en-US" sz="1200" dirty="0">
                <a:latin typeface="Times New Roman" panose="02020603050405020304" pitchFamily="18" charset="0"/>
                <a:cs typeface="Times New Roman" panose="02020603050405020304" pitchFamily="18" charset="0"/>
              </a:rPr>
              <a:t>If you have planned to make your data collection and project actions as transparent as possible to your own team, it will be easier to make your statistics transparent to external audiences.</a:t>
            </a:r>
          </a:p>
          <a:p>
            <a:pPr marL="142354" indent="0">
              <a:buNone/>
            </a:pPr>
            <a:endParaRPr lang="en-US" sz="1200" dirty="0">
              <a:latin typeface="Times New Roman" panose="02020603050405020304" pitchFamily="18" charset="0"/>
              <a:cs typeface="Times New Roman" panose="02020603050405020304" pitchFamily="18" charset="0"/>
            </a:endParaRPr>
          </a:p>
          <a:p>
            <a:pPr marL="0" lvl="0" indent="0" algn="l" rtl="0">
              <a:spcBef>
                <a:spcPts val="0"/>
              </a:spcBef>
              <a:spcAft>
                <a:spcPts val="0"/>
              </a:spcAft>
              <a:buNone/>
            </a:pPr>
            <a:r>
              <a:rPr lang="en-US" sz="1200" baseline="0" dirty="0">
                <a:latin typeface="Times New Roman" panose="02020603050405020304" pitchFamily="18" charset="0"/>
                <a:cs typeface="Times New Roman" panose="02020603050405020304" pitchFamily="18" charset="0"/>
              </a:rPr>
              <a:t>When we think back to the charge to the panel, DMPs fulfill all 4 charges:</a:t>
            </a:r>
          </a:p>
          <a:p>
            <a:pPr marL="228600" lvl="0" indent="-228600" algn="l" rtl="0">
              <a:spcBef>
                <a:spcPts val="0"/>
              </a:spcBef>
              <a:spcAft>
                <a:spcPts val="0"/>
              </a:spcAft>
              <a:buAutoNum type="arabicPeriod"/>
            </a:pPr>
            <a:r>
              <a:rPr lang="en-US" sz="1200" baseline="0" dirty="0">
                <a:latin typeface="Times New Roman" panose="02020603050405020304" pitchFamily="18" charset="0"/>
                <a:cs typeface="Times New Roman" panose="02020603050405020304" pitchFamily="18" charset="0"/>
              </a:rPr>
              <a:t>DMPs are a best practice</a:t>
            </a:r>
          </a:p>
          <a:p>
            <a:pPr marL="228600" lvl="0" indent="-228600" algn="l" rtl="0">
              <a:spcBef>
                <a:spcPts val="0"/>
              </a:spcBef>
              <a:spcAft>
                <a:spcPts val="0"/>
              </a:spcAft>
              <a:buAutoNum type="arabicPeriod"/>
            </a:pPr>
            <a:r>
              <a:rPr lang="en-US" sz="1200" dirty="0">
                <a:latin typeface="Times New Roman" panose="02020603050405020304" pitchFamily="18" charset="0"/>
                <a:cs typeface="Times New Roman" panose="02020603050405020304" pitchFamily="18" charset="0"/>
              </a:rPr>
              <a:t>DMPs</a:t>
            </a:r>
            <a:r>
              <a:rPr lang="en-US" sz="1200" baseline="0" dirty="0">
                <a:latin typeface="Times New Roman" panose="02020603050405020304" pitchFamily="18" charset="0"/>
                <a:cs typeface="Times New Roman" panose="02020603050405020304" pitchFamily="18" charset="0"/>
              </a:rPr>
              <a:t> serve as g</a:t>
            </a:r>
            <a:r>
              <a:rPr lang="en-US" sz="1200" dirty="0">
                <a:latin typeface="Times New Roman" panose="02020603050405020304" pitchFamily="18" charset="0"/>
                <a:cs typeface="Times New Roman" panose="02020603050405020304" pitchFamily="18" charset="0"/>
              </a:rPr>
              <a:t>uidance, record</a:t>
            </a:r>
            <a:r>
              <a:rPr lang="en-US" sz="1200" baseline="0" dirty="0">
                <a:latin typeface="Times New Roman" panose="02020603050405020304" pitchFamily="18" charset="0"/>
                <a:cs typeface="Times New Roman" panose="02020603050405020304" pitchFamily="18" charset="0"/>
              </a:rPr>
              <a:t> </a:t>
            </a:r>
            <a:r>
              <a:rPr lang="en-US" sz="1200" dirty="0">
                <a:latin typeface="Times New Roman" panose="02020603050405020304" pitchFamily="18" charset="0"/>
                <a:cs typeface="Times New Roman" panose="02020603050405020304" pitchFamily="18" charset="0"/>
              </a:rPr>
              <a:t>standards, and describe and document tools,</a:t>
            </a:r>
            <a:r>
              <a:rPr lang="en-US" sz="1200" baseline="0" dirty="0">
                <a:latin typeface="Times New Roman" panose="02020603050405020304" pitchFamily="18" charset="0"/>
                <a:cs typeface="Times New Roman" panose="02020603050405020304" pitchFamily="18" charset="0"/>
              </a:rPr>
              <a:t> as well as layout</a:t>
            </a:r>
            <a:r>
              <a:rPr lang="en-US" sz="1200" dirty="0">
                <a:latin typeface="Times New Roman" panose="02020603050405020304" pitchFamily="18" charset="0"/>
                <a:cs typeface="Times New Roman" panose="02020603050405020304" pitchFamily="18" charset="0"/>
              </a:rPr>
              <a:t> archiving plans</a:t>
            </a:r>
          </a:p>
          <a:p>
            <a:pPr marL="228600" lvl="0" indent="-228600" algn="l" rtl="0">
              <a:spcBef>
                <a:spcPts val="0"/>
              </a:spcBef>
              <a:spcAft>
                <a:spcPts val="0"/>
              </a:spcAft>
              <a:buAutoNum type="arabicPeriod"/>
            </a:pPr>
            <a:r>
              <a:rPr lang="en-US" sz="1200" dirty="0">
                <a:latin typeface="Times New Roman" panose="02020603050405020304" pitchFamily="18" charset="0"/>
                <a:cs typeface="Times New Roman" panose="02020603050405020304" pitchFamily="18" charset="0"/>
              </a:rPr>
              <a:t>Early planning helps to minimize cost.</a:t>
            </a:r>
          </a:p>
          <a:p>
            <a:pPr marL="685800" lvl="1" indent="-228600" algn="l" rtl="0">
              <a:spcBef>
                <a:spcPts val="0"/>
              </a:spcBef>
              <a:spcAft>
                <a:spcPts val="0"/>
              </a:spcAft>
              <a:buAutoNum type="arabicPeriod"/>
            </a:pPr>
            <a:r>
              <a:rPr lang="en-US" sz="1200" dirty="0">
                <a:latin typeface="Times New Roman" panose="02020603050405020304" pitchFamily="18" charset="0"/>
                <a:cs typeface="Times New Roman" panose="02020603050405020304" pitchFamily="18" charset="0"/>
              </a:rPr>
              <a:t>You can go back and document data after your create it, and migrate it to open formats after you</a:t>
            </a:r>
            <a:r>
              <a:rPr lang="en-US" sz="1200" baseline="0" dirty="0">
                <a:latin typeface="Times New Roman" panose="02020603050405020304" pitchFamily="18" charset="0"/>
                <a:cs typeface="Times New Roman" panose="02020603050405020304" pitchFamily="18" charset="0"/>
              </a:rPr>
              <a:t> create it, but that is an expense in both time and resources. </a:t>
            </a:r>
            <a:endParaRPr lang="en-US" sz="1200" dirty="0">
              <a:latin typeface="Times New Roman" panose="02020603050405020304" pitchFamily="18" charset="0"/>
              <a:cs typeface="Times New Roman" panose="02020603050405020304" pitchFamily="18" charset="0"/>
            </a:endParaRPr>
          </a:p>
          <a:p>
            <a:pPr marL="228600" lvl="0" indent="-228600" algn="l" rtl="0">
              <a:spcBef>
                <a:spcPts val="0"/>
              </a:spcBef>
              <a:spcAft>
                <a:spcPts val="0"/>
              </a:spcAft>
              <a:buAutoNum type="arabicPeriod"/>
            </a:pPr>
            <a:r>
              <a:rPr lang="en-US" sz="1200" dirty="0">
                <a:latin typeface="Times New Roman" panose="02020603050405020304" pitchFamily="18" charset="0"/>
                <a:cs typeface="Times New Roman" panose="02020603050405020304" pitchFamily="18" charset="0"/>
              </a:rPr>
              <a:t>DMPs can be implemented</a:t>
            </a:r>
            <a:r>
              <a:rPr lang="en-US" sz="1200" baseline="0" dirty="0">
                <a:latin typeface="Times New Roman" panose="02020603050405020304" pitchFamily="18" charset="0"/>
                <a:cs typeface="Times New Roman" panose="02020603050405020304" pitchFamily="18" charset="0"/>
              </a:rPr>
              <a:t> today, or at any stage, to improve later performance. They are the lowest of the </a:t>
            </a:r>
            <a:r>
              <a:rPr lang="en-US" sz="1200" dirty="0">
                <a:latin typeface="Times New Roman" panose="02020603050405020304" pitchFamily="18" charset="0"/>
                <a:cs typeface="Times New Roman" panose="02020603050405020304" pitchFamily="18" charset="0"/>
              </a:rPr>
              <a:t>low hanging fruit.</a:t>
            </a:r>
          </a:p>
          <a:p>
            <a:pPr marL="142354" indent="0">
              <a:buNone/>
            </a:pPr>
            <a:endParaRPr lang="en-US" sz="1200" dirty="0">
              <a:latin typeface="Times New Roman" panose="02020603050405020304" pitchFamily="18" charset="0"/>
              <a:cs typeface="Times New Roman" panose="02020603050405020304" pitchFamily="18" charset="0"/>
            </a:endParaRPr>
          </a:p>
          <a:p>
            <a:pPr marL="0" indent="0">
              <a:buNone/>
            </a:pPr>
            <a:r>
              <a:rPr lang="en-US" sz="1200" baseline="0" dirty="0">
                <a:latin typeface="Times New Roman" panose="02020603050405020304" pitchFamily="18" charset="0"/>
                <a:cs typeface="Times New Roman" panose="02020603050405020304" pitchFamily="18" charset="0"/>
              </a:rPr>
              <a:t>[Slide] </a:t>
            </a:r>
          </a:p>
          <a:p>
            <a:pPr marL="0" indent="0">
              <a:buNone/>
            </a:pPr>
            <a:r>
              <a:rPr lang="en-US" sz="1200" baseline="0" dirty="0">
                <a:latin typeface="Times New Roman" panose="02020603050405020304" pitchFamily="18" charset="0"/>
                <a:cs typeface="Times New Roman" panose="02020603050405020304" pitchFamily="18" charset="0"/>
              </a:rPr>
              <a:t>[Next speaker: </a:t>
            </a:r>
            <a:r>
              <a:rPr lang="en-US" sz="1200" b="1" baseline="0" dirty="0">
                <a:latin typeface="Times New Roman" panose="02020603050405020304" pitchFamily="18" charset="0"/>
                <a:cs typeface="Times New Roman" panose="02020603050405020304" pitchFamily="18" charset="0"/>
              </a:rPr>
              <a:t>Leighton</a:t>
            </a:r>
            <a:r>
              <a:rPr lang="en-US" sz="1200" baseline="0" dirty="0">
                <a:latin typeface="Times New Roman" panose="02020603050405020304" pitchFamily="18" charset="0"/>
                <a:cs typeface="Times New Roman" panose="02020603050405020304" pitchFamily="18" charset="0"/>
              </a:rPr>
              <a:t>]</a:t>
            </a:r>
          </a:p>
          <a:p>
            <a:pPr marL="0" indent="0">
              <a:buNone/>
            </a:pPr>
            <a:r>
              <a:rPr lang="en-US" sz="1200" baseline="0" dirty="0">
                <a:latin typeface="Times New Roman" panose="02020603050405020304" pitchFamily="18" charset="0"/>
                <a:cs typeface="Times New Roman" panose="02020603050405020304" pitchFamily="18" charset="0"/>
              </a:rPr>
              <a:t>[Time: 3:40 minutes]</a:t>
            </a:r>
          </a:p>
          <a:p>
            <a:pPr marL="0" indent="0">
              <a:buNone/>
            </a:pPr>
            <a:r>
              <a:rPr lang="en-US" sz="1200" baseline="0" dirty="0">
                <a:latin typeface="Times New Roman" panose="02020603050405020304" pitchFamily="18" charset="0"/>
                <a:cs typeface="Times New Roman" panose="02020603050405020304" pitchFamily="18" charset="0"/>
              </a:rPr>
              <a:t>[Total time: 30:18 minutes]</a:t>
            </a:r>
            <a:endParaRPr lang="en-US" sz="1200" dirty="0">
              <a:latin typeface="Times New Roman" panose="02020603050405020304" pitchFamily="18" charset="0"/>
              <a:ea typeface="Roboto"/>
              <a:cs typeface="Times New Roman" panose="02020603050405020304" pitchFamily="18" charset="0"/>
              <a:sym typeface="Roboto"/>
            </a:endParaRPr>
          </a:p>
        </p:txBody>
      </p:sp>
    </p:spTree>
    <p:extLst>
      <p:ext uri="{BB962C8B-B14F-4D97-AF65-F5344CB8AC3E}">
        <p14:creationId xmlns:p14="http://schemas.microsoft.com/office/powerpoint/2010/main" val="343801802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g51989ce7e6_0_288: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1" name="Google Shape;101;g51989ce7e6_0_288: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r>
              <a:rPr lang="en-US" sz="1200" b="1" dirty="0">
                <a:latin typeface="Times New Roman" panose="02020603050405020304" pitchFamily="18" charset="0"/>
                <a:cs typeface="Times New Roman" panose="02020603050405020304" pitchFamily="18" charset="0"/>
              </a:rPr>
              <a:t>Leighton &amp; Jesse:</a:t>
            </a:r>
          </a:p>
          <a:p>
            <a:pPr marL="0" indent="0">
              <a:buNone/>
            </a:pPr>
            <a:endParaRPr lang="en-US" sz="1200" dirty="0">
              <a:latin typeface="Times New Roman" panose="02020603050405020304" pitchFamily="18" charset="0"/>
              <a:cs typeface="Times New Roman" panose="02020603050405020304" pitchFamily="18" charset="0"/>
            </a:endParaRPr>
          </a:p>
          <a:p>
            <a:pPr marL="0" indent="0">
              <a:buNone/>
            </a:pPr>
            <a:r>
              <a:rPr lang="en-US" sz="1200" b="1" dirty="0">
                <a:latin typeface="Times New Roman" panose="02020603050405020304" pitchFamily="18" charset="0"/>
                <a:cs typeface="Times New Roman" panose="02020603050405020304" pitchFamily="18" charset="0"/>
              </a:rPr>
              <a:t>Suggestion</a:t>
            </a:r>
            <a:r>
              <a:rPr lang="en-US" sz="1200" b="1" baseline="0" dirty="0">
                <a:latin typeface="Times New Roman" panose="02020603050405020304" pitchFamily="18" charset="0"/>
                <a:cs typeface="Times New Roman" panose="02020603050405020304" pitchFamily="18" charset="0"/>
              </a:rPr>
              <a:t> 2: Plan for FAIR and to Share</a:t>
            </a:r>
          </a:p>
          <a:p>
            <a:pPr marL="0" indent="0">
              <a:buNone/>
            </a:pPr>
            <a:endParaRPr lang="en-US" sz="1200" baseline="0" dirty="0">
              <a:latin typeface="Times New Roman" panose="02020603050405020304" pitchFamily="18" charset="0"/>
              <a:cs typeface="Times New Roman" panose="02020603050405020304" pitchFamily="18" charset="0"/>
            </a:endParaRPr>
          </a:p>
          <a:p>
            <a:pPr marL="0" indent="0">
              <a:buNone/>
            </a:pPr>
            <a:r>
              <a:rPr lang="en-US" sz="1200" b="1" baseline="0" dirty="0">
                <a:latin typeface="Times New Roman" panose="02020603050405020304" pitchFamily="18" charset="0"/>
                <a:cs typeface="Times New Roman" panose="02020603050405020304" pitchFamily="18" charset="0"/>
              </a:rPr>
              <a:t>Leighton:</a:t>
            </a:r>
          </a:p>
          <a:p>
            <a:pPr marL="0" indent="0">
              <a:buNone/>
            </a:pPr>
            <a:r>
              <a:rPr lang="en-US" sz="1200" dirty="0">
                <a:latin typeface="Times New Roman" panose="02020603050405020304" pitchFamily="18" charset="0"/>
                <a:ea typeface="Roboto"/>
                <a:cs typeface="Times New Roman" panose="02020603050405020304" pitchFamily="18" charset="0"/>
                <a:sym typeface="Roboto"/>
              </a:rPr>
              <a:t>Data professionals across the globe are working at these same problems and issues. Groups of data professional have come up with various principles for making data more shareable and improve preservation. One of these sets of principles, created by FORCE11 in 2014, is the FAIR principles. The goals of FAIR are to make data more findable, accessible, interoperable, and reusable. </a:t>
            </a:r>
          </a:p>
          <a:p>
            <a:pPr marL="0" indent="0">
              <a:buNone/>
            </a:pPr>
            <a:r>
              <a:rPr lang="en-US" sz="1200" dirty="0">
                <a:latin typeface="Times New Roman" panose="02020603050405020304" pitchFamily="18" charset="0"/>
                <a:ea typeface="Roboto"/>
                <a:cs typeface="Times New Roman" panose="02020603050405020304" pitchFamily="18" charset="0"/>
                <a:sym typeface="Roboto"/>
              </a:rPr>
              <a:t>There are 15 steps or practices that researchers can apply to data and metadata to make them more FAIR. </a:t>
            </a:r>
          </a:p>
          <a:p>
            <a:pPr marL="0" indent="0">
              <a:buNone/>
            </a:pPr>
            <a:r>
              <a:rPr lang="en-US" sz="1200" dirty="0">
                <a:latin typeface="Times New Roman" panose="02020603050405020304" pitchFamily="18" charset="0"/>
                <a:ea typeface="Roboto"/>
                <a:cs typeface="Times New Roman" panose="02020603050405020304" pitchFamily="18" charset="0"/>
                <a:sym typeface="Roboto"/>
              </a:rPr>
              <a:t>I also believe the FAIR principles could easily be extended to </a:t>
            </a:r>
            <a:r>
              <a:rPr lang="en-US" sz="1200" dirty="0" err="1">
                <a:latin typeface="Times New Roman" panose="02020603050405020304" pitchFamily="18" charset="0"/>
                <a:ea typeface="Roboto"/>
                <a:cs typeface="Times New Roman" panose="02020603050405020304" pitchFamily="18" charset="0"/>
                <a:sym typeface="Roboto"/>
              </a:rPr>
              <a:t>paradata</a:t>
            </a:r>
            <a:r>
              <a:rPr lang="en-US" sz="1200" dirty="0">
                <a:latin typeface="Times New Roman" panose="02020603050405020304" pitchFamily="18" charset="0"/>
                <a:ea typeface="Roboto"/>
                <a:cs typeface="Times New Roman" panose="02020603050405020304" pitchFamily="18" charset="0"/>
                <a:sym typeface="Roboto"/>
              </a:rPr>
              <a:t>.</a:t>
            </a:r>
          </a:p>
          <a:p>
            <a:pPr marL="0" indent="0">
              <a:buNone/>
            </a:pPr>
            <a:r>
              <a:rPr lang="en-US" sz="1200" dirty="0">
                <a:latin typeface="Times New Roman" panose="02020603050405020304" pitchFamily="18" charset="0"/>
                <a:ea typeface="Roboto"/>
                <a:cs typeface="Times New Roman" panose="02020603050405020304" pitchFamily="18" charset="0"/>
                <a:sym typeface="Roboto"/>
              </a:rPr>
              <a:t>Adoption of some, or most, of these principles would go a long way to making federal statistics more transparent.</a:t>
            </a:r>
          </a:p>
          <a:p>
            <a:pPr marL="0" indent="0">
              <a:buNone/>
            </a:pPr>
            <a:endParaRPr lang="en-US" sz="1200" dirty="0">
              <a:latin typeface="Times New Roman" panose="02020603050405020304" pitchFamily="18" charset="0"/>
              <a:ea typeface="Roboto"/>
              <a:cs typeface="Times New Roman" panose="02020603050405020304" pitchFamily="18" charset="0"/>
              <a:sym typeface="Roboto"/>
            </a:endParaRPr>
          </a:p>
          <a:p>
            <a:pPr marL="0" indent="0">
              <a:buNone/>
            </a:pPr>
            <a:r>
              <a:rPr lang="en-US" sz="1200" dirty="0">
                <a:latin typeface="Times New Roman" panose="02020603050405020304" pitchFamily="18" charset="0"/>
                <a:ea typeface="Roboto"/>
                <a:cs typeface="Times New Roman" panose="02020603050405020304" pitchFamily="18" charset="0"/>
                <a:sym typeface="Roboto"/>
              </a:rPr>
              <a:t>[Highlight a few from below.]</a:t>
            </a:r>
          </a:p>
          <a:p>
            <a:pPr marL="0" indent="0">
              <a:buNone/>
            </a:pPr>
            <a:endParaRPr lang="en-US" sz="1200" dirty="0">
              <a:latin typeface="Times New Roman" panose="02020603050405020304" pitchFamily="18" charset="0"/>
              <a:ea typeface="Roboto"/>
              <a:cs typeface="Times New Roman" panose="02020603050405020304" pitchFamily="18" charset="0"/>
              <a:sym typeface="Roboto"/>
            </a:endParaRPr>
          </a:p>
          <a:p>
            <a:pPr marL="0" indent="0">
              <a:buNone/>
            </a:pPr>
            <a:r>
              <a:rPr lang="en-US" sz="1200" dirty="0">
                <a:latin typeface="Times New Roman" panose="02020603050405020304" pitchFamily="18" charset="0"/>
                <a:ea typeface="Roboto"/>
                <a:cs typeface="Times New Roman" panose="02020603050405020304" pitchFamily="18" charset="0"/>
                <a:sym typeface="Roboto"/>
              </a:rPr>
              <a:t>The Data Curation Discussion Group that co-chair, which is a group with CENDI, is nearing the end of a year long discussion of the FAIR Data Principles. Some White House OSTP Subcommittee on Open Science (SOS) working groups have been talking about the FAIR Data Principles in the federal space. And I believe they have come up in Federal Data Strategy discussions. The discussion of the FAIR principles is current in our space.</a:t>
            </a:r>
          </a:p>
          <a:p>
            <a:pPr marL="0" indent="0">
              <a:buNone/>
            </a:pPr>
            <a:endParaRPr lang="en-US" sz="1200" dirty="0">
              <a:latin typeface="Times New Roman" panose="02020603050405020304" pitchFamily="18" charset="0"/>
              <a:ea typeface="Roboto"/>
              <a:cs typeface="Times New Roman" panose="02020603050405020304" pitchFamily="18" charset="0"/>
              <a:sym typeface="Roboto"/>
            </a:endParaRPr>
          </a:p>
          <a:p>
            <a:pPr marL="0" indent="0">
              <a:buNone/>
            </a:pPr>
            <a:r>
              <a:rPr lang="en-US" sz="1200" baseline="0" dirty="0">
                <a:latin typeface="Times New Roman" panose="02020603050405020304" pitchFamily="18" charset="0"/>
                <a:cs typeface="Times New Roman" panose="02020603050405020304" pitchFamily="18" charset="0"/>
              </a:rPr>
              <a:t>Keeping the charge to the panel in mind, FAIR Data Principles:</a:t>
            </a:r>
          </a:p>
          <a:p>
            <a:pPr marL="232943" indent="-232943">
              <a:buAutoNum type="arabicPeriod"/>
            </a:pPr>
            <a:r>
              <a:rPr lang="en-US" sz="1200" baseline="0" dirty="0">
                <a:latin typeface="Times New Roman" panose="02020603050405020304" pitchFamily="18" charset="0"/>
                <a:cs typeface="Times New Roman" panose="02020603050405020304" pitchFamily="18" charset="0"/>
              </a:rPr>
              <a:t>Are an evolving best practice</a:t>
            </a:r>
          </a:p>
          <a:p>
            <a:pPr marL="232943" indent="-232943">
              <a:buAutoNum type="arabicPeriod"/>
            </a:pPr>
            <a:r>
              <a:rPr lang="en-US" sz="1200" baseline="0" dirty="0">
                <a:latin typeface="Times New Roman" panose="02020603050405020304" pitchFamily="18" charset="0"/>
                <a:cs typeface="Times New Roman" panose="02020603050405020304" pitchFamily="18" charset="0"/>
              </a:rPr>
              <a:t>Are principles, therefor Provide some g</a:t>
            </a:r>
            <a:r>
              <a:rPr lang="en-US" sz="1200" dirty="0">
                <a:latin typeface="Times New Roman" panose="02020603050405020304" pitchFamily="18" charset="0"/>
                <a:cs typeface="Times New Roman" panose="02020603050405020304" pitchFamily="18" charset="0"/>
              </a:rPr>
              <a:t>uidance, encourage</a:t>
            </a:r>
            <a:r>
              <a:rPr lang="en-US" sz="1200" baseline="0" dirty="0">
                <a:latin typeface="Times New Roman" panose="02020603050405020304" pitchFamily="18" charset="0"/>
                <a:cs typeface="Times New Roman" panose="02020603050405020304" pitchFamily="18" charset="0"/>
              </a:rPr>
              <a:t> use of </a:t>
            </a:r>
            <a:r>
              <a:rPr lang="en-US" sz="1200" dirty="0">
                <a:latin typeface="Times New Roman" panose="02020603050405020304" pitchFamily="18" charset="0"/>
                <a:cs typeface="Times New Roman" panose="02020603050405020304" pitchFamily="18" charset="0"/>
              </a:rPr>
              <a:t>standards, but are tool agnostic.</a:t>
            </a:r>
          </a:p>
          <a:p>
            <a:pPr marL="232943" indent="-232943">
              <a:buAutoNum type="arabicPeriod"/>
            </a:pPr>
            <a:r>
              <a:rPr lang="en-US" sz="1200" dirty="0">
                <a:latin typeface="Times New Roman" panose="02020603050405020304" pitchFamily="18" charset="0"/>
                <a:cs typeface="Times New Roman" panose="02020603050405020304" pitchFamily="18" charset="0"/>
              </a:rPr>
              <a:t>Making</a:t>
            </a:r>
            <a:r>
              <a:rPr lang="en-US" sz="1200" baseline="0" dirty="0">
                <a:latin typeface="Times New Roman" panose="02020603050405020304" pitchFamily="18" charset="0"/>
                <a:cs typeface="Times New Roman" panose="02020603050405020304" pitchFamily="18" charset="0"/>
              </a:rPr>
              <a:t> data interoperable</a:t>
            </a:r>
            <a:r>
              <a:rPr lang="en-US" sz="1200" dirty="0">
                <a:latin typeface="Times New Roman" panose="02020603050405020304" pitchFamily="18" charset="0"/>
                <a:cs typeface="Times New Roman" panose="02020603050405020304" pitchFamily="18" charset="0"/>
              </a:rPr>
              <a:t> helps to minimize cost of</a:t>
            </a:r>
            <a:r>
              <a:rPr lang="en-US" sz="1200" baseline="0" dirty="0">
                <a:latin typeface="Times New Roman" panose="02020603050405020304" pitchFamily="18" charset="0"/>
                <a:cs typeface="Times New Roman" panose="02020603050405020304" pitchFamily="18" charset="0"/>
              </a:rPr>
              <a:t> future data collections and analysis</a:t>
            </a:r>
            <a:r>
              <a:rPr lang="en-US" sz="1200" dirty="0">
                <a:latin typeface="Times New Roman" panose="02020603050405020304" pitchFamily="18" charset="0"/>
                <a:cs typeface="Times New Roman" panose="02020603050405020304" pitchFamily="18" charset="0"/>
              </a:rPr>
              <a:t>.</a:t>
            </a:r>
          </a:p>
          <a:p>
            <a:pPr marL="232943" indent="-232943">
              <a:buAutoNum type="arabicPeriod"/>
            </a:pPr>
            <a:r>
              <a:rPr lang="en-US" sz="1200" dirty="0">
                <a:latin typeface="Times New Roman" panose="02020603050405020304" pitchFamily="18" charset="0"/>
                <a:cs typeface="Times New Roman" panose="02020603050405020304" pitchFamily="18" charset="0"/>
              </a:rPr>
              <a:t>Some</a:t>
            </a:r>
            <a:r>
              <a:rPr lang="en-US" sz="1200" baseline="0" dirty="0">
                <a:latin typeface="Times New Roman" panose="02020603050405020304" pitchFamily="18" charset="0"/>
                <a:cs typeface="Times New Roman" panose="02020603050405020304" pitchFamily="18" charset="0"/>
              </a:rPr>
              <a:t> FAIR Data principles can </a:t>
            </a:r>
            <a:r>
              <a:rPr lang="en-US" sz="1200" dirty="0">
                <a:latin typeface="Times New Roman" panose="02020603050405020304" pitchFamily="18" charset="0"/>
                <a:cs typeface="Times New Roman" panose="02020603050405020304" pitchFamily="18" charset="0"/>
              </a:rPr>
              <a:t>be implemented</a:t>
            </a:r>
            <a:r>
              <a:rPr lang="en-US" sz="1200" baseline="0" dirty="0">
                <a:latin typeface="Times New Roman" panose="02020603050405020304" pitchFamily="18" charset="0"/>
                <a:cs typeface="Times New Roman" panose="02020603050405020304" pitchFamily="18" charset="0"/>
              </a:rPr>
              <a:t> today, others will take time.</a:t>
            </a:r>
            <a:endParaRPr lang="en-US" sz="1200" dirty="0">
              <a:latin typeface="Times New Roman" panose="02020603050405020304" pitchFamily="18" charset="0"/>
              <a:ea typeface="Roboto"/>
              <a:cs typeface="Times New Roman" panose="02020603050405020304" pitchFamily="18" charset="0"/>
              <a:sym typeface="Roboto"/>
            </a:endParaRPr>
          </a:p>
          <a:p>
            <a:pPr marL="0" indent="0">
              <a:buNone/>
            </a:pPr>
            <a:endParaRPr lang="en-US" dirty="0">
              <a:latin typeface="Times New Roman" panose="02020603050405020304" pitchFamily="18" charset="0"/>
              <a:ea typeface="Roboto"/>
              <a:cs typeface="Times New Roman" panose="02020603050405020304" pitchFamily="18" charset="0"/>
              <a:sym typeface="Roboto"/>
            </a:endParaRPr>
          </a:p>
          <a:p>
            <a:pPr marL="0" indent="0">
              <a:buNone/>
            </a:pPr>
            <a:r>
              <a:rPr lang="en-US" sz="1000" dirty="0">
                <a:latin typeface="Times New Roman" panose="02020603050405020304" pitchFamily="18" charset="0"/>
                <a:ea typeface="Roboto"/>
                <a:cs typeface="Times New Roman" panose="02020603050405020304" pitchFamily="18" charset="0"/>
                <a:sym typeface="Roboto"/>
              </a:rPr>
              <a:t>[Do not read this long section: For reference only]</a:t>
            </a:r>
          </a:p>
          <a:p>
            <a:pPr marL="0" indent="0">
              <a:buNone/>
            </a:pPr>
            <a:r>
              <a:rPr lang="en-US" sz="1000" dirty="0">
                <a:latin typeface="Times New Roman" panose="02020603050405020304" pitchFamily="18" charset="0"/>
                <a:ea typeface="Roboto"/>
                <a:cs typeface="Times New Roman" panose="02020603050405020304" pitchFamily="18" charset="0"/>
                <a:sym typeface="Roboto"/>
              </a:rPr>
              <a:t>For more on the FAIR Data Principles go to </a:t>
            </a:r>
            <a:r>
              <a:rPr lang="en-US" sz="1000" kern="1200" dirty="0">
                <a:solidFill>
                  <a:prstClr val="black">
                    <a:lumMod val="75000"/>
                    <a:lumOff val="25000"/>
                  </a:prstClr>
                </a:solidFill>
                <a:latin typeface="Times New Roman" panose="02020603050405020304" pitchFamily="18" charset="0"/>
                <a:cs typeface="Times New Roman" panose="02020603050405020304" pitchFamily="18" charset="0"/>
              </a:rPr>
              <a:t>https://www.force11.org/group/fairgroup/fairprinciples</a:t>
            </a:r>
            <a:endParaRPr lang="en-US" sz="1000" dirty="0">
              <a:latin typeface="Times New Roman" panose="02020603050405020304" pitchFamily="18" charset="0"/>
              <a:ea typeface="Roboto"/>
              <a:cs typeface="Times New Roman" panose="02020603050405020304" pitchFamily="18" charset="0"/>
              <a:sym typeface="Roboto"/>
            </a:endParaRPr>
          </a:p>
          <a:p>
            <a:r>
              <a:rPr lang="en-US" sz="1000" b="1" dirty="0">
                <a:latin typeface="Times New Roman" panose="02020603050405020304" pitchFamily="18" charset="0"/>
                <a:cs typeface="Times New Roman" panose="02020603050405020304" pitchFamily="18" charset="0"/>
              </a:rPr>
              <a:t>To be Findable:</a:t>
            </a:r>
            <a:endParaRPr lang="en-US" sz="1000" dirty="0">
              <a:latin typeface="Times New Roman" panose="02020603050405020304" pitchFamily="18" charset="0"/>
              <a:cs typeface="Times New Roman" panose="02020603050405020304" pitchFamily="18" charset="0"/>
            </a:endParaRPr>
          </a:p>
          <a:p>
            <a:r>
              <a:rPr lang="en-US" sz="1000" dirty="0">
                <a:latin typeface="Times New Roman" panose="02020603050405020304" pitchFamily="18" charset="0"/>
                <a:cs typeface="Times New Roman" panose="02020603050405020304" pitchFamily="18" charset="0"/>
              </a:rPr>
              <a:t>F1. (meta)data are assigned a </a:t>
            </a:r>
            <a:r>
              <a:rPr lang="en-US" sz="1000" u="sng" dirty="0">
                <a:latin typeface="Times New Roman" panose="02020603050405020304" pitchFamily="18" charset="0"/>
                <a:cs typeface="Times New Roman" panose="02020603050405020304" pitchFamily="18" charset="0"/>
              </a:rPr>
              <a:t>globally unique and eternally persistent identifier.</a:t>
            </a:r>
            <a:br>
              <a:rPr lang="en-US" sz="1000" dirty="0">
                <a:latin typeface="Times New Roman" panose="02020603050405020304" pitchFamily="18" charset="0"/>
                <a:cs typeface="Times New Roman" panose="02020603050405020304" pitchFamily="18" charset="0"/>
              </a:rPr>
            </a:br>
            <a:r>
              <a:rPr lang="en-US" sz="1000" dirty="0">
                <a:latin typeface="Times New Roman" panose="02020603050405020304" pitchFamily="18" charset="0"/>
                <a:cs typeface="Times New Roman" panose="02020603050405020304" pitchFamily="18" charset="0"/>
              </a:rPr>
              <a:t>F2. data are described with </a:t>
            </a:r>
            <a:r>
              <a:rPr lang="en-US" sz="1000" u="sng" dirty="0">
                <a:latin typeface="Times New Roman" panose="02020603050405020304" pitchFamily="18" charset="0"/>
                <a:cs typeface="Times New Roman" panose="02020603050405020304" pitchFamily="18" charset="0"/>
              </a:rPr>
              <a:t>rich metadata.</a:t>
            </a:r>
            <a:br>
              <a:rPr lang="en-US" sz="1000" dirty="0">
                <a:latin typeface="Times New Roman" panose="02020603050405020304" pitchFamily="18" charset="0"/>
                <a:cs typeface="Times New Roman" panose="02020603050405020304" pitchFamily="18" charset="0"/>
              </a:rPr>
            </a:br>
            <a:r>
              <a:rPr lang="en-US" sz="1000" dirty="0">
                <a:latin typeface="Times New Roman" panose="02020603050405020304" pitchFamily="18" charset="0"/>
                <a:cs typeface="Times New Roman" panose="02020603050405020304" pitchFamily="18" charset="0"/>
              </a:rPr>
              <a:t>F3. (meta)data are </a:t>
            </a:r>
            <a:r>
              <a:rPr lang="en-US" sz="1000" u="sng" dirty="0">
                <a:latin typeface="Times New Roman" panose="02020603050405020304" pitchFamily="18" charset="0"/>
                <a:cs typeface="Times New Roman" panose="02020603050405020304" pitchFamily="18" charset="0"/>
              </a:rPr>
              <a:t>registered or indexed in a searchable resource.</a:t>
            </a:r>
            <a:br>
              <a:rPr lang="en-US" sz="1000" dirty="0">
                <a:latin typeface="Times New Roman" panose="02020603050405020304" pitchFamily="18" charset="0"/>
                <a:cs typeface="Times New Roman" panose="02020603050405020304" pitchFamily="18" charset="0"/>
              </a:rPr>
            </a:br>
            <a:r>
              <a:rPr lang="en-US" sz="1000" dirty="0">
                <a:latin typeface="Times New Roman" panose="02020603050405020304" pitchFamily="18" charset="0"/>
                <a:cs typeface="Times New Roman" panose="02020603050405020304" pitchFamily="18" charset="0"/>
              </a:rPr>
              <a:t>F4. metadata </a:t>
            </a:r>
            <a:r>
              <a:rPr lang="en-US" sz="1000" u="sng" dirty="0">
                <a:latin typeface="Times New Roman" panose="02020603050405020304" pitchFamily="18" charset="0"/>
                <a:cs typeface="Times New Roman" panose="02020603050405020304" pitchFamily="18" charset="0"/>
              </a:rPr>
              <a:t>specify</a:t>
            </a:r>
            <a:r>
              <a:rPr lang="en-US" sz="1000" dirty="0">
                <a:latin typeface="Times New Roman" panose="02020603050405020304" pitchFamily="18" charset="0"/>
                <a:cs typeface="Times New Roman" panose="02020603050405020304" pitchFamily="18" charset="0"/>
              </a:rPr>
              <a:t> the data identifier.</a:t>
            </a:r>
          </a:p>
          <a:p>
            <a:r>
              <a:rPr lang="en-US" sz="1000" b="1" cap="all" dirty="0">
                <a:latin typeface="Times New Roman" panose="02020603050405020304" pitchFamily="18" charset="0"/>
                <a:cs typeface="Times New Roman" panose="02020603050405020304" pitchFamily="18" charset="0"/>
              </a:rPr>
              <a:t>TO BE ACCESSIBLE:</a:t>
            </a:r>
          </a:p>
          <a:p>
            <a:r>
              <a:rPr lang="en-US" sz="1000" dirty="0">
                <a:latin typeface="Times New Roman" panose="02020603050405020304" pitchFamily="18" charset="0"/>
                <a:cs typeface="Times New Roman" panose="02020603050405020304" pitchFamily="18" charset="0"/>
              </a:rPr>
              <a:t>A1  (meta)data are </a:t>
            </a:r>
            <a:r>
              <a:rPr lang="en-US" sz="1000" u="sng" dirty="0">
                <a:latin typeface="Times New Roman" panose="02020603050405020304" pitchFamily="18" charset="0"/>
                <a:cs typeface="Times New Roman" panose="02020603050405020304" pitchFamily="18" charset="0"/>
              </a:rPr>
              <a:t>retrievable by their identifier</a:t>
            </a:r>
            <a:r>
              <a:rPr lang="en-US" sz="1000" dirty="0">
                <a:latin typeface="Times New Roman" panose="02020603050405020304" pitchFamily="18" charset="0"/>
                <a:cs typeface="Times New Roman" panose="02020603050405020304" pitchFamily="18" charset="0"/>
              </a:rPr>
              <a:t> using </a:t>
            </a:r>
            <a:r>
              <a:rPr lang="en-US" sz="1000" u="sng" dirty="0">
                <a:latin typeface="Times New Roman" panose="02020603050405020304" pitchFamily="18" charset="0"/>
                <a:cs typeface="Times New Roman" panose="02020603050405020304" pitchFamily="18" charset="0"/>
              </a:rPr>
              <a:t>a standardized communications protocol.</a:t>
            </a:r>
            <a:br>
              <a:rPr lang="en-US" sz="1000" dirty="0">
                <a:latin typeface="Times New Roman" panose="02020603050405020304" pitchFamily="18" charset="0"/>
                <a:cs typeface="Times New Roman" panose="02020603050405020304" pitchFamily="18" charset="0"/>
              </a:rPr>
            </a:br>
            <a:r>
              <a:rPr lang="en-US" sz="1000" dirty="0">
                <a:latin typeface="Times New Roman" panose="02020603050405020304" pitchFamily="18" charset="0"/>
                <a:cs typeface="Times New Roman" panose="02020603050405020304" pitchFamily="18" charset="0"/>
              </a:rPr>
              <a:t>A1.1 the </a:t>
            </a:r>
            <a:r>
              <a:rPr lang="en-US" sz="1000" u="sng" dirty="0">
                <a:latin typeface="Times New Roman" panose="02020603050405020304" pitchFamily="18" charset="0"/>
                <a:cs typeface="Times New Roman" panose="02020603050405020304" pitchFamily="18" charset="0"/>
              </a:rPr>
              <a:t>protocol</a:t>
            </a:r>
            <a:r>
              <a:rPr lang="en-US" sz="1000" dirty="0">
                <a:latin typeface="Times New Roman" panose="02020603050405020304" pitchFamily="18" charset="0"/>
                <a:cs typeface="Times New Roman" panose="02020603050405020304" pitchFamily="18" charset="0"/>
              </a:rPr>
              <a:t> is open, free, and universally implementable.</a:t>
            </a:r>
            <a:br>
              <a:rPr lang="en-US" sz="1000" dirty="0">
                <a:latin typeface="Times New Roman" panose="02020603050405020304" pitchFamily="18" charset="0"/>
                <a:cs typeface="Times New Roman" panose="02020603050405020304" pitchFamily="18" charset="0"/>
              </a:rPr>
            </a:br>
            <a:r>
              <a:rPr lang="en-US" sz="1000" dirty="0">
                <a:latin typeface="Times New Roman" panose="02020603050405020304" pitchFamily="18" charset="0"/>
                <a:cs typeface="Times New Roman" panose="02020603050405020304" pitchFamily="18" charset="0"/>
              </a:rPr>
              <a:t>A1.2 the </a:t>
            </a:r>
            <a:r>
              <a:rPr lang="en-US" sz="1000" u="sng" dirty="0">
                <a:latin typeface="Times New Roman" panose="02020603050405020304" pitchFamily="18" charset="0"/>
                <a:cs typeface="Times New Roman" panose="02020603050405020304" pitchFamily="18" charset="0"/>
              </a:rPr>
              <a:t>protocol </a:t>
            </a:r>
            <a:r>
              <a:rPr lang="en-US" sz="1000" dirty="0">
                <a:latin typeface="Times New Roman" panose="02020603050405020304" pitchFamily="18" charset="0"/>
                <a:cs typeface="Times New Roman" panose="02020603050405020304" pitchFamily="18" charset="0"/>
              </a:rPr>
              <a:t>allows for an authentication and authorization procedure, where necessary.</a:t>
            </a:r>
            <a:br>
              <a:rPr lang="en-US" sz="1000" dirty="0">
                <a:latin typeface="Times New Roman" panose="02020603050405020304" pitchFamily="18" charset="0"/>
                <a:cs typeface="Times New Roman" panose="02020603050405020304" pitchFamily="18" charset="0"/>
              </a:rPr>
            </a:br>
            <a:r>
              <a:rPr lang="en-US" sz="1000" dirty="0">
                <a:latin typeface="Times New Roman" panose="02020603050405020304" pitchFamily="18" charset="0"/>
                <a:cs typeface="Times New Roman" panose="02020603050405020304" pitchFamily="18" charset="0"/>
              </a:rPr>
              <a:t>A2 </a:t>
            </a:r>
            <a:r>
              <a:rPr lang="en-US" sz="1000" u="sng" dirty="0">
                <a:latin typeface="Times New Roman" panose="02020603050405020304" pitchFamily="18" charset="0"/>
                <a:cs typeface="Times New Roman" panose="02020603050405020304" pitchFamily="18" charset="0"/>
              </a:rPr>
              <a:t>metadata are accessible</a:t>
            </a:r>
            <a:r>
              <a:rPr lang="en-US" sz="1000" dirty="0">
                <a:latin typeface="Times New Roman" panose="02020603050405020304" pitchFamily="18" charset="0"/>
                <a:cs typeface="Times New Roman" panose="02020603050405020304" pitchFamily="18" charset="0"/>
              </a:rPr>
              <a:t>, even when the data are no longer available.</a:t>
            </a:r>
          </a:p>
          <a:p>
            <a:r>
              <a:rPr lang="en-US" sz="1000" b="1" cap="all" dirty="0">
                <a:latin typeface="Times New Roman" panose="02020603050405020304" pitchFamily="18" charset="0"/>
                <a:cs typeface="Times New Roman" panose="02020603050405020304" pitchFamily="18" charset="0"/>
              </a:rPr>
              <a:t>TO BE INTEROPERABLE:</a:t>
            </a:r>
          </a:p>
          <a:p>
            <a:r>
              <a:rPr lang="en-US" sz="1000" dirty="0">
                <a:latin typeface="Times New Roman" panose="02020603050405020304" pitchFamily="18" charset="0"/>
                <a:cs typeface="Times New Roman" panose="02020603050405020304" pitchFamily="18" charset="0"/>
              </a:rPr>
              <a:t>I1. (meta)data use a</a:t>
            </a:r>
            <a:r>
              <a:rPr lang="en-US" sz="1000" u="sng" dirty="0">
                <a:latin typeface="Times New Roman" panose="02020603050405020304" pitchFamily="18" charset="0"/>
                <a:cs typeface="Times New Roman" panose="02020603050405020304" pitchFamily="18" charset="0"/>
              </a:rPr>
              <a:t> formal, accessible, shared, and broadly applicable language</a:t>
            </a:r>
            <a:r>
              <a:rPr lang="en-US" sz="1000" dirty="0">
                <a:latin typeface="Times New Roman" panose="02020603050405020304" pitchFamily="18" charset="0"/>
                <a:cs typeface="Times New Roman" panose="02020603050405020304" pitchFamily="18" charset="0"/>
              </a:rPr>
              <a:t> for knowledge representation.</a:t>
            </a:r>
            <a:br>
              <a:rPr lang="en-US" sz="1000" dirty="0">
                <a:latin typeface="Times New Roman" panose="02020603050405020304" pitchFamily="18" charset="0"/>
                <a:cs typeface="Times New Roman" panose="02020603050405020304" pitchFamily="18" charset="0"/>
              </a:rPr>
            </a:br>
            <a:r>
              <a:rPr lang="en-US" sz="1000" dirty="0">
                <a:latin typeface="Times New Roman" panose="02020603050405020304" pitchFamily="18" charset="0"/>
                <a:cs typeface="Times New Roman" panose="02020603050405020304" pitchFamily="18" charset="0"/>
              </a:rPr>
              <a:t>I2. (meta)data use </a:t>
            </a:r>
            <a:r>
              <a:rPr lang="en-US" sz="1000" u="sng" dirty="0">
                <a:latin typeface="Times New Roman" panose="02020603050405020304" pitchFamily="18" charset="0"/>
                <a:cs typeface="Times New Roman" panose="02020603050405020304" pitchFamily="18" charset="0"/>
              </a:rPr>
              <a:t>vocabularies that follow FAIR principles.</a:t>
            </a:r>
            <a:br>
              <a:rPr lang="en-US" sz="1000" dirty="0">
                <a:latin typeface="Times New Roman" panose="02020603050405020304" pitchFamily="18" charset="0"/>
                <a:cs typeface="Times New Roman" panose="02020603050405020304" pitchFamily="18" charset="0"/>
              </a:rPr>
            </a:br>
            <a:r>
              <a:rPr lang="en-US" sz="1000" dirty="0">
                <a:latin typeface="Times New Roman" panose="02020603050405020304" pitchFamily="18" charset="0"/>
                <a:cs typeface="Times New Roman" panose="02020603050405020304" pitchFamily="18" charset="0"/>
              </a:rPr>
              <a:t>I3. (meta)data include </a:t>
            </a:r>
            <a:r>
              <a:rPr lang="en-US" sz="1000" u="sng" dirty="0">
                <a:latin typeface="Times New Roman" panose="02020603050405020304" pitchFamily="18" charset="0"/>
                <a:cs typeface="Times New Roman" panose="02020603050405020304" pitchFamily="18" charset="0"/>
              </a:rPr>
              <a:t>qualified references</a:t>
            </a:r>
            <a:r>
              <a:rPr lang="en-US" sz="1000" dirty="0">
                <a:latin typeface="Times New Roman" panose="02020603050405020304" pitchFamily="18" charset="0"/>
                <a:cs typeface="Times New Roman" panose="02020603050405020304" pitchFamily="18" charset="0"/>
              </a:rPr>
              <a:t> to other (meta)data.</a:t>
            </a:r>
          </a:p>
          <a:p>
            <a:r>
              <a:rPr lang="en-US" sz="1000" b="1" cap="all" dirty="0">
                <a:latin typeface="Times New Roman" panose="02020603050405020304" pitchFamily="18" charset="0"/>
                <a:cs typeface="Times New Roman" panose="02020603050405020304" pitchFamily="18" charset="0"/>
              </a:rPr>
              <a:t>TO BE RE-USABLE:</a:t>
            </a:r>
          </a:p>
          <a:p>
            <a:r>
              <a:rPr lang="en-US" sz="1000" dirty="0">
                <a:latin typeface="Times New Roman" panose="02020603050405020304" pitchFamily="18" charset="0"/>
                <a:cs typeface="Times New Roman" panose="02020603050405020304" pitchFamily="18" charset="0"/>
              </a:rPr>
              <a:t>R1. meta(data) have a </a:t>
            </a:r>
            <a:r>
              <a:rPr lang="en-US" sz="1000" u="sng" dirty="0">
                <a:latin typeface="Times New Roman" panose="02020603050405020304" pitchFamily="18" charset="0"/>
                <a:cs typeface="Times New Roman" panose="02020603050405020304" pitchFamily="18" charset="0"/>
              </a:rPr>
              <a:t>plurality of accurate and relevant attributes.</a:t>
            </a:r>
            <a:br>
              <a:rPr lang="en-US" sz="1000" dirty="0">
                <a:latin typeface="Times New Roman" panose="02020603050405020304" pitchFamily="18" charset="0"/>
                <a:cs typeface="Times New Roman" panose="02020603050405020304" pitchFamily="18" charset="0"/>
              </a:rPr>
            </a:br>
            <a:r>
              <a:rPr lang="en-US" sz="1000" dirty="0">
                <a:latin typeface="Times New Roman" panose="02020603050405020304" pitchFamily="18" charset="0"/>
                <a:cs typeface="Times New Roman" panose="02020603050405020304" pitchFamily="18" charset="0"/>
              </a:rPr>
              <a:t>R1.1. (meta)data are released with a</a:t>
            </a:r>
            <a:r>
              <a:rPr lang="en-US" sz="1000" u="sng" dirty="0">
                <a:latin typeface="Times New Roman" panose="02020603050405020304" pitchFamily="18" charset="0"/>
                <a:cs typeface="Times New Roman" panose="02020603050405020304" pitchFamily="18" charset="0"/>
              </a:rPr>
              <a:t> clear and accessible data usage license.</a:t>
            </a:r>
            <a:br>
              <a:rPr lang="en-US" sz="1000" dirty="0">
                <a:latin typeface="Times New Roman" panose="02020603050405020304" pitchFamily="18" charset="0"/>
                <a:cs typeface="Times New Roman" panose="02020603050405020304" pitchFamily="18" charset="0"/>
              </a:rPr>
            </a:br>
            <a:r>
              <a:rPr lang="en-US" sz="1000" dirty="0">
                <a:latin typeface="Times New Roman" panose="02020603050405020304" pitchFamily="18" charset="0"/>
                <a:cs typeface="Times New Roman" panose="02020603050405020304" pitchFamily="18" charset="0"/>
              </a:rPr>
              <a:t>R1.2. (meta)data are associated with their </a:t>
            </a:r>
            <a:r>
              <a:rPr lang="en-US" sz="1000" u="sng" dirty="0">
                <a:latin typeface="Times New Roman" panose="02020603050405020304" pitchFamily="18" charset="0"/>
                <a:cs typeface="Times New Roman" panose="02020603050405020304" pitchFamily="18" charset="0"/>
              </a:rPr>
              <a:t>provenance.</a:t>
            </a:r>
            <a:br>
              <a:rPr lang="en-US" sz="1000" dirty="0">
                <a:latin typeface="Times New Roman" panose="02020603050405020304" pitchFamily="18" charset="0"/>
                <a:cs typeface="Times New Roman" panose="02020603050405020304" pitchFamily="18" charset="0"/>
              </a:rPr>
            </a:br>
            <a:r>
              <a:rPr lang="en-US" sz="1000" dirty="0">
                <a:latin typeface="Times New Roman" panose="02020603050405020304" pitchFamily="18" charset="0"/>
                <a:cs typeface="Times New Roman" panose="02020603050405020304" pitchFamily="18" charset="0"/>
              </a:rPr>
              <a:t>R1.3. (meta)data </a:t>
            </a:r>
            <a:r>
              <a:rPr lang="en-US" sz="1000" u="sng" dirty="0">
                <a:latin typeface="Times New Roman" panose="02020603050405020304" pitchFamily="18" charset="0"/>
                <a:cs typeface="Times New Roman" panose="02020603050405020304" pitchFamily="18" charset="0"/>
              </a:rPr>
              <a:t>meet domain-relevant community standards.</a:t>
            </a:r>
            <a:endParaRPr lang="en-US" sz="1000"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ea typeface="Roboto"/>
                <a:cs typeface="Times New Roman" panose="02020603050405020304" pitchFamily="18" charset="0"/>
                <a:sym typeface="Roboto"/>
              </a:rPr>
              <a:t> </a:t>
            </a:r>
          </a:p>
          <a:p>
            <a:pPr marL="0" indent="0">
              <a:buNone/>
            </a:pPr>
            <a:r>
              <a:rPr lang="en-US" sz="1200" b="1" dirty="0">
                <a:latin typeface="Times New Roman" panose="02020603050405020304" pitchFamily="18" charset="0"/>
                <a:ea typeface="Roboto"/>
                <a:cs typeface="Times New Roman" panose="02020603050405020304" pitchFamily="18" charset="0"/>
                <a:sym typeface="Roboto"/>
              </a:rPr>
              <a:t>Jesse:</a:t>
            </a:r>
            <a:endParaRPr lang="en-US" sz="1200" baseline="0" dirty="0">
              <a:latin typeface="Times New Roman" panose="02020603050405020304" pitchFamily="18" charset="0"/>
              <a:cs typeface="Times New Roman" panose="02020603050405020304" pitchFamily="18" charset="0"/>
            </a:endParaRPr>
          </a:p>
          <a:p>
            <a:pPr marL="0" indent="0">
              <a:buNone/>
            </a:pPr>
            <a:r>
              <a:rPr lang="en-US" sz="1200" baseline="0" dirty="0">
                <a:latin typeface="Times New Roman" panose="02020603050405020304" pitchFamily="18" charset="0"/>
                <a:cs typeface="Times New Roman" panose="02020603050405020304" pitchFamily="18" charset="0"/>
              </a:rPr>
              <a:t>Looking at Data Sharing you may question, Why should we plan for the sharing of federal data and statistics?</a:t>
            </a:r>
          </a:p>
          <a:p>
            <a:pPr marL="0" indent="0">
              <a:buNone/>
            </a:pPr>
            <a:endParaRPr lang="en-US" sz="1200" baseline="0" dirty="0">
              <a:latin typeface="Times New Roman" panose="02020603050405020304" pitchFamily="18" charset="0"/>
              <a:cs typeface="Times New Roman" panose="02020603050405020304" pitchFamily="18" charset="0"/>
            </a:endParaRPr>
          </a:p>
          <a:p>
            <a:pPr marL="0" indent="0">
              <a:buNone/>
            </a:pPr>
            <a:r>
              <a:rPr lang="en-US" sz="1200" baseline="0" dirty="0">
                <a:latin typeface="Times New Roman" panose="02020603050405020304" pitchFamily="18" charset="0"/>
                <a:cs typeface="Times New Roman" panose="02020603050405020304" pitchFamily="18" charset="0"/>
              </a:rPr>
              <a:t>As we see in the USGS data lifecycle model, and most others, sharing is an assumed part of the lifecycle. This is where scientific practice around digital data is heading, a fact embraced by evolving federal laws and policies.</a:t>
            </a:r>
          </a:p>
          <a:p>
            <a:pPr marL="0" indent="0">
              <a:buNone/>
            </a:pPr>
            <a:endParaRPr lang="en-US" sz="1200" baseline="0" dirty="0">
              <a:latin typeface="Times New Roman" panose="02020603050405020304" pitchFamily="18" charset="0"/>
              <a:cs typeface="Times New Roman" panose="02020603050405020304" pitchFamily="18" charset="0"/>
            </a:endParaRPr>
          </a:p>
          <a:p>
            <a:pPr marL="0" indent="0">
              <a:buNone/>
            </a:pPr>
            <a:r>
              <a:rPr lang="en-US" sz="1200" baseline="0" dirty="0">
                <a:latin typeface="Times New Roman" panose="02020603050405020304" pitchFamily="18" charset="0"/>
                <a:cs typeface="Times New Roman" panose="02020603050405020304" pitchFamily="18" charset="0"/>
              </a:rPr>
              <a:t>Moving towards sharing is a culture change, it is not simply a technological fix. That culture change should affect every decision about how we collect and analyze our data, and share our statistics. Sharing has to be acknowledge at the front, as it creates dependencies down stream in data collection projects.</a:t>
            </a:r>
          </a:p>
          <a:p>
            <a:pPr marL="0" indent="0">
              <a:buNone/>
            </a:pPr>
            <a:endParaRPr lang="en-US" sz="1200" baseline="0" dirty="0">
              <a:latin typeface="Times New Roman" panose="02020603050405020304" pitchFamily="18" charset="0"/>
              <a:cs typeface="Times New Roman" panose="02020603050405020304" pitchFamily="18" charset="0"/>
            </a:endParaRPr>
          </a:p>
          <a:p>
            <a:pPr marL="0" indent="0">
              <a:buNone/>
            </a:pPr>
            <a:r>
              <a:rPr lang="en-US" sz="1200" baseline="0" dirty="0">
                <a:latin typeface="Times New Roman" panose="02020603050405020304" pitchFamily="18" charset="0"/>
                <a:cs typeface="Times New Roman" panose="02020603050405020304" pitchFamily="18" charset="0"/>
              </a:rPr>
              <a:t>Some key benefits of data sharing are</a:t>
            </a:r>
          </a:p>
          <a:p>
            <a:pPr marL="174708" indent="-174708"/>
            <a:r>
              <a:rPr lang="en-US" sz="1200" baseline="0" dirty="0">
                <a:latin typeface="Times New Roman" panose="02020603050405020304" pitchFamily="18" charset="0"/>
                <a:cs typeface="Times New Roman" panose="02020603050405020304" pitchFamily="18" charset="0"/>
              </a:rPr>
              <a:t>It encourages new discovery. </a:t>
            </a:r>
          </a:p>
          <a:p>
            <a:pPr marL="174708" indent="-174708"/>
            <a:r>
              <a:rPr lang="en-US" sz="1200" baseline="0" dirty="0">
                <a:latin typeface="Times New Roman" panose="02020603050405020304" pitchFamily="18" charset="0"/>
                <a:cs typeface="Times New Roman" panose="02020603050405020304" pitchFamily="18" charset="0"/>
              </a:rPr>
              <a:t>It enables re-use, by the original data collectors, their federal partner agencies, or other researchers. This means a potential greater return on investment., and again </a:t>
            </a:r>
          </a:p>
          <a:p>
            <a:pPr marL="174708" indent="-174708"/>
            <a:r>
              <a:rPr lang="en-US" sz="1200" baseline="0" dirty="0">
                <a:latin typeface="Times New Roman" panose="02020603050405020304" pitchFamily="18" charset="0"/>
                <a:cs typeface="Times New Roman" panose="02020603050405020304" pitchFamily="18" charset="0"/>
              </a:rPr>
              <a:t>Data and statistical sharing is consistent with both policy and law.</a:t>
            </a:r>
          </a:p>
          <a:p>
            <a:pPr marL="0" indent="0">
              <a:buNone/>
            </a:pPr>
            <a:endParaRPr lang="en-US" sz="1200" baseline="0" dirty="0">
              <a:latin typeface="Times New Roman" panose="02020603050405020304" pitchFamily="18" charset="0"/>
              <a:cs typeface="Times New Roman" panose="02020603050405020304" pitchFamily="18" charset="0"/>
            </a:endParaRPr>
          </a:p>
          <a:p>
            <a:pPr marL="0" lvl="0" indent="0" algn="l" rtl="0">
              <a:spcBef>
                <a:spcPts val="0"/>
              </a:spcBef>
              <a:spcAft>
                <a:spcPts val="0"/>
              </a:spcAft>
              <a:buNone/>
            </a:pPr>
            <a:r>
              <a:rPr lang="en-US" sz="1200" baseline="0" dirty="0">
                <a:latin typeface="Times New Roman" panose="02020603050405020304" pitchFamily="18" charset="0"/>
                <a:cs typeface="Times New Roman" panose="02020603050405020304" pitchFamily="18" charset="0"/>
              </a:rPr>
              <a:t>Keeping the charge to the panel in mind, data sharing:</a:t>
            </a:r>
          </a:p>
          <a:p>
            <a:pPr marL="228600" lvl="0" indent="-228600" algn="l" rtl="0">
              <a:spcBef>
                <a:spcPts val="0"/>
              </a:spcBef>
              <a:spcAft>
                <a:spcPts val="0"/>
              </a:spcAft>
              <a:buAutoNum type="arabicPeriod"/>
            </a:pPr>
            <a:r>
              <a:rPr lang="en-US" sz="1200" baseline="0" dirty="0">
                <a:latin typeface="Times New Roman" panose="02020603050405020304" pitchFamily="18" charset="0"/>
                <a:cs typeface="Times New Roman" panose="02020603050405020304" pitchFamily="18" charset="0"/>
              </a:rPr>
              <a:t>Is an evolving best practice</a:t>
            </a:r>
            <a:endParaRPr lang="en-US" sz="1200" dirty="0">
              <a:latin typeface="Times New Roman" panose="02020603050405020304" pitchFamily="18" charset="0"/>
              <a:cs typeface="Times New Roman" panose="02020603050405020304" pitchFamily="18" charset="0"/>
            </a:endParaRPr>
          </a:p>
          <a:p>
            <a:pPr marL="228600" lvl="0" indent="-228600" algn="l" rtl="0">
              <a:spcBef>
                <a:spcPts val="0"/>
              </a:spcBef>
              <a:spcAft>
                <a:spcPts val="0"/>
              </a:spcAft>
              <a:buAutoNum type="arabicPeriod"/>
            </a:pPr>
            <a:r>
              <a:rPr lang="en-US" sz="1200" dirty="0">
                <a:latin typeface="Times New Roman" panose="02020603050405020304" pitchFamily="18" charset="0"/>
                <a:cs typeface="Times New Roman" panose="02020603050405020304" pitchFamily="18" charset="0"/>
              </a:rPr>
              <a:t>Planning</a:t>
            </a:r>
            <a:r>
              <a:rPr lang="en-US" sz="1200" baseline="0" dirty="0">
                <a:latin typeface="Times New Roman" panose="02020603050405020304" pitchFamily="18" charset="0"/>
                <a:cs typeface="Times New Roman" panose="02020603050405020304" pitchFamily="18" charset="0"/>
              </a:rPr>
              <a:t> for sharing </a:t>
            </a:r>
            <a:r>
              <a:rPr lang="en-US" sz="1200" dirty="0">
                <a:latin typeface="Times New Roman" panose="02020603050405020304" pitchFamily="18" charset="0"/>
                <a:cs typeface="Times New Roman" panose="02020603050405020304" pitchFamily="18" charset="0"/>
              </a:rPr>
              <a:t>helps to minimize cost of</a:t>
            </a:r>
            <a:r>
              <a:rPr lang="en-US" sz="1200" baseline="0" dirty="0">
                <a:latin typeface="Times New Roman" panose="02020603050405020304" pitchFamily="18" charset="0"/>
                <a:cs typeface="Times New Roman" panose="02020603050405020304" pitchFamily="18" charset="0"/>
              </a:rPr>
              <a:t> future data collections and analysis</a:t>
            </a:r>
            <a:r>
              <a:rPr lang="en-US" sz="1200" dirty="0">
                <a:latin typeface="Times New Roman" panose="02020603050405020304" pitchFamily="18" charset="0"/>
                <a:cs typeface="Times New Roman" panose="02020603050405020304" pitchFamily="18" charset="0"/>
              </a:rPr>
              <a:t>.</a:t>
            </a:r>
          </a:p>
          <a:p>
            <a:pPr marL="228600" lvl="0" indent="-228600" algn="l" rtl="0">
              <a:spcBef>
                <a:spcPts val="0"/>
              </a:spcBef>
              <a:spcAft>
                <a:spcPts val="0"/>
              </a:spcAft>
              <a:buAutoNum type="arabicPeriod"/>
            </a:pPr>
            <a:r>
              <a:rPr lang="en-US" sz="1200" dirty="0">
                <a:latin typeface="Times New Roman" panose="02020603050405020304" pitchFamily="18" charset="0"/>
                <a:cs typeface="Times New Roman" panose="02020603050405020304" pitchFamily="18" charset="0"/>
              </a:rPr>
              <a:t>Sharing can be implement right away, and can be graduated, based on the role of the user in relationship to the data: some are allowed to see more sensitive data, others</a:t>
            </a:r>
            <a:r>
              <a:rPr lang="en-US" sz="1200" baseline="0" dirty="0">
                <a:latin typeface="Times New Roman" panose="02020603050405020304" pitchFamily="18" charset="0"/>
                <a:cs typeface="Times New Roman" panose="02020603050405020304" pitchFamily="18" charset="0"/>
              </a:rPr>
              <a:t> only the public release.</a:t>
            </a:r>
            <a:endParaRPr lang="en-US" sz="1200" dirty="0">
              <a:latin typeface="Times New Roman" panose="02020603050405020304" pitchFamily="18" charset="0"/>
              <a:cs typeface="Times New Roman" panose="02020603050405020304" pitchFamily="18" charset="0"/>
            </a:endParaRPr>
          </a:p>
          <a:p>
            <a:pPr marL="0" indent="0">
              <a:buNone/>
            </a:pPr>
            <a:endParaRPr lang="en-US" sz="1200" baseline="0" dirty="0">
              <a:latin typeface="Times New Roman" panose="02020603050405020304" pitchFamily="18" charset="0"/>
              <a:cs typeface="Times New Roman" panose="02020603050405020304" pitchFamily="18" charset="0"/>
            </a:endParaRPr>
          </a:p>
          <a:p>
            <a:pPr marL="0" indent="0">
              <a:buNone/>
            </a:pPr>
            <a:r>
              <a:rPr lang="en-US" sz="1200" baseline="0" dirty="0">
                <a:latin typeface="Times New Roman" panose="02020603050405020304" pitchFamily="18" charset="0"/>
                <a:cs typeface="Times New Roman" panose="02020603050405020304" pitchFamily="18" charset="0"/>
              </a:rPr>
              <a:t>[Slide] </a:t>
            </a:r>
          </a:p>
          <a:p>
            <a:pPr marL="0" indent="0">
              <a:buNone/>
            </a:pPr>
            <a:r>
              <a:rPr lang="en-US" sz="1200" baseline="0" dirty="0">
                <a:latin typeface="Times New Roman" panose="02020603050405020304" pitchFamily="18" charset="0"/>
                <a:cs typeface="Times New Roman" panose="02020603050405020304" pitchFamily="18" charset="0"/>
              </a:rPr>
              <a:t>[Next speaker: Jesse]</a:t>
            </a:r>
          </a:p>
          <a:p>
            <a:pPr marL="0" indent="0">
              <a:buNone/>
            </a:pPr>
            <a:r>
              <a:rPr lang="en-US" sz="1200" baseline="0" dirty="0">
                <a:latin typeface="Times New Roman" panose="02020603050405020304" pitchFamily="18" charset="0"/>
                <a:cs typeface="Times New Roman" panose="02020603050405020304" pitchFamily="18" charset="0"/>
              </a:rPr>
              <a:t>[Time: 3:48 minutes]</a:t>
            </a:r>
          </a:p>
          <a:p>
            <a:pPr marL="0" indent="0">
              <a:buNone/>
            </a:pPr>
            <a:r>
              <a:rPr lang="en-US" sz="1200" baseline="0" dirty="0">
                <a:latin typeface="Times New Roman" panose="02020603050405020304" pitchFamily="18" charset="0"/>
                <a:cs typeface="Times New Roman" panose="02020603050405020304" pitchFamily="18" charset="0"/>
              </a:rPr>
              <a:t>[Total time: 34:07 minutes]</a:t>
            </a:r>
            <a:endParaRPr lang="en-US" sz="1200" dirty="0">
              <a:latin typeface="Times New Roman" panose="02020603050405020304" pitchFamily="18" charset="0"/>
              <a:ea typeface="Roboto"/>
              <a:cs typeface="Times New Roman" panose="02020603050405020304" pitchFamily="18" charset="0"/>
              <a:sym typeface="Roboto"/>
            </a:endParaRPr>
          </a:p>
        </p:txBody>
      </p:sp>
    </p:spTree>
    <p:extLst>
      <p:ext uri="{BB962C8B-B14F-4D97-AF65-F5344CB8AC3E}">
        <p14:creationId xmlns:p14="http://schemas.microsoft.com/office/powerpoint/2010/main" val="393044163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g51989ce7e6_0_288: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1" name="Google Shape;101;g51989ce7e6_0_288: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r>
              <a:rPr lang="en-US" sz="1200" b="1" dirty="0">
                <a:latin typeface="Times New Roman" panose="02020603050405020304" pitchFamily="18" charset="0"/>
                <a:cs typeface="Times New Roman" panose="02020603050405020304" pitchFamily="18" charset="0"/>
              </a:rPr>
              <a:t>Jesse:</a:t>
            </a:r>
          </a:p>
          <a:p>
            <a:pPr marL="0" indent="0">
              <a:buNone/>
            </a:pPr>
            <a:endParaRPr lang="en-US" sz="1200" baseline="0" dirty="0">
              <a:latin typeface="Times New Roman" panose="02020603050405020304" pitchFamily="18" charset="0"/>
              <a:cs typeface="Times New Roman" panose="02020603050405020304" pitchFamily="18" charset="0"/>
            </a:endParaRPr>
          </a:p>
          <a:p>
            <a:pPr marL="0" indent="0">
              <a:buNone/>
            </a:pPr>
            <a:r>
              <a:rPr lang="en-US" sz="1200" dirty="0">
                <a:latin typeface="Times New Roman" panose="02020603050405020304" pitchFamily="18" charset="0"/>
                <a:cs typeface="Times New Roman" panose="02020603050405020304" pitchFamily="18" charset="0"/>
              </a:rPr>
              <a:t>The final suggestion is, Embed Data Curators.</a:t>
            </a:r>
          </a:p>
          <a:p>
            <a:pPr marL="0" indent="0">
              <a:buNone/>
            </a:pPr>
            <a:endParaRPr lang="en-US" sz="1200" dirty="0">
              <a:latin typeface="Times New Roman" panose="02020603050405020304" pitchFamily="18" charset="0"/>
              <a:cs typeface="Times New Roman" panose="02020603050405020304" pitchFamily="18" charset="0"/>
            </a:endParaRPr>
          </a:p>
          <a:p>
            <a:pPr marL="0" indent="0">
              <a:buNone/>
            </a:pPr>
            <a:r>
              <a:rPr lang="en-US" sz="1200" dirty="0">
                <a:latin typeface="Times New Roman" panose="02020603050405020304" pitchFamily="18" charset="0"/>
                <a:cs typeface="Times New Roman" panose="02020603050405020304" pitchFamily="18" charset="0"/>
              </a:rPr>
              <a:t>This suggestion may seem a little self-serving at first glance. However, if your goal is to gather a team of professionals best able to carry out a data collection project, analyze data into statistics, and document, preserve, and share the statistics, your team deserves a trained, professional data curator. </a:t>
            </a:r>
          </a:p>
          <a:p>
            <a:pPr marL="0" indent="0">
              <a:buNone/>
            </a:pPr>
            <a:endParaRPr lang="en-US" sz="1200" dirty="0">
              <a:latin typeface="Times New Roman" panose="02020603050405020304" pitchFamily="18" charset="0"/>
              <a:cs typeface="Times New Roman" panose="02020603050405020304" pitchFamily="18" charset="0"/>
            </a:endParaRPr>
          </a:p>
          <a:p>
            <a:pPr marL="0" lvl="0"/>
            <a:r>
              <a:rPr lang="en-US" sz="1200" dirty="0">
                <a:latin typeface="Times New Roman" panose="02020603050405020304" pitchFamily="18" charset="0"/>
                <a:cs typeface="Times New Roman" panose="02020603050405020304" pitchFamily="18" charset="0"/>
              </a:rPr>
              <a:t>Data curators possess technical and research skills other team members won’t have, but will contribute directly to data and statistical transparency.</a:t>
            </a:r>
          </a:p>
          <a:p>
            <a:pPr marL="0" marR="0" lvl="0" indent="-317500" algn="l" defTabSz="914400" rtl="0" eaLnBrk="1" fontAlgn="auto" latinLnBrk="0" hangingPunct="1">
              <a:lnSpc>
                <a:spcPct val="100000"/>
              </a:lnSpc>
              <a:spcBef>
                <a:spcPts val="0"/>
              </a:spcBef>
              <a:spcAft>
                <a:spcPts val="0"/>
              </a:spcAft>
              <a:buClr>
                <a:srgbClr val="000000"/>
              </a:buClr>
              <a:buSzPts val="1400"/>
              <a:buFont typeface="Arial"/>
              <a:buChar char="●"/>
              <a:tabLst/>
              <a:defRPr/>
            </a:pPr>
            <a:r>
              <a:rPr lang="en-US" sz="1200" baseline="0" dirty="0">
                <a:latin typeface="Times New Roman" panose="02020603050405020304" pitchFamily="18" charset="0"/>
                <a:cs typeface="Times New Roman" panose="02020603050405020304" pitchFamily="18" charset="0"/>
              </a:rPr>
              <a:t>Data curators, can serve as fresh eyes on repeated data collection projects and make explicit knowledge that is implicit and “obvious” to the team.</a:t>
            </a:r>
            <a:endParaRPr lang="en-US" sz="1200" dirty="0">
              <a:latin typeface="Times New Roman" panose="02020603050405020304" pitchFamily="18" charset="0"/>
              <a:cs typeface="Times New Roman" panose="02020603050405020304" pitchFamily="18" charset="0"/>
            </a:endParaRPr>
          </a:p>
          <a:p>
            <a:pPr marL="0" lvl="0"/>
            <a:r>
              <a:rPr lang="en-US" sz="1200" dirty="0">
                <a:latin typeface="Times New Roman" panose="02020603050405020304" pitchFamily="18" charset="0"/>
                <a:cs typeface="Times New Roman" panose="02020603050405020304" pitchFamily="18" charset="0"/>
              </a:rPr>
              <a:t>Data curators work under the assumption that data should be shared, while remaining aware of data sensitivity.</a:t>
            </a:r>
          </a:p>
          <a:p>
            <a:pPr marL="0" lvl="0"/>
            <a:r>
              <a:rPr lang="en-US" sz="1200" dirty="0">
                <a:latin typeface="Times New Roman" panose="02020603050405020304" pitchFamily="18" charset="0"/>
                <a:cs typeface="Times New Roman" panose="02020603050405020304" pitchFamily="18" charset="0"/>
              </a:rPr>
              <a:t>Data curation practices will improve team efficiency around sharing, preservation, and transparency, by default.</a:t>
            </a:r>
            <a:r>
              <a:rPr lang="en-US" sz="1200" baseline="0" dirty="0">
                <a:latin typeface="Times New Roman" panose="02020603050405020304" pitchFamily="18" charset="0"/>
                <a:cs typeface="Times New Roman" panose="02020603050405020304" pitchFamily="18" charset="0"/>
              </a:rPr>
              <a:t> </a:t>
            </a:r>
          </a:p>
          <a:p>
            <a:pPr marL="0" lvl="0"/>
            <a:r>
              <a:rPr lang="en-US" sz="1200" baseline="0" dirty="0">
                <a:latin typeface="Times New Roman" panose="02020603050405020304" pitchFamily="18" charset="0"/>
                <a:cs typeface="Times New Roman" panose="02020603050405020304" pitchFamily="18" charset="0"/>
              </a:rPr>
              <a:t>C</a:t>
            </a:r>
            <a:r>
              <a:rPr lang="en-US" sz="1200" dirty="0">
                <a:latin typeface="Times New Roman" panose="02020603050405020304" pitchFamily="18" charset="0"/>
                <a:cs typeface="Times New Roman" panose="02020603050405020304" pitchFamily="18" charset="0"/>
              </a:rPr>
              <a:t>urators take a lifecycle view of the data, and can relieve other team members of that duty.</a:t>
            </a:r>
          </a:p>
          <a:p>
            <a:pPr marL="0" lvl="0"/>
            <a:r>
              <a:rPr lang="en-US" sz="1200" dirty="0">
                <a:latin typeface="Times New Roman" panose="02020603050405020304" pitchFamily="18" charset="0"/>
                <a:cs typeface="Times New Roman" panose="02020603050405020304" pitchFamily="18" charset="0"/>
              </a:rPr>
              <a:t>Data curators can also plan for end of data lifecycle events and disposition, in ways consistent with established best practices.</a:t>
            </a:r>
          </a:p>
          <a:p>
            <a:pPr marL="0" indent="0">
              <a:buNone/>
            </a:pPr>
            <a:endParaRPr lang="en-US" sz="1200" dirty="0">
              <a:latin typeface="Times New Roman" panose="02020603050405020304" pitchFamily="18" charset="0"/>
              <a:cs typeface="Times New Roman" panose="02020603050405020304" pitchFamily="18" charset="0"/>
            </a:endParaRPr>
          </a:p>
          <a:p>
            <a:pPr marL="0" indent="0">
              <a:buNone/>
            </a:pPr>
            <a:r>
              <a:rPr lang="en-US" sz="1200" dirty="0">
                <a:latin typeface="Times New Roman" panose="02020603050405020304" pitchFamily="18" charset="0"/>
                <a:cs typeface="Times New Roman" panose="02020603050405020304" pitchFamily="18" charset="0"/>
              </a:rPr>
              <a:t>Over the past few months I have been working with a legacy dataset, the Omnibus Household Surveys. The data collected from these surveys is now roughly 15 to 20 years old and as I have worked to create complete data packages for each dataset. Over the course of this work I have run into many issues that we mentioned earlier in the presentation, such as inconsistent naming structure, unknown locations for the data, and limited documentation. </a:t>
            </a:r>
          </a:p>
          <a:p>
            <a:pPr marL="457200" lvl="1" indent="-171450"/>
            <a:r>
              <a:rPr lang="en-US" sz="1200" b="1" dirty="0">
                <a:latin typeface="Times New Roman" panose="02020603050405020304" pitchFamily="18" charset="0"/>
                <a:cs typeface="Times New Roman" panose="02020603050405020304" pitchFamily="18" charset="0"/>
              </a:rPr>
              <a:t>An example (if time permits),</a:t>
            </a:r>
            <a:r>
              <a:rPr lang="en-US" sz="1200" b="1" baseline="0" dirty="0">
                <a:latin typeface="Times New Roman" panose="02020603050405020304" pitchFamily="18" charset="0"/>
                <a:cs typeface="Times New Roman" panose="02020603050405020304" pitchFamily="18" charset="0"/>
              </a:rPr>
              <a:t> is a file that I came across was simply named “disposition.” Within the documentation I had I was unable to understand the purpose of the data within this file, and was further confused since the work “disposition” was used in the documentation I did have to reference various variables. The lack of documentation around this file resulted in me spending wasted time with this file, the data dictionary, and the main dataset, until I was finally able to piece together its purpose. This example. . . </a:t>
            </a:r>
            <a:endParaRPr lang="en-US" sz="1200" b="1" dirty="0">
              <a:latin typeface="Times New Roman" panose="02020603050405020304" pitchFamily="18" charset="0"/>
              <a:cs typeface="Times New Roman" panose="02020603050405020304" pitchFamily="18" charset="0"/>
            </a:endParaRPr>
          </a:p>
          <a:p>
            <a:pPr marL="0" indent="0">
              <a:buNone/>
            </a:pPr>
            <a:endParaRPr lang="en-US" sz="1200" dirty="0">
              <a:latin typeface="Times New Roman" panose="02020603050405020304" pitchFamily="18" charset="0"/>
              <a:cs typeface="Times New Roman" panose="02020603050405020304" pitchFamily="18" charset="0"/>
            </a:endParaRPr>
          </a:p>
          <a:p>
            <a:pPr marL="0" indent="0">
              <a:buNone/>
            </a:pPr>
            <a:r>
              <a:rPr lang="en-US" sz="1200" dirty="0">
                <a:latin typeface="Times New Roman" panose="02020603050405020304" pitchFamily="18" charset="0"/>
                <a:cs typeface="Times New Roman" panose="02020603050405020304" pitchFamily="18" charset="0"/>
              </a:rPr>
              <a:t>Further demonstrating the need for embedded data curator throughout the lifecycle and confirming the difficulties and limited abilities when the actions are reactive. </a:t>
            </a:r>
          </a:p>
          <a:p>
            <a:pPr marL="0" indent="0">
              <a:buNone/>
            </a:pPr>
            <a:endParaRPr lang="en-US" sz="1200" dirty="0">
              <a:latin typeface="Times New Roman" panose="02020603050405020304" pitchFamily="18" charset="0"/>
              <a:cs typeface="Times New Roman" panose="02020603050405020304" pitchFamily="18" charset="0"/>
            </a:endParaRPr>
          </a:p>
          <a:p>
            <a:pPr marL="0" indent="0">
              <a:buNone/>
            </a:pPr>
            <a:r>
              <a:rPr lang="en-US" sz="1200" dirty="0">
                <a:latin typeface="Times New Roman" panose="02020603050405020304" pitchFamily="18" charset="0"/>
                <a:cs typeface="Times New Roman" panose="02020603050405020304" pitchFamily="18" charset="0"/>
              </a:rPr>
              <a:t>In the future, I will serve as an embedded data curator for Office of Airline</a:t>
            </a:r>
            <a:r>
              <a:rPr lang="en-US" sz="1200" baseline="0" dirty="0">
                <a:latin typeface="Times New Roman" panose="02020603050405020304" pitchFamily="18" charset="0"/>
                <a:cs typeface="Times New Roman" panose="02020603050405020304" pitchFamily="18" charset="0"/>
              </a:rPr>
              <a:t> Information (</a:t>
            </a:r>
            <a:r>
              <a:rPr lang="en-US" sz="1200" dirty="0">
                <a:latin typeface="Times New Roman" panose="02020603050405020304" pitchFamily="18" charset="0"/>
                <a:cs typeface="Times New Roman" panose="02020603050405020304" pitchFamily="18" charset="0"/>
              </a:rPr>
              <a:t>OAI), to prevent such issues from occurring. I will implement the suggestions and strategies we have outlined in this presentation to achieve greater transparency when it comes to BTS data. </a:t>
            </a:r>
          </a:p>
          <a:p>
            <a:pPr marL="0" indent="0">
              <a:buNone/>
            </a:pPr>
            <a:endParaRPr lang="en-US" sz="1200" baseline="0" dirty="0">
              <a:latin typeface="Times New Roman" panose="02020603050405020304" pitchFamily="18" charset="0"/>
              <a:cs typeface="Times New Roman" panose="02020603050405020304" pitchFamily="18" charset="0"/>
            </a:endParaRPr>
          </a:p>
          <a:p>
            <a:pPr marL="0" lvl="0" indent="0" algn="l" rtl="0">
              <a:spcBef>
                <a:spcPts val="0"/>
              </a:spcBef>
              <a:spcAft>
                <a:spcPts val="0"/>
              </a:spcAft>
              <a:buNone/>
            </a:pPr>
            <a:r>
              <a:rPr lang="en-US" sz="1200" baseline="0" dirty="0">
                <a:latin typeface="Times New Roman" panose="02020603050405020304" pitchFamily="18" charset="0"/>
                <a:cs typeface="Times New Roman" panose="02020603050405020304" pitchFamily="18" charset="0"/>
              </a:rPr>
              <a:t>Keeping the charge to the panel in mind, data curators and curation actions:</a:t>
            </a:r>
          </a:p>
          <a:p>
            <a:pPr marL="228600" lvl="0" indent="-228600" algn="l" rtl="0">
              <a:spcBef>
                <a:spcPts val="0"/>
              </a:spcBef>
              <a:spcAft>
                <a:spcPts val="0"/>
              </a:spcAft>
              <a:buAutoNum type="arabicPeriod"/>
            </a:pPr>
            <a:r>
              <a:rPr lang="en-US" sz="1200" baseline="0" dirty="0">
                <a:latin typeface="Times New Roman" panose="02020603050405020304" pitchFamily="18" charset="0"/>
                <a:cs typeface="Times New Roman" panose="02020603050405020304" pitchFamily="18" charset="0"/>
              </a:rPr>
              <a:t>Are an evolving best practice</a:t>
            </a:r>
          </a:p>
          <a:p>
            <a:pPr marL="228600" lvl="0" indent="-228600" algn="l" rtl="0">
              <a:spcBef>
                <a:spcPts val="0"/>
              </a:spcBef>
              <a:spcAft>
                <a:spcPts val="0"/>
              </a:spcAft>
              <a:buAutoNum type="arabicPeriod"/>
            </a:pPr>
            <a:r>
              <a:rPr lang="en-US" sz="1200" baseline="0" dirty="0">
                <a:latin typeface="Times New Roman" panose="02020603050405020304" pitchFamily="18" charset="0"/>
                <a:cs typeface="Times New Roman" panose="02020603050405020304" pitchFamily="18" charset="0"/>
              </a:rPr>
              <a:t>Are resources for g</a:t>
            </a:r>
            <a:r>
              <a:rPr lang="en-US" sz="1200" dirty="0">
                <a:latin typeface="Times New Roman" panose="02020603050405020304" pitchFamily="18" charset="0"/>
                <a:cs typeface="Times New Roman" panose="02020603050405020304" pitchFamily="18" charset="0"/>
              </a:rPr>
              <a:t>uidance, standards, and tool.</a:t>
            </a:r>
          </a:p>
          <a:p>
            <a:pPr marL="228600" lvl="0" indent="-228600" algn="l" rtl="0">
              <a:spcBef>
                <a:spcPts val="0"/>
              </a:spcBef>
              <a:spcAft>
                <a:spcPts val="0"/>
              </a:spcAft>
              <a:buAutoNum type="arabicPeriod"/>
            </a:pPr>
            <a:r>
              <a:rPr lang="en-US" sz="1200" dirty="0">
                <a:latin typeface="Times New Roman" panose="02020603050405020304" pitchFamily="18" charset="0"/>
                <a:cs typeface="Times New Roman" panose="02020603050405020304" pitchFamily="18" charset="0"/>
              </a:rPr>
              <a:t>Curation practices help</a:t>
            </a:r>
            <a:r>
              <a:rPr lang="en-US" sz="1200" baseline="0" dirty="0">
                <a:latin typeface="Times New Roman" panose="02020603050405020304" pitchFamily="18" charset="0"/>
                <a:cs typeface="Times New Roman" panose="02020603050405020304" pitchFamily="18" charset="0"/>
              </a:rPr>
              <a:t> </a:t>
            </a:r>
            <a:r>
              <a:rPr lang="en-US" sz="1200" dirty="0">
                <a:latin typeface="Times New Roman" panose="02020603050405020304" pitchFamily="18" charset="0"/>
                <a:cs typeface="Times New Roman" panose="02020603050405020304" pitchFamily="18" charset="0"/>
              </a:rPr>
              <a:t>to minimize cost of</a:t>
            </a:r>
            <a:r>
              <a:rPr lang="en-US" sz="1200" baseline="0" dirty="0">
                <a:latin typeface="Times New Roman" panose="02020603050405020304" pitchFamily="18" charset="0"/>
                <a:cs typeface="Times New Roman" panose="02020603050405020304" pitchFamily="18" charset="0"/>
              </a:rPr>
              <a:t> future data collections and analysis</a:t>
            </a:r>
            <a:r>
              <a:rPr lang="en-US" sz="1200" dirty="0">
                <a:latin typeface="Times New Roman" panose="02020603050405020304" pitchFamily="18" charset="0"/>
                <a:cs typeface="Times New Roman" panose="02020603050405020304" pitchFamily="18" charset="0"/>
              </a:rPr>
              <a:t>.</a:t>
            </a:r>
          </a:p>
          <a:p>
            <a:pPr marL="228600" lvl="0" indent="-228600" algn="l" rtl="0">
              <a:spcBef>
                <a:spcPts val="0"/>
              </a:spcBef>
              <a:spcAft>
                <a:spcPts val="0"/>
              </a:spcAft>
              <a:buAutoNum type="arabicPeriod"/>
            </a:pPr>
            <a:r>
              <a:rPr lang="en-US" sz="1200" dirty="0">
                <a:latin typeface="Times New Roman" panose="02020603050405020304" pitchFamily="18" charset="0"/>
                <a:cs typeface="Times New Roman" panose="02020603050405020304" pitchFamily="18" charset="0"/>
              </a:rPr>
              <a:t>Some</a:t>
            </a:r>
            <a:r>
              <a:rPr lang="en-US" sz="1200" baseline="0" dirty="0">
                <a:latin typeface="Times New Roman" panose="02020603050405020304" pitchFamily="18" charset="0"/>
                <a:cs typeface="Times New Roman" panose="02020603050405020304" pitchFamily="18" charset="0"/>
              </a:rPr>
              <a:t> curation practice can </a:t>
            </a:r>
            <a:r>
              <a:rPr lang="en-US" sz="1200" dirty="0">
                <a:latin typeface="Times New Roman" panose="02020603050405020304" pitchFamily="18" charset="0"/>
                <a:cs typeface="Times New Roman" panose="02020603050405020304" pitchFamily="18" charset="0"/>
              </a:rPr>
              <a:t>be implemented</a:t>
            </a:r>
            <a:r>
              <a:rPr lang="en-US" sz="1200" baseline="0" dirty="0">
                <a:latin typeface="Times New Roman" panose="02020603050405020304" pitchFamily="18" charset="0"/>
                <a:cs typeface="Times New Roman" panose="02020603050405020304" pitchFamily="18" charset="0"/>
              </a:rPr>
              <a:t> today, others will take to mature.</a:t>
            </a:r>
          </a:p>
          <a:p>
            <a:pPr marL="0" indent="0">
              <a:buNone/>
            </a:pPr>
            <a:endParaRPr lang="en-US" sz="1200" baseline="0" dirty="0">
              <a:latin typeface="Times New Roman" panose="02020603050405020304" pitchFamily="18" charset="0"/>
              <a:cs typeface="Times New Roman" panose="02020603050405020304" pitchFamily="18" charset="0"/>
            </a:endParaRPr>
          </a:p>
          <a:p>
            <a:pPr marL="0" indent="0">
              <a:buNone/>
            </a:pPr>
            <a:r>
              <a:rPr lang="en-US" sz="1200" baseline="0" dirty="0">
                <a:latin typeface="Times New Roman" panose="02020603050405020304" pitchFamily="18" charset="0"/>
                <a:cs typeface="Times New Roman" panose="02020603050405020304" pitchFamily="18" charset="0"/>
              </a:rPr>
              <a:t>[Slide] </a:t>
            </a:r>
          </a:p>
          <a:p>
            <a:pPr marL="0" indent="0">
              <a:buNone/>
            </a:pPr>
            <a:r>
              <a:rPr lang="en-US" sz="1200" baseline="0" dirty="0">
                <a:latin typeface="Times New Roman" panose="02020603050405020304" pitchFamily="18" charset="0"/>
                <a:cs typeface="Times New Roman" panose="02020603050405020304" pitchFamily="18" charset="0"/>
              </a:rPr>
              <a:t>[Next speaker: </a:t>
            </a:r>
            <a:r>
              <a:rPr lang="en-US" sz="1200" b="1" baseline="0" dirty="0">
                <a:latin typeface="Times New Roman" panose="02020603050405020304" pitchFamily="18" charset="0"/>
                <a:cs typeface="Times New Roman" panose="02020603050405020304" pitchFamily="18" charset="0"/>
              </a:rPr>
              <a:t>Leighton</a:t>
            </a:r>
            <a:r>
              <a:rPr lang="en-US" sz="1200" baseline="0" dirty="0">
                <a:latin typeface="Times New Roman" panose="02020603050405020304" pitchFamily="18" charset="0"/>
                <a:cs typeface="Times New Roman" panose="02020603050405020304" pitchFamily="18" charset="0"/>
              </a:rPr>
              <a:t>]</a:t>
            </a:r>
          </a:p>
          <a:p>
            <a:pPr marL="0" indent="0">
              <a:buNone/>
            </a:pPr>
            <a:r>
              <a:rPr lang="en-US" sz="1200" baseline="0" dirty="0">
                <a:latin typeface="Times New Roman" panose="02020603050405020304" pitchFamily="18" charset="0"/>
                <a:cs typeface="Times New Roman" panose="02020603050405020304" pitchFamily="18" charset="0"/>
              </a:rPr>
              <a:t>[Time: 2:30 minutes]</a:t>
            </a:r>
          </a:p>
          <a:p>
            <a:pPr marL="0" indent="0">
              <a:buNone/>
            </a:pPr>
            <a:r>
              <a:rPr lang="en-US" sz="1200" baseline="0" dirty="0">
                <a:latin typeface="Times New Roman" panose="02020603050405020304" pitchFamily="18" charset="0"/>
                <a:cs typeface="Times New Roman" panose="02020603050405020304" pitchFamily="18" charset="0"/>
              </a:rPr>
              <a:t>[Total time: 36:37 minutes]</a:t>
            </a:r>
            <a:endParaRPr lang="en-US" sz="1200" dirty="0">
              <a:latin typeface="Times New Roman" panose="02020603050405020304" pitchFamily="18" charset="0"/>
              <a:ea typeface="Roboto"/>
              <a:cs typeface="Times New Roman" panose="02020603050405020304" pitchFamily="18" charset="0"/>
              <a:sym typeface="Roboto"/>
            </a:endParaRPr>
          </a:p>
        </p:txBody>
      </p:sp>
    </p:spTree>
    <p:extLst>
      <p:ext uri="{BB962C8B-B14F-4D97-AF65-F5344CB8AC3E}">
        <p14:creationId xmlns:p14="http://schemas.microsoft.com/office/powerpoint/2010/main" val="28851651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g51989ce7e6_0_288: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1" name="Google Shape;101;g51989ce7e6_0_288: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r>
              <a:rPr lang="en-US" sz="1200" b="1" dirty="0">
                <a:latin typeface="Times New Roman" panose="02020603050405020304" pitchFamily="18" charset="0"/>
                <a:ea typeface="Roboto"/>
                <a:cs typeface="Times New Roman" panose="02020603050405020304" pitchFamily="18" charset="0"/>
                <a:sym typeface="Roboto"/>
              </a:rPr>
              <a:t>Leighton: </a:t>
            </a:r>
            <a:r>
              <a:rPr lang="en-US" sz="1200" dirty="0">
                <a:latin typeface="Times New Roman" panose="02020603050405020304" pitchFamily="18" charset="0"/>
                <a:ea typeface="Roboto"/>
                <a:cs typeface="Times New Roman" panose="02020603050405020304" pitchFamily="18" charset="0"/>
                <a:sym typeface="Roboto"/>
              </a:rPr>
              <a:t>A brief overview of what we will discuss in the next 40 minutes or so.</a:t>
            </a:r>
          </a:p>
          <a:p>
            <a:pPr marL="0" indent="0">
              <a:buNone/>
            </a:pPr>
            <a:endParaRPr lang="en-US" sz="1200" dirty="0">
              <a:latin typeface="Times New Roman" panose="02020603050405020304" pitchFamily="18" charset="0"/>
              <a:ea typeface="Roboto"/>
              <a:cs typeface="Times New Roman" panose="02020603050405020304" pitchFamily="18" charset="0"/>
              <a:sym typeface="Roboto"/>
            </a:endParaRPr>
          </a:p>
          <a:p>
            <a:pPr marL="0" indent="0">
              <a:buNone/>
            </a:pPr>
            <a:r>
              <a:rPr lang="en-US" sz="1200" baseline="0" dirty="0">
                <a:latin typeface="Times New Roman" panose="02020603050405020304" pitchFamily="18" charset="0"/>
                <a:cs typeface="Times New Roman" panose="02020603050405020304" pitchFamily="18" charset="0"/>
              </a:rPr>
              <a:t>[Slide] </a:t>
            </a:r>
          </a:p>
          <a:p>
            <a:pPr marL="0" indent="0">
              <a:buNone/>
            </a:pPr>
            <a:r>
              <a:rPr lang="en-US" sz="1200" baseline="0" dirty="0">
                <a:latin typeface="Times New Roman" panose="02020603050405020304" pitchFamily="18" charset="0"/>
                <a:cs typeface="Times New Roman" panose="02020603050405020304" pitchFamily="18" charset="0"/>
              </a:rPr>
              <a:t>[Next speaker: Leighton]</a:t>
            </a:r>
          </a:p>
          <a:p>
            <a:pPr marL="0" indent="0">
              <a:buNone/>
            </a:pPr>
            <a:r>
              <a:rPr lang="en-US" sz="1200" baseline="0" dirty="0">
                <a:latin typeface="Times New Roman" panose="02020603050405020304" pitchFamily="18" charset="0"/>
                <a:cs typeface="Times New Roman" panose="02020603050405020304" pitchFamily="18" charset="0"/>
              </a:rPr>
              <a:t>[Time: 37 seconds]</a:t>
            </a:r>
          </a:p>
          <a:p>
            <a:pPr marL="0" indent="0">
              <a:buNone/>
            </a:pPr>
            <a:r>
              <a:rPr lang="en-US" sz="1200" baseline="0" dirty="0">
                <a:latin typeface="Times New Roman" panose="02020603050405020304" pitchFamily="18" charset="0"/>
                <a:cs typeface="Times New Roman" panose="02020603050405020304" pitchFamily="18" charset="0"/>
              </a:rPr>
              <a:t>[Total time: 1:13]</a:t>
            </a:r>
          </a:p>
          <a:p>
            <a:pPr marL="0" indent="0">
              <a:buNone/>
            </a:pPr>
            <a:endParaRPr lang="en-US" baseline="0" dirty="0"/>
          </a:p>
          <a:p>
            <a:pPr marL="0" indent="0">
              <a:buNone/>
            </a:pPr>
            <a:endParaRPr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51989ce7e6_0_306: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51989ce7e6_0_306: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r>
              <a:rPr lang="en-US" sz="1200" b="1" dirty="0">
                <a:latin typeface="Times New Roman" panose="02020603050405020304" pitchFamily="18" charset="0"/>
                <a:ea typeface="Roboto"/>
                <a:cs typeface="Times New Roman" panose="02020603050405020304" pitchFamily="18" charset="0"/>
                <a:sym typeface="Roboto"/>
              </a:rPr>
              <a:t>Leighton</a:t>
            </a:r>
            <a:r>
              <a:rPr lang="en-US" sz="1200" dirty="0">
                <a:latin typeface="Times New Roman" panose="02020603050405020304" pitchFamily="18" charset="0"/>
                <a:ea typeface="Roboto"/>
                <a:cs typeface="Times New Roman" panose="02020603050405020304" pitchFamily="18" charset="0"/>
                <a:sym typeface="Roboto"/>
              </a:rPr>
              <a:t>:</a:t>
            </a:r>
          </a:p>
          <a:p>
            <a:pPr marL="0" indent="0">
              <a:buNone/>
            </a:pPr>
            <a:endParaRPr lang="en-US" sz="1200" dirty="0">
              <a:latin typeface="Times New Roman" panose="02020603050405020304" pitchFamily="18" charset="0"/>
              <a:ea typeface="Roboto"/>
              <a:cs typeface="Times New Roman" panose="02020603050405020304" pitchFamily="18" charset="0"/>
              <a:sym typeface="Roboto"/>
            </a:endParaRPr>
          </a:p>
          <a:p>
            <a:pPr marL="0" indent="0">
              <a:buNone/>
            </a:pPr>
            <a:r>
              <a:rPr lang="en-US" sz="1200" dirty="0">
                <a:latin typeface="Times New Roman" panose="02020603050405020304" pitchFamily="18" charset="0"/>
                <a:ea typeface="Roboto"/>
                <a:cs typeface="Times New Roman" panose="02020603050405020304" pitchFamily="18" charset="0"/>
                <a:sym typeface="Roboto"/>
              </a:rPr>
              <a:t>Potential</a:t>
            </a:r>
            <a:r>
              <a:rPr lang="en-US" sz="1200" baseline="0" dirty="0">
                <a:latin typeface="Times New Roman" panose="02020603050405020304" pitchFamily="18" charset="0"/>
                <a:ea typeface="Roboto"/>
                <a:cs typeface="Times New Roman" panose="02020603050405020304" pitchFamily="18" charset="0"/>
                <a:sym typeface="Roboto"/>
              </a:rPr>
              <a:t> challenge to the charge from NCSES is that a</a:t>
            </a:r>
            <a:r>
              <a:rPr lang="en-US" sz="1200" dirty="0">
                <a:latin typeface="Times New Roman" panose="02020603050405020304" pitchFamily="18" charset="0"/>
                <a:ea typeface="Roboto"/>
                <a:cs typeface="Times New Roman" panose="02020603050405020304" pitchFamily="18" charset="0"/>
                <a:sym typeface="Roboto"/>
              </a:rPr>
              <a:t>ccording to a 2018 JISC report “FAIR in Practice,” tools to automate metadata capture and documentation are still lacking. Tool creation needs a great deal more effort and collaboration.</a:t>
            </a:r>
          </a:p>
          <a:p>
            <a:pPr marL="0" indent="0">
              <a:buNone/>
            </a:pPr>
            <a:endParaRPr lang="en-US" sz="1200" dirty="0">
              <a:latin typeface="Times New Roman" panose="02020603050405020304" pitchFamily="18" charset="0"/>
              <a:ea typeface="Roboto"/>
              <a:cs typeface="Times New Roman" panose="02020603050405020304" pitchFamily="18" charset="0"/>
              <a:sym typeface="Roboto"/>
            </a:endParaRPr>
          </a:p>
          <a:p>
            <a:pPr marL="0" indent="0">
              <a:buNone/>
            </a:pPr>
            <a:r>
              <a:rPr lang="en-US" sz="1200" baseline="0" dirty="0">
                <a:latin typeface="Times New Roman" panose="02020603050405020304" pitchFamily="18" charset="0"/>
                <a:cs typeface="Times New Roman" panose="02020603050405020304" pitchFamily="18" charset="0"/>
              </a:rPr>
              <a:t>[Slide] </a:t>
            </a:r>
          </a:p>
          <a:p>
            <a:pPr marL="0" indent="0">
              <a:buNone/>
            </a:pPr>
            <a:r>
              <a:rPr lang="en-US" sz="1200" baseline="0" dirty="0">
                <a:latin typeface="Times New Roman" panose="02020603050405020304" pitchFamily="18" charset="0"/>
                <a:cs typeface="Times New Roman" panose="02020603050405020304" pitchFamily="18" charset="0"/>
              </a:rPr>
              <a:t>[Next speaker: Leighton]</a:t>
            </a:r>
          </a:p>
          <a:p>
            <a:pPr marL="0" indent="0">
              <a:buNone/>
            </a:pPr>
            <a:r>
              <a:rPr lang="en-US" sz="1200" baseline="0" dirty="0">
                <a:latin typeface="Times New Roman" panose="02020603050405020304" pitchFamily="18" charset="0"/>
                <a:cs typeface="Times New Roman" panose="02020603050405020304" pitchFamily="18" charset="0"/>
              </a:rPr>
              <a:t>[Time: 0:30 minutes]</a:t>
            </a: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sz="1200" baseline="0" dirty="0">
                <a:latin typeface="Times New Roman" panose="02020603050405020304" pitchFamily="18" charset="0"/>
                <a:cs typeface="Times New Roman" panose="02020603050405020304" pitchFamily="18" charset="0"/>
              </a:rPr>
              <a:t>[Total time: 37:07 minutes]</a:t>
            </a:r>
            <a:endParaRPr lang="en-US" sz="1200" dirty="0">
              <a:latin typeface="Times New Roman" panose="02020603050405020304" pitchFamily="18" charset="0"/>
              <a:ea typeface="Roboto"/>
              <a:cs typeface="Times New Roman" panose="02020603050405020304" pitchFamily="18" charset="0"/>
              <a:sym typeface="Roboto"/>
            </a:endParaRPr>
          </a:p>
        </p:txBody>
      </p:sp>
    </p:spTree>
    <p:extLst>
      <p:ext uri="{BB962C8B-B14F-4D97-AF65-F5344CB8AC3E}">
        <p14:creationId xmlns:p14="http://schemas.microsoft.com/office/powerpoint/2010/main" val="246190354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6"/>
        <p:cNvGrpSpPr/>
        <p:nvPr/>
      </p:nvGrpSpPr>
      <p:grpSpPr>
        <a:xfrm>
          <a:off x="0" y="0"/>
          <a:ext cx="0" cy="0"/>
          <a:chOff x="0" y="0"/>
          <a:chExt cx="0" cy="0"/>
        </a:xfrm>
      </p:grpSpPr>
      <p:sp>
        <p:nvSpPr>
          <p:cNvPr id="257" name="Google Shape;257;g51aa7c0f87_0_91: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8" name="Google Shape;258;g51aa7c0f87_0_91: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r>
              <a:rPr lang="en-US" sz="1200" b="1" dirty="0">
                <a:latin typeface="Times New Roman" panose="02020603050405020304" pitchFamily="18" charset="0"/>
                <a:ea typeface="Roboto"/>
                <a:cs typeface="Times New Roman" panose="02020603050405020304" pitchFamily="18" charset="0"/>
                <a:sym typeface="Roboto"/>
              </a:rPr>
              <a:t>Leighton:</a:t>
            </a:r>
            <a:endParaRPr lang="en-US" sz="1200" b="1" dirty="0">
              <a:latin typeface="Times New Roman" panose="02020603050405020304" pitchFamily="18" charset="0"/>
              <a:cs typeface="Times New Roman" panose="02020603050405020304" pitchFamily="18" charset="0"/>
            </a:endParaRPr>
          </a:p>
          <a:p>
            <a:pPr marL="0" indent="0">
              <a:buNone/>
            </a:pPr>
            <a:endParaRPr lang="en-US" sz="1200" dirty="0">
              <a:latin typeface="Times New Roman" panose="02020603050405020304" pitchFamily="18" charset="0"/>
              <a:cs typeface="Times New Roman" panose="02020603050405020304" pitchFamily="18" charset="0"/>
            </a:endParaRPr>
          </a:p>
          <a:p>
            <a:pPr marL="0" indent="0">
              <a:buNone/>
            </a:pPr>
            <a:r>
              <a:rPr lang="en-US" sz="1200" dirty="0">
                <a:latin typeface="Times New Roman" panose="02020603050405020304" pitchFamily="18" charset="0"/>
                <a:cs typeface="Times New Roman" panose="02020603050405020304" pitchFamily="18" charset="0"/>
              </a:rPr>
              <a:t>Conclusions &amp; Suggestions Review</a:t>
            </a:r>
          </a:p>
          <a:p>
            <a:pPr marL="342900" lvl="0" algn="l" rtl="0">
              <a:spcBef>
                <a:spcPts val="0"/>
              </a:spcBef>
              <a:spcAft>
                <a:spcPts val="600"/>
              </a:spcAft>
              <a:buFont typeface="Arial" panose="020B0604020202020204" pitchFamily="34" charset="0"/>
              <a:buChar char="•"/>
            </a:pPr>
            <a:r>
              <a:rPr lang="en-US" sz="1200" dirty="0">
                <a:latin typeface="Times New Roman" panose="02020603050405020304" pitchFamily="18" charset="0"/>
                <a:cs typeface="Times New Roman" panose="02020603050405020304" pitchFamily="18" charset="0"/>
              </a:rPr>
              <a:t>Data curation enables data science</a:t>
            </a:r>
          </a:p>
          <a:p>
            <a:pPr marL="342900" lvl="0" algn="l" rtl="0">
              <a:spcBef>
                <a:spcPts val="0"/>
              </a:spcBef>
              <a:spcAft>
                <a:spcPts val="600"/>
              </a:spcAft>
              <a:buFont typeface="Arial" panose="020B0604020202020204" pitchFamily="34" charset="0"/>
              <a:buChar char="•"/>
            </a:pPr>
            <a:r>
              <a:rPr lang="en-US" sz="1200" dirty="0">
                <a:latin typeface="Times New Roman" panose="02020603050405020304" pitchFamily="18" charset="0"/>
                <a:cs typeface="Times New Roman" panose="02020603050405020304" pitchFamily="18" charset="0"/>
              </a:rPr>
              <a:t>Data Curation lifecycle view defaults to transparency</a:t>
            </a:r>
          </a:p>
          <a:p>
            <a:pPr marL="342900" lvl="0" algn="l" rtl="0">
              <a:spcBef>
                <a:spcPts val="0"/>
              </a:spcBef>
              <a:spcAft>
                <a:spcPts val="600"/>
              </a:spcAft>
              <a:buFont typeface="Arial" panose="020B0604020202020204" pitchFamily="34" charset="0"/>
              <a:buChar char="•"/>
            </a:pPr>
            <a:r>
              <a:rPr lang="en-US" sz="1200" dirty="0">
                <a:latin typeface="Times New Roman" panose="02020603050405020304" pitchFamily="18" charset="0"/>
                <a:cs typeface="Times New Roman" panose="02020603050405020304" pitchFamily="18" charset="0"/>
              </a:rPr>
              <a:t>Data management and sharing planning is </a:t>
            </a:r>
            <a:r>
              <a:rPr lang="en-US" sz="1200" b="1" i="1" dirty="0">
                <a:latin typeface="Times New Roman" panose="02020603050405020304" pitchFamily="18" charset="0"/>
                <a:cs typeface="Times New Roman" panose="02020603050405020304" pitchFamily="18" charset="0"/>
              </a:rPr>
              <a:t>THE</a:t>
            </a:r>
            <a:r>
              <a:rPr lang="en-US" sz="1200" dirty="0">
                <a:latin typeface="Times New Roman" panose="02020603050405020304" pitchFamily="18" charset="0"/>
                <a:cs typeface="Times New Roman" panose="02020603050405020304" pitchFamily="18" charset="0"/>
              </a:rPr>
              <a:t> first step</a:t>
            </a:r>
          </a:p>
          <a:p>
            <a:pPr marL="342900" lvl="0" algn="l" rtl="0">
              <a:spcBef>
                <a:spcPts val="0"/>
              </a:spcBef>
              <a:spcAft>
                <a:spcPts val="600"/>
              </a:spcAft>
              <a:buFont typeface="Arial" panose="020B0604020202020204" pitchFamily="34" charset="0"/>
              <a:buChar char="•"/>
            </a:pPr>
            <a:r>
              <a:rPr lang="en-US" sz="1200" dirty="0">
                <a:latin typeface="Times New Roman" panose="02020603050405020304" pitchFamily="18" charset="0"/>
                <a:cs typeface="Times New Roman" panose="02020603050405020304" pitchFamily="18" charset="0"/>
              </a:rPr>
              <a:t>FAIR data principles apply to metadata, data, and </a:t>
            </a:r>
            <a:r>
              <a:rPr lang="en-US" sz="1200" dirty="0" err="1">
                <a:latin typeface="Times New Roman" panose="02020603050405020304" pitchFamily="18" charset="0"/>
                <a:cs typeface="Times New Roman" panose="02020603050405020304" pitchFamily="18" charset="0"/>
              </a:rPr>
              <a:t>paradata</a:t>
            </a:r>
            <a:endParaRPr lang="en-US" sz="1200" dirty="0">
              <a:latin typeface="Times New Roman" panose="02020603050405020304" pitchFamily="18" charset="0"/>
              <a:cs typeface="Times New Roman" panose="02020603050405020304" pitchFamily="18" charset="0"/>
            </a:endParaRPr>
          </a:p>
          <a:p>
            <a:pPr marL="342900" lvl="0" algn="l" rtl="0">
              <a:spcBef>
                <a:spcPts val="0"/>
              </a:spcBef>
              <a:spcAft>
                <a:spcPts val="600"/>
              </a:spcAft>
              <a:buFont typeface="Arial" panose="020B0604020202020204" pitchFamily="34" charset="0"/>
              <a:buChar char="•"/>
            </a:pPr>
            <a:r>
              <a:rPr lang="en-US" sz="1200" dirty="0">
                <a:latin typeface="Times New Roman" panose="02020603050405020304" pitchFamily="18" charset="0"/>
                <a:cs typeface="Times New Roman" panose="02020603050405020304" pitchFamily="18" charset="0"/>
              </a:rPr>
              <a:t>Plan for sharing; create a sharing culture</a:t>
            </a:r>
          </a:p>
          <a:p>
            <a:pPr marL="342900" lvl="0" algn="l" rtl="0">
              <a:spcBef>
                <a:spcPts val="0"/>
              </a:spcBef>
              <a:spcAft>
                <a:spcPts val="600"/>
              </a:spcAft>
              <a:buFont typeface="Arial" panose="020B0604020202020204" pitchFamily="34" charset="0"/>
              <a:buChar char="•"/>
            </a:pPr>
            <a:r>
              <a:rPr lang="en-US" sz="1200" dirty="0">
                <a:latin typeface="Times New Roman" panose="02020603050405020304" pitchFamily="18" charset="0"/>
                <a:cs typeface="Times New Roman" panose="02020603050405020304" pitchFamily="18" charset="0"/>
              </a:rPr>
              <a:t>Embed data curators and curation practices into projects from the start for best results and most transparent statistics</a:t>
            </a:r>
          </a:p>
          <a:p>
            <a:pPr marL="0" indent="0">
              <a:buNone/>
            </a:pPr>
            <a:endParaRPr lang="en-US" sz="1200" dirty="0">
              <a:latin typeface="Times New Roman" panose="02020603050405020304" pitchFamily="18" charset="0"/>
              <a:cs typeface="Times New Roman" panose="02020603050405020304" pitchFamily="18" charset="0"/>
            </a:endParaRPr>
          </a:p>
          <a:p>
            <a:pPr marL="0" indent="0">
              <a:buNone/>
            </a:pPr>
            <a:r>
              <a:rPr lang="en-US" sz="1200" baseline="0" dirty="0">
                <a:latin typeface="Times New Roman" panose="02020603050405020304" pitchFamily="18" charset="0"/>
                <a:cs typeface="Times New Roman" panose="02020603050405020304" pitchFamily="18" charset="0"/>
              </a:rPr>
              <a:t>[Slide] </a:t>
            </a:r>
          </a:p>
          <a:p>
            <a:pPr marL="0" indent="0">
              <a:buNone/>
            </a:pPr>
            <a:r>
              <a:rPr lang="en-US" sz="1200" baseline="0" dirty="0">
                <a:latin typeface="Times New Roman" panose="02020603050405020304" pitchFamily="18" charset="0"/>
                <a:cs typeface="Times New Roman" panose="02020603050405020304" pitchFamily="18" charset="0"/>
              </a:rPr>
              <a:t>[Next speaker: Leighton]</a:t>
            </a:r>
          </a:p>
          <a:p>
            <a:pPr marL="0" indent="0">
              <a:buNone/>
            </a:pPr>
            <a:r>
              <a:rPr lang="en-US" sz="1200" baseline="0" dirty="0">
                <a:latin typeface="Times New Roman" panose="02020603050405020304" pitchFamily="18" charset="0"/>
                <a:cs typeface="Times New Roman" panose="02020603050405020304" pitchFamily="18" charset="0"/>
              </a:rPr>
              <a:t>[Time: 1:00 minutes]</a:t>
            </a: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sz="1200" baseline="0" dirty="0">
                <a:latin typeface="Times New Roman" panose="02020603050405020304" pitchFamily="18" charset="0"/>
                <a:cs typeface="Times New Roman" panose="02020603050405020304" pitchFamily="18" charset="0"/>
              </a:rPr>
              <a:t>[Total time: 38:07 minutes]</a:t>
            </a:r>
            <a:endParaRPr lang="en-US" sz="1200" dirty="0">
              <a:latin typeface="Times New Roman" panose="02020603050405020304" pitchFamily="18" charset="0"/>
              <a:ea typeface="Roboto"/>
              <a:cs typeface="Times New Roman" panose="02020603050405020304" pitchFamily="18" charset="0"/>
              <a:sym typeface="Roboto"/>
            </a:endParaRPr>
          </a:p>
        </p:txBody>
      </p:sp>
    </p:spTree>
    <p:extLst>
      <p:ext uri="{BB962C8B-B14F-4D97-AF65-F5344CB8AC3E}">
        <p14:creationId xmlns:p14="http://schemas.microsoft.com/office/powerpoint/2010/main" val="425402334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g51989ce7e6_0_288: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1" name="Google Shape;101;g51989ce7e6_0_288: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r>
              <a:rPr lang="en-US" sz="1200" b="1" dirty="0">
                <a:latin typeface="Times New Roman" panose="02020603050405020304" pitchFamily="18" charset="0"/>
                <a:cs typeface="Times New Roman" panose="02020603050405020304" pitchFamily="18" charset="0"/>
              </a:rPr>
              <a:t>Leighton:</a:t>
            </a:r>
          </a:p>
          <a:p>
            <a:pPr marL="0" indent="0">
              <a:buNone/>
            </a:pPr>
            <a:r>
              <a:rPr lang="en-US" sz="1200" dirty="0">
                <a:latin typeface="Times New Roman" panose="02020603050405020304" pitchFamily="18" charset="0"/>
                <a:cs typeface="Times New Roman" panose="02020603050405020304" pitchFamily="18" charset="0"/>
              </a:rPr>
              <a:t>Through</a:t>
            </a:r>
            <a:r>
              <a:rPr lang="en-US" sz="1200" baseline="0" dirty="0">
                <a:latin typeface="Times New Roman" panose="02020603050405020304" pitchFamily="18" charset="0"/>
                <a:cs typeface="Times New Roman" panose="02020603050405020304" pitchFamily="18" charset="0"/>
              </a:rPr>
              <a:t>out the presentation and the slide notes you will find references to the following materials.</a:t>
            </a:r>
          </a:p>
          <a:p>
            <a:pPr marL="0" indent="0">
              <a:buNone/>
            </a:pPr>
            <a:endParaRPr lang="en-US" sz="1200" baseline="0" dirty="0">
              <a:latin typeface="Times New Roman" panose="02020603050405020304" pitchFamily="18" charset="0"/>
              <a:cs typeface="Times New Roman" panose="02020603050405020304" pitchFamily="18" charset="0"/>
            </a:endParaRPr>
          </a:p>
          <a:p>
            <a:pPr marL="0" indent="0">
              <a:buNone/>
            </a:pPr>
            <a:r>
              <a:rPr lang="en-US" sz="1200" baseline="0" dirty="0">
                <a:latin typeface="Times New Roman" panose="02020603050405020304" pitchFamily="18" charset="0"/>
                <a:cs typeface="Times New Roman" panose="02020603050405020304" pitchFamily="18" charset="0"/>
              </a:rPr>
              <a:t>[Slide] </a:t>
            </a:r>
          </a:p>
          <a:p>
            <a:pPr marL="0" indent="0">
              <a:buNone/>
            </a:pPr>
            <a:r>
              <a:rPr lang="en-US" sz="1200" baseline="0" dirty="0">
                <a:latin typeface="Times New Roman" panose="02020603050405020304" pitchFamily="18" charset="0"/>
                <a:cs typeface="Times New Roman" panose="02020603050405020304" pitchFamily="18" charset="0"/>
              </a:rPr>
              <a:t>[Next speaker: Leighton]</a:t>
            </a:r>
          </a:p>
          <a:p>
            <a:pPr marL="0" indent="0">
              <a:buNone/>
            </a:pPr>
            <a:r>
              <a:rPr lang="en-US" sz="1200" baseline="0" dirty="0">
                <a:latin typeface="Times New Roman" panose="02020603050405020304" pitchFamily="18" charset="0"/>
                <a:cs typeface="Times New Roman" panose="02020603050405020304" pitchFamily="18" charset="0"/>
              </a:rPr>
              <a:t>[Time: 0:30 minutes]</a:t>
            </a: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sz="1200" baseline="0" dirty="0">
                <a:latin typeface="Times New Roman" panose="02020603050405020304" pitchFamily="18" charset="0"/>
                <a:cs typeface="Times New Roman" panose="02020603050405020304" pitchFamily="18" charset="0"/>
              </a:rPr>
              <a:t>[Total time: 38:37 minutes]</a:t>
            </a:r>
            <a:endParaRPr lang="en-US" sz="1200" dirty="0">
              <a:latin typeface="Times New Roman" panose="02020603050405020304" pitchFamily="18" charset="0"/>
              <a:ea typeface="Roboto"/>
              <a:cs typeface="Times New Roman" panose="02020603050405020304" pitchFamily="18" charset="0"/>
              <a:sym typeface="Roboto"/>
            </a:endParaRPr>
          </a:p>
        </p:txBody>
      </p:sp>
    </p:spTree>
    <p:extLst>
      <p:ext uri="{BB962C8B-B14F-4D97-AF65-F5344CB8AC3E}">
        <p14:creationId xmlns:p14="http://schemas.microsoft.com/office/powerpoint/2010/main" val="148174963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6"/>
        <p:cNvGrpSpPr/>
        <p:nvPr/>
      </p:nvGrpSpPr>
      <p:grpSpPr>
        <a:xfrm>
          <a:off x="0" y="0"/>
          <a:ext cx="0" cy="0"/>
          <a:chOff x="0" y="0"/>
          <a:chExt cx="0" cy="0"/>
        </a:xfrm>
      </p:grpSpPr>
      <p:sp>
        <p:nvSpPr>
          <p:cNvPr id="257" name="Google Shape;257;g51aa7c0f87_0_91: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8" name="Google Shape;258;g51aa7c0f87_0_91: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r>
              <a:rPr lang="en-US" sz="1200" b="1" dirty="0">
                <a:latin typeface="Times New Roman" panose="02020603050405020304" pitchFamily="18" charset="0"/>
                <a:ea typeface="Roboto"/>
                <a:cs typeface="Times New Roman" panose="02020603050405020304" pitchFamily="18" charset="0"/>
                <a:sym typeface="Roboto"/>
              </a:rPr>
              <a:t>Leighton:</a:t>
            </a:r>
            <a:r>
              <a:rPr lang="en-US" sz="1200" dirty="0">
                <a:latin typeface="Times New Roman" panose="02020603050405020304" pitchFamily="18" charset="0"/>
                <a:ea typeface="Roboto"/>
                <a:cs typeface="Times New Roman" panose="02020603050405020304" pitchFamily="18" charset="0"/>
                <a:sym typeface="Roboto"/>
              </a:rPr>
              <a:t> We would now be happy</a:t>
            </a:r>
            <a:r>
              <a:rPr lang="en-US" sz="1200" baseline="0" dirty="0">
                <a:latin typeface="Times New Roman" panose="02020603050405020304" pitchFamily="18" charset="0"/>
                <a:ea typeface="Roboto"/>
                <a:cs typeface="Times New Roman" panose="02020603050405020304" pitchFamily="18" charset="0"/>
                <a:sym typeface="Roboto"/>
              </a:rPr>
              <a:t> to answer any questions.</a:t>
            </a:r>
          </a:p>
          <a:p>
            <a:pPr marL="0" indent="0">
              <a:buNone/>
            </a:pPr>
            <a:endParaRPr lang="en-US" sz="1200" baseline="0" dirty="0">
              <a:latin typeface="Times New Roman" panose="02020603050405020304" pitchFamily="18" charset="0"/>
              <a:ea typeface="Roboto"/>
              <a:cs typeface="Times New Roman" panose="02020603050405020304" pitchFamily="18" charset="0"/>
              <a:sym typeface="Roboto"/>
            </a:endParaRPr>
          </a:p>
          <a:p>
            <a:pPr marL="0" indent="0">
              <a:buNone/>
            </a:pPr>
            <a:r>
              <a:rPr lang="en-US" sz="1200" baseline="0" dirty="0">
                <a:latin typeface="Times New Roman" panose="02020603050405020304" pitchFamily="18" charset="0"/>
                <a:cs typeface="Times New Roman" panose="02020603050405020304" pitchFamily="18" charset="0"/>
              </a:rPr>
              <a:t>[Slide] </a:t>
            </a:r>
          </a:p>
          <a:p>
            <a:pPr marL="0" indent="0">
              <a:buNone/>
            </a:pPr>
            <a:r>
              <a:rPr lang="en-US" sz="1200" baseline="0" dirty="0">
                <a:latin typeface="Times New Roman" panose="02020603050405020304" pitchFamily="18" charset="0"/>
                <a:cs typeface="Times New Roman" panose="02020603050405020304" pitchFamily="18" charset="0"/>
              </a:rPr>
              <a:t>[Next speaker: Leighton]</a:t>
            </a:r>
          </a:p>
          <a:p>
            <a:pPr marL="0" indent="0">
              <a:buNone/>
            </a:pPr>
            <a:r>
              <a:rPr lang="en-US" sz="1200" baseline="0" dirty="0">
                <a:latin typeface="Times New Roman" panose="02020603050405020304" pitchFamily="18" charset="0"/>
                <a:cs typeface="Times New Roman" panose="02020603050405020304" pitchFamily="18" charset="0"/>
              </a:rPr>
              <a:t>[Time: 0:23 minutes]</a:t>
            </a: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sz="1200" baseline="0" dirty="0">
                <a:latin typeface="Times New Roman" panose="02020603050405020304" pitchFamily="18" charset="0"/>
                <a:cs typeface="Times New Roman" panose="02020603050405020304" pitchFamily="18" charset="0"/>
              </a:rPr>
              <a:t>[Total time: 39:00 minutes]</a:t>
            </a:r>
            <a:endParaRPr lang="en-US" sz="1200" dirty="0">
              <a:latin typeface="Times New Roman" panose="02020603050405020304" pitchFamily="18" charset="0"/>
              <a:ea typeface="Roboto"/>
              <a:cs typeface="Times New Roman" panose="02020603050405020304" pitchFamily="18" charset="0"/>
              <a:sym typeface="Roboto"/>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g51989ce7e6_0_288: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1" name="Google Shape;101;g51989ce7e6_0_288: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r>
              <a:rPr lang="en-US" sz="1200" b="1" dirty="0">
                <a:latin typeface="Times New Roman" panose="02020603050405020304" pitchFamily="18" charset="0"/>
                <a:ea typeface="Roboto"/>
                <a:cs typeface="Times New Roman" panose="02020603050405020304" pitchFamily="18" charset="0"/>
                <a:sym typeface="Roboto"/>
              </a:rPr>
              <a:t>Leighton:</a:t>
            </a:r>
          </a:p>
          <a:p>
            <a:pPr marL="0" indent="0">
              <a:buNone/>
            </a:pPr>
            <a:r>
              <a:rPr lang="en-US" sz="1200" dirty="0">
                <a:latin typeface="Times New Roman" panose="02020603050405020304" pitchFamily="18" charset="0"/>
                <a:ea typeface="Roboto"/>
                <a:cs typeface="Times New Roman" panose="02020603050405020304" pitchFamily="18" charset="0"/>
                <a:sym typeface="Roboto"/>
              </a:rPr>
              <a:t>In the interest</a:t>
            </a:r>
            <a:r>
              <a:rPr lang="en-US" sz="1200" baseline="0" dirty="0">
                <a:latin typeface="Times New Roman" panose="02020603050405020304" pitchFamily="18" charset="0"/>
                <a:ea typeface="Roboto"/>
                <a:cs typeface="Times New Roman" panose="02020603050405020304" pitchFamily="18" charset="0"/>
                <a:sym typeface="Roboto"/>
              </a:rPr>
              <a:t> of time, I am going to keep this intro short. I just want to say that due to a number of laws and policies, BTS has a deep commitment to making our products sharable, and increasingly transparent.  You can read more detail about BTS in the slide notes of this presentation, or at bts.gov</a:t>
            </a:r>
            <a:endParaRPr lang="en-US" dirty="0"/>
          </a:p>
          <a:p>
            <a:pPr marL="0" indent="0">
              <a:buNone/>
            </a:pPr>
            <a:r>
              <a:rPr lang="en-US" sz="900" dirty="0"/>
              <a:t>[Skip these 2 bullets:</a:t>
            </a:r>
            <a:r>
              <a:rPr lang="en-US" sz="900" baseline="0" dirty="0"/>
              <a:t> for reader reference]</a:t>
            </a:r>
            <a:endParaRPr lang="en-US" sz="900" dirty="0"/>
          </a:p>
          <a:p>
            <a:pPr marL="0"/>
            <a:r>
              <a:rPr lang="en-US" sz="900" dirty="0"/>
              <a:t>The Bureau of Transportation Statistics (BTS), part of the Department of Transportation (DOT) is the preeminent source of statistics on commercial aviation, multimodal freight activity, and transportation economics, and provides context to decision makers and the public for understanding statistics on transportation. BTS assures the credibility of its products and services through rigorous analysis, transparent data quality, and independence from political influence. BTS promotes innovative methods of data collection, analysis, visualization, and dissemination to improve operational efficiency, to examine emerging topics, and to create relevant and timely information products that foster understanding of transportation and its transformational role in society. The Bureau’s National Transportation Library (NTL) is the permanent, publicly accessible home for research publications from throughout the transportation community; the gateway to all DOT data; and the help line for the Congress, researchers, and the public for information about transportation.</a:t>
            </a:r>
          </a:p>
          <a:p>
            <a:pPr marL="0"/>
            <a:r>
              <a:rPr lang="en-US" sz="900" dirty="0"/>
              <a:t>The BTS Director is by law the senior advisor to the Secretary of Transportation on data and statistics</a:t>
            </a:r>
            <a:endParaRPr lang="en-US" dirty="0"/>
          </a:p>
          <a:p>
            <a:pPr marL="0" indent="0">
              <a:buNone/>
            </a:pPr>
            <a:r>
              <a:rPr lang="en-US" sz="1200" baseline="0" dirty="0">
                <a:latin typeface="Times New Roman" panose="02020603050405020304" pitchFamily="18" charset="0"/>
                <a:cs typeface="Times New Roman" panose="02020603050405020304" pitchFamily="18" charset="0"/>
              </a:rPr>
              <a:t>[Slide] </a:t>
            </a:r>
          </a:p>
          <a:p>
            <a:pPr marL="0" indent="0">
              <a:buNone/>
            </a:pPr>
            <a:r>
              <a:rPr lang="en-US" sz="1200" baseline="0" dirty="0">
                <a:latin typeface="Times New Roman" panose="02020603050405020304" pitchFamily="18" charset="0"/>
                <a:cs typeface="Times New Roman" panose="02020603050405020304" pitchFamily="18" charset="0"/>
              </a:rPr>
              <a:t>[Next speaker: Leighton]</a:t>
            </a:r>
          </a:p>
          <a:p>
            <a:pPr marL="0" indent="0">
              <a:buNone/>
            </a:pPr>
            <a:r>
              <a:rPr lang="en-US" sz="1200" baseline="0" dirty="0">
                <a:latin typeface="Times New Roman" panose="02020603050405020304" pitchFamily="18" charset="0"/>
                <a:cs typeface="Times New Roman" panose="02020603050405020304" pitchFamily="18" charset="0"/>
              </a:rPr>
              <a:t>[Time: 39 seconds]</a:t>
            </a:r>
          </a:p>
          <a:p>
            <a:pPr marL="0" indent="0">
              <a:buNone/>
            </a:pPr>
            <a:r>
              <a:rPr lang="en-US" sz="1200" baseline="0" dirty="0">
                <a:latin typeface="Times New Roman" panose="02020603050405020304" pitchFamily="18" charset="0"/>
                <a:cs typeface="Times New Roman" panose="02020603050405020304" pitchFamily="18" charset="0"/>
              </a:rPr>
              <a:t>[Total time: 1:53]</a:t>
            </a:r>
          </a:p>
        </p:txBody>
      </p:sp>
    </p:spTree>
    <p:extLst>
      <p:ext uri="{BB962C8B-B14F-4D97-AF65-F5344CB8AC3E}">
        <p14:creationId xmlns:p14="http://schemas.microsoft.com/office/powerpoint/2010/main" val="37272592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g51989ce7e6_0_288: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1" name="Google Shape;101;g51989ce7e6_0_288: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r>
              <a:rPr lang="en-US" sz="1200" b="1" dirty="0">
                <a:latin typeface="Times New Roman" panose="02020603050405020304" pitchFamily="18" charset="0"/>
                <a:ea typeface="Roboto"/>
                <a:cs typeface="Times New Roman" panose="02020603050405020304" pitchFamily="18" charset="0"/>
                <a:sym typeface="Roboto"/>
              </a:rPr>
              <a:t>Leighton:</a:t>
            </a:r>
          </a:p>
          <a:p>
            <a:pPr marL="0" indent="0">
              <a:buNone/>
            </a:pPr>
            <a:r>
              <a:rPr lang="en-US" sz="1200" dirty="0">
                <a:latin typeface="Times New Roman" panose="02020603050405020304" pitchFamily="18" charset="0"/>
                <a:ea typeface="Roboto"/>
                <a:cs typeface="Times New Roman" panose="02020603050405020304" pitchFamily="18" charset="0"/>
                <a:sym typeface="Roboto"/>
              </a:rPr>
              <a:t>Very quickly: Fulfilling the mandates establishing it, the NTL is an open access digital repository of transportation information, providing access to digital collections, data services, reference services, and facilitating knowledge networking in the transportation research community.</a:t>
            </a:r>
          </a:p>
          <a:p>
            <a:pPr marL="0" indent="0">
              <a:buNone/>
            </a:pPr>
            <a:r>
              <a:rPr lang="en-US" sz="1200" dirty="0">
                <a:latin typeface="Times New Roman" panose="02020603050405020304" pitchFamily="18" charset="0"/>
                <a:ea typeface="Roboto"/>
                <a:cs typeface="Times New Roman" panose="02020603050405020304" pitchFamily="18" charset="0"/>
                <a:sym typeface="Roboto"/>
              </a:rPr>
              <a:t>NLT is the only library</a:t>
            </a:r>
            <a:r>
              <a:rPr lang="en-US" sz="1200" baseline="0" dirty="0">
                <a:latin typeface="Times New Roman" panose="02020603050405020304" pitchFamily="18" charset="0"/>
                <a:ea typeface="Roboto"/>
                <a:cs typeface="Times New Roman" panose="02020603050405020304" pitchFamily="18" charset="0"/>
                <a:sym typeface="Roboto"/>
              </a:rPr>
              <a:t> within a Principal Federal Statistical Agency. And based on this unique outlook, our direct relationship to public access to and preservation of statistical data, we were invited to address the NAS “</a:t>
            </a:r>
            <a:r>
              <a:rPr lang="en-US" sz="1200" dirty="0">
                <a:latin typeface="Times New Roman" panose="02020603050405020304" pitchFamily="18" charset="0"/>
                <a:cs typeface="Times New Roman" panose="02020603050405020304" pitchFamily="18" charset="0"/>
              </a:rPr>
              <a:t>Committee on Transparency and Reproducibility of Federal Statistics for NCSES”. Based in that presentation, we were invited here today.</a:t>
            </a:r>
            <a:endParaRPr lang="en-US" sz="1200" dirty="0">
              <a:latin typeface="Times New Roman" panose="02020603050405020304" pitchFamily="18" charset="0"/>
              <a:ea typeface="Roboto"/>
              <a:cs typeface="Times New Roman" panose="02020603050405020304" pitchFamily="18" charset="0"/>
              <a:sym typeface="Roboto"/>
            </a:endParaRPr>
          </a:p>
          <a:p>
            <a:pPr marL="0" indent="0">
              <a:buNone/>
            </a:pPr>
            <a:endParaRPr lang="en-US" dirty="0">
              <a:latin typeface="Roboto"/>
              <a:ea typeface="Roboto"/>
              <a:cs typeface="Roboto"/>
              <a:sym typeface="Roboto"/>
            </a:endParaRPr>
          </a:p>
          <a:p>
            <a:pPr marL="0" indent="0">
              <a:buNone/>
            </a:pPr>
            <a:r>
              <a:rPr lang="en-US" sz="1000" dirty="0">
                <a:latin typeface="Times New Roman" panose="02020603050405020304" pitchFamily="18" charset="0"/>
                <a:ea typeface="Roboto"/>
                <a:cs typeface="Times New Roman" panose="02020603050405020304" pitchFamily="18" charset="0"/>
                <a:sym typeface="Roboto"/>
              </a:rPr>
              <a:t>All materials in the NTL collection are in the public domain, available for reuse without restriction.</a:t>
            </a:r>
          </a:p>
          <a:p>
            <a:pPr marL="0" indent="0">
              <a:buNone/>
            </a:pPr>
            <a:r>
              <a:rPr lang="en-US" sz="1000" dirty="0">
                <a:latin typeface="Times New Roman" panose="02020603050405020304" pitchFamily="18" charset="0"/>
                <a:ea typeface="Roboto"/>
                <a:cs typeface="Times New Roman" panose="02020603050405020304" pitchFamily="18" charset="0"/>
                <a:sym typeface="Roboto"/>
              </a:rPr>
              <a:t>The five national libraries are:</a:t>
            </a:r>
            <a:r>
              <a:rPr lang="en-US" sz="1000" baseline="0" dirty="0">
                <a:latin typeface="Times New Roman" panose="02020603050405020304" pitchFamily="18" charset="0"/>
                <a:ea typeface="Roboto"/>
                <a:cs typeface="Times New Roman" panose="02020603050405020304" pitchFamily="18" charset="0"/>
                <a:sym typeface="Roboto"/>
              </a:rPr>
              <a:t> </a:t>
            </a:r>
            <a:r>
              <a:rPr lang="en-US" sz="1000" dirty="0">
                <a:latin typeface="Times New Roman" panose="02020603050405020304" pitchFamily="18" charset="0"/>
                <a:ea typeface="Roboto"/>
                <a:cs typeface="Times New Roman" panose="02020603050405020304" pitchFamily="18" charset="0"/>
                <a:sym typeface="Roboto"/>
              </a:rPr>
              <a:t>Library of Congress, Washington, D.C.; National Library of Education; National Transportation Library; National Library of Medicine, Bethesda; National Agricultural Library</a:t>
            </a:r>
          </a:p>
          <a:p>
            <a:pPr marL="0" indent="0">
              <a:buNone/>
            </a:pPr>
            <a:endParaRPr lang="en-US" dirty="0">
              <a:latin typeface="Roboto"/>
              <a:ea typeface="Roboto"/>
              <a:cs typeface="Roboto"/>
              <a:sym typeface="Roboto"/>
            </a:endParaRPr>
          </a:p>
          <a:p>
            <a:pPr marL="0" indent="0">
              <a:buNone/>
            </a:pPr>
            <a:r>
              <a:rPr lang="en-US" sz="1100" baseline="0" dirty="0">
                <a:latin typeface="Times New Roman" panose="02020603050405020304" pitchFamily="18" charset="0"/>
                <a:cs typeface="Times New Roman" panose="02020603050405020304" pitchFamily="18" charset="0"/>
              </a:rPr>
              <a:t>[Slide] </a:t>
            </a:r>
          </a:p>
          <a:p>
            <a:pPr marL="0" indent="0">
              <a:buNone/>
            </a:pPr>
            <a:r>
              <a:rPr lang="en-US" sz="1100" baseline="0" dirty="0">
                <a:latin typeface="Times New Roman" panose="02020603050405020304" pitchFamily="18" charset="0"/>
                <a:cs typeface="Times New Roman" panose="02020603050405020304" pitchFamily="18" charset="0"/>
              </a:rPr>
              <a:t>[Next speaker: Leighton]</a:t>
            </a:r>
          </a:p>
          <a:p>
            <a:pPr marL="0" indent="0">
              <a:buNone/>
            </a:pPr>
            <a:r>
              <a:rPr lang="en-US" sz="1100" baseline="0" dirty="0">
                <a:latin typeface="Times New Roman" panose="02020603050405020304" pitchFamily="18" charset="0"/>
                <a:cs typeface="Times New Roman" panose="02020603050405020304" pitchFamily="18" charset="0"/>
              </a:rPr>
              <a:t>[Time: 42 seconds]</a:t>
            </a:r>
          </a:p>
          <a:p>
            <a:pPr marL="0" indent="0">
              <a:buNone/>
            </a:pPr>
            <a:r>
              <a:rPr lang="en-US" sz="1100" baseline="0" dirty="0">
                <a:latin typeface="Times New Roman" panose="02020603050405020304" pitchFamily="18" charset="0"/>
                <a:cs typeface="Times New Roman" panose="02020603050405020304" pitchFamily="18" charset="0"/>
              </a:rPr>
              <a:t>[Total time: 2:38]</a:t>
            </a:r>
          </a:p>
          <a:p>
            <a:pPr marL="0" indent="0">
              <a:buNone/>
            </a:pPr>
            <a:endParaRPr lang="en-US" dirty="0">
              <a:latin typeface="Roboto"/>
              <a:ea typeface="Roboto"/>
              <a:cs typeface="Roboto"/>
              <a:sym typeface="Roboto"/>
            </a:endParaRPr>
          </a:p>
        </p:txBody>
      </p:sp>
    </p:spTree>
    <p:extLst>
      <p:ext uri="{BB962C8B-B14F-4D97-AF65-F5344CB8AC3E}">
        <p14:creationId xmlns:p14="http://schemas.microsoft.com/office/powerpoint/2010/main" val="15527105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51989ce7e6_0_234: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7" name="Google Shape;87;g51989ce7e6_0_234: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lnSpc>
                <a:spcPct val="115000"/>
              </a:lnSpc>
              <a:buNone/>
            </a:pPr>
            <a:r>
              <a:rPr lang="en-US" sz="1200" b="1" dirty="0">
                <a:latin typeface="Times New Roman" panose="02020603050405020304" pitchFamily="18" charset="0"/>
                <a:ea typeface="Roboto"/>
                <a:cs typeface="Times New Roman" panose="02020603050405020304" pitchFamily="18" charset="0"/>
                <a:sym typeface="Roboto"/>
              </a:rPr>
              <a:t>Leighton:</a:t>
            </a:r>
          </a:p>
          <a:p>
            <a:pPr marL="0" indent="0">
              <a:lnSpc>
                <a:spcPct val="115000"/>
              </a:lnSpc>
              <a:buNone/>
            </a:pPr>
            <a:endParaRPr lang="en-US" sz="1200" dirty="0">
              <a:latin typeface="Times New Roman" panose="02020603050405020304" pitchFamily="18" charset="0"/>
              <a:ea typeface="Roboto"/>
              <a:cs typeface="Times New Roman" panose="02020603050405020304" pitchFamily="18" charset="0"/>
              <a:sym typeface="Roboto"/>
            </a:endParaRPr>
          </a:p>
          <a:p>
            <a:pPr marL="0" indent="0">
              <a:lnSpc>
                <a:spcPct val="115000"/>
              </a:lnSpc>
              <a:buNone/>
            </a:pPr>
            <a:r>
              <a:rPr lang="en-US" sz="1200" dirty="0">
                <a:latin typeface="Times New Roman" panose="02020603050405020304" pitchFamily="18" charset="0"/>
                <a:ea typeface="Roboto"/>
                <a:cs typeface="Times New Roman" panose="02020603050405020304" pitchFamily="18" charset="0"/>
                <a:sym typeface="Roboto"/>
              </a:rPr>
              <a:t>NTL was created in 1998 under the Transportation Equity Act for the 21st Century</a:t>
            </a:r>
          </a:p>
          <a:p>
            <a:pPr marL="0" indent="0">
              <a:lnSpc>
                <a:spcPct val="115000"/>
              </a:lnSpc>
              <a:buNone/>
            </a:pPr>
            <a:r>
              <a:rPr lang="en-US" sz="1200" dirty="0">
                <a:latin typeface="Times New Roman" panose="02020603050405020304" pitchFamily="18" charset="0"/>
                <a:ea typeface="Roboto"/>
                <a:cs typeface="Times New Roman" panose="02020603050405020304" pitchFamily="18" charset="0"/>
                <a:sym typeface="Roboto"/>
              </a:rPr>
              <a:t>The act mandated the “establish[</a:t>
            </a:r>
            <a:r>
              <a:rPr lang="en-US" sz="1200" dirty="0" err="1">
                <a:latin typeface="Times New Roman" panose="02020603050405020304" pitchFamily="18" charset="0"/>
                <a:ea typeface="Roboto"/>
                <a:cs typeface="Times New Roman" panose="02020603050405020304" pitchFamily="18" charset="0"/>
                <a:sym typeface="Roboto"/>
              </a:rPr>
              <a:t>ment</a:t>
            </a:r>
            <a:r>
              <a:rPr lang="en-US" sz="1200" dirty="0">
                <a:latin typeface="Times New Roman" panose="02020603050405020304" pitchFamily="18" charset="0"/>
                <a:ea typeface="Roboto"/>
                <a:cs typeface="Times New Roman" panose="02020603050405020304" pitchFamily="18" charset="0"/>
                <a:sym typeface="Roboto"/>
              </a:rPr>
              <a:t>] and maintain[</a:t>
            </a:r>
            <a:r>
              <a:rPr lang="en-US" sz="1200" dirty="0" err="1">
                <a:latin typeface="Times New Roman" panose="02020603050405020304" pitchFamily="18" charset="0"/>
                <a:ea typeface="Roboto"/>
                <a:cs typeface="Times New Roman" panose="02020603050405020304" pitchFamily="18" charset="0"/>
                <a:sym typeface="Roboto"/>
              </a:rPr>
              <a:t>tenence</a:t>
            </a:r>
            <a:r>
              <a:rPr lang="en-US" sz="1200" dirty="0">
                <a:latin typeface="Times New Roman" panose="02020603050405020304" pitchFamily="18" charset="0"/>
                <a:ea typeface="Roboto"/>
                <a:cs typeface="Times New Roman" panose="02020603050405020304" pitchFamily="18" charset="0"/>
                <a:sym typeface="Roboto"/>
              </a:rPr>
              <a:t>] of a National Transportation Library” to host “a collection of statistical and other information needed for transportation decision making at the Federal, State, and local levels.”</a:t>
            </a:r>
          </a:p>
          <a:p>
            <a:pPr marL="0" indent="0">
              <a:lnSpc>
                <a:spcPct val="115000"/>
              </a:lnSpc>
              <a:buNone/>
            </a:pPr>
            <a:endParaRPr lang="en-US" dirty="0">
              <a:latin typeface="Roboto"/>
              <a:ea typeface="Roboto"/>
              <a:cs typeface="Roboto"/>
              <a:sym typeface="Roboto"/>
            </a:endParaRPr>
          </a:p>
          <a:p>
            <a:pPr marL="0" indent="0">
              <a:lnSpc>
                <a:spcPct val="115000"/>
              </a:lnSpc>
              <a:buNone/>
            </a:pPr>
            <a:r>
              <a:rPr lang="en-US" sz="1000" dirty="0">
                <a:latin typeface="+mj-lt"/>
                <a:ea typeface="Roboto"/>
                <a:cs typeface="Roboto"/>
                <a:sym typeface="Roboto"/>
              </a:rPr>
              <a:t>To fulfill this mandate, NTL:</a:t>
            </a:r>
          </a:p>
          <a:p>
            <a:pPr marL="0" indent="-316492">
              <a:lnSpc>
                <a:spcPct val="115000"/>
              </a:lnSpc>
              <a:buSzPts val="1200"/>
              <a:buFont typeface="Roboto"/>
              <a:buChar char="-"/>
            </a:pPr>
            <a:r>
              <a:rPr lang="en-US" sz="1000" dirty="0">
                <a:latin typeface="+mj-lt"/>
                <a:ea typeface="Roboto"/>
                <a:cs typeface="Roboto"/>
                <a:sym typeface="Roboto"/>
              </a:rPr>
              <a:t>Provides national and international access to transportation information by maintaining a digital repository of full-text documents and datasets</a:t>
            </a:r>
          </a:p>
          <a:p>
            <a:pPr marL="0" indent="-316492">
              <a:lnSpc>
                <a:spcPct val="115000"/>
              </a:lnSpc>
              <a:buSzPts val="1200"/>
              <a:buFont typeface="Roboto"/>
              <a:buChar char="-"/>
            </a:pPr>
            <a:r>
              <a:rPr lang="en-US" sz="1000" dirty="0">
                <a:latin typeface="+mj-lt"/>
                <a:ea typeface="Roboto"/>
                <a:cs typeface="Roboto"/>
                <a:sym typeface="Roboto"/>
              </a:rPr>
              <a:t>Coordinates information creation and dissemination</a:t>
            </a:r>
          </a:p>
          <a:p>
            <a:pPr marL="0" indent="-316492">
              <a:lnSpc>
                <a:spcPct val="115000"/>
              </a:lnSpc>
              <a:buSzPts val="1200"/>
              <a:buFont typeface="Roboto"/>
              <a:buChar char="-"/>
            </a:pPr>
            <a:r>
              <a:rPr lang="en-US" sz="1000" dirty="0">
                <a:latin typeface="+mj-lt"/>
                <a:ea typeface="Roboto"/>
                <a:cs typeface="Roboto"/>
                <a:sym typeface="Roboto"/>
              </a:rPr>
              <a:t>Offers reference services to the transportation community</a:t>
            </a:r>
          </a:p>
          <a:p>
            <a:pPr marL="0" indent="0">
              <a:lnSpc>
                <a:spcPct val="115000"/>
              </a:lnSpc>
              <a:buNone/>
            </a:pPr>
            <a:endParaRPr lang="en-US" sz="1000" dirty="0">
              <a:latin typeface="+mj-lt"/>
              <a:ea typeface="Roboto"/>
              <a:cs typeface="Roboto"/>
              <a:sym typeface="Roboto"/>
            </a:endParaRPr>
          </a:p>
          <a:p>
            <a:pPr marL="0" indent="0">
              <a:lnSpc>
                <a:spcPct val="115000"/>
              </a:lnSpc>
              <a:buNone/>
            </a:pPr>
            <a:r>
              <a:rPr lang="en-US" sz="1000" dirty="0">
                <a:latin typeface="+mj-lt"/>
                <a:ea typeface="Roboto"/>
                <a:cs typeface="Roboto"/>
                <a:sym typeface="Roboto"/>
              </a:rPr>
              <a:t>The NTL mandate was extended and expanded in 2012 under the Moving Ahead for Progress in the 21st Century Act (MAP-21) . NTL is tasked to: </a:t>
            </a:r>
          </a:p>
          <a:p>
            <a:pPr marL="0" indent="-316492">
              <a:lnSpc>
                <a:spcPct val="115000"/>
              </a:lnSpc>
              <a:buSzPts val="1200"/>
              <a:buFont typeface="Roboto"/>
              <a:buChar char="-"/>
            </a:pPr>
            <a:r>
              <a:rPr lang="en-US" sz="1000" dirty="0">
                <a:latin typeface="+mj-lt"/>
                <a:ea typeface="Roboto"/>
                <a:cs typeface="Roboto"/>
                <a:sym typeface="Roboto"/>
              </a:rPr>
              <a:t>“Acquire, preserve and manage transportation information and information products and services for use by DOT, other Federal agencies, and the public;</a:t>
            </a:r>
          </a:p>
          <a:p>
            <a:pPr marL="0" indent="-316492">
              <a:lnSpc>
                <a:spcPct val="115000"/>
              </a:lnSpc>
              <a:buSzPts val="1200"/>
              <a:buFont typeface="Roboto"/>
              <a:buChar char="-"/>
            </a:pPr>
            <a:r>
              <a:rPr lang="en-US" sz="1000" dirty="0">
                <a:latin typeface="+mj-lt"/>
                <a:ea typeface="Roboto"/>
                <a:cs typeface="Roboto"/>
                <a:sym typeface="Roboto"/>
              </a:rPr>
              <a:t>To serve as: “ a central repository for DOT research results and technical publications;” &amp; as the Central clearinghouse for transportation data information of the Federal Government at the US DOT.</a:t>
            </a:r>
          </a:p>
          <a:p>
            <a:pPr marL="0" indent="-316492">
              <a:lnSpc>
                <a:spcPct val="115000"/>
              </a:lnSpc>
              <a:buSzPts val="1200"/>
              <a:buFont typeface="Roboto"/>
              <a:buChar char="-"/>
            </a:pPr>
            <a:r>
              <a:rPr lang="en-US" sz="1000" dirty="0">
                <a:latin typeface="+mj-lt"/>
                <a:ea typeface="Roboto"/>
                <a:cs typeface="Roboto"/>
                <a:sym typeface="Roboto"/>
              </a:rPr>
              <a:t>Coordinate &amp; lead policy for transportation information access</a:t>
            </a:r>
          </a:p>
          <a:p>
            <a:pPr marL="0" indent="-316492">
              <a:lnSpc>
                <a:spcPct val="115000"/>
              </a:lnSpc>
              <a:buSzPts val="1200"/>
              <a:buFont typeface="Roboto"/>
              <a:buChar char="-"/>
            </a:pPr>
            <a:r>
              <a:rPr lang="en-US" sz="1000" dirty="0">
                <a:latin typeface="+mj-lt"/>
                <a:ea typeface="Roboto"/>
                <a:cs typeface="Roboto"/>
                <a:sym typeface="Roboto"/>
              </a:rPr>
              <a:t>Develop a “comprehensive transportation information and knowledge network”</a:t>
            </a:r>
          </a:p>
          <a:p>
            <a:pPr marL="0" indent="-316492">
              <a:lnSpc>
                <a:spcPct val="115000"/>
              </a:lnSpc>
              <a:buSzPts val="1200"/>
              <a:buFont typeface="Roboto"/>
              <a:buChar char="-"/>
            </a:pPr>
            <a:r>
              <a:rPr lang="en-US" sz="1000" dirty="0">
                <a:latin typeface="+mj-lt"/>
                <a:ea typeface="Roboto"/>
                <a:cs typeface="Roboto"/>
                <a:sym typeface="Roboto"/>
              </a:rPr>
              <a:t>Publicize, facilitate, and promote access to transportation information products and services</a:t>
            </a:r>
          </a:p>
          <a:p>
            <a:pPr marL="0" indent="0">
              <a:lnSpc>
                <a:spcPct val="115000"/>
              </a:lnSpc>
              <a:buNone/>
            </a:pPr>
            <a:endParaRPr lang="en-US" sz="1000" dirty="0">
              <a:latin typeface="+mj-lt"/>
              <a:ea typeface="Roboto"/>
              <a:cs typeface="Roboto"/>
              <a:sym typeface="Roboto"/>
            </a:endParaRPr>
          </a:p>
          <a:p>
            <a:pPr marL="0" indent="0">
              <a:lnSpc>
                <a:spcPct val="115000"/>
              </a:lnSpc>
              <a:buNone/>
            </a:pPr>
            <a:r>
              <a:rPr lang="en-US" sz="1000" dirty="0">
                <a:latin typeface="+mj-lt"/>
                <a:ea typeface="Roboto"/>
                <a:cs typeface="Roboto"/>
                <a:sym typeface="Roboto"/>
              </a:rPr>
              <a:t>In 2013, the White House Office of Science and Technology Policy issued a memorandum, </a:t>
            </a:r>
            <a:r>
              <a:rPr lang="en-US" sz="1000" i="1" dirty="0">
                <a:latin typeface="+mj-lt"/>
                <a:ea typeface="Roboto"/>
                <a:cs typeface="Roboto"/>
                <a:sym typeface="Roboto"/>
              </a:rPr>
              <a:t>Increasing Access to the Results of Federally Funded Scientific Research</a:t>
            </a:r>
            <a:r>
              <a:rPr lang="en-US" sz="1000" dirty="0">
                <a:latin typeface="+mj-lt"/>
                <a:ea typeface="Roboto"/>
                <a:cs typeface="Roboto"/>
                <a:sym typeface="Roboto"/>
              </a:rPr>
              <a:t>, requiring all Executive Departments and Agencies spending more than $100 million/year on R&amp;D to ensure public access to peer-reviewed publications and digital datasets arising from federally-funded scientific research. </a:t>
            </a:r>
          </a:p>
          <a:p>
            <a:pPr marL="0" indent="0">
              <a:lnSpc>
                <a:spcPct val="115000"/>
              </a:lnSpc>
              <a:buNone/>
            </a:pPr>
            <a:endParaRPr lang="en-US" sz="1000" dirty="0">
              <a:latin typeface="+mj-lt"/>
              <a:ea typeface="Roboto"/>
              <a:cs typeface="Roboto"/>
              <a:sym typeface="Roboto"/>
            </a:endParaRPr>
          </a:p>
          <a:p>
            <a:pPr marL="0" indent="0">
              <a:lnSpc>
                <a:spcPct val="115000"/>
              </a:lnSpc>
              <a:buNone/>
            </a:pPr>
            <a:r>
              <a:rPr lang="en-US" sz="1000" dirty="0">
                <a:latin typeface="+mj-lt"/>
                <a:ea typeface="Roboto"/>
                <a:cs typeface="Roboto"/>
                <a:sym typeface="Roboto"/>
              </a:rPr>
              <a:t>From 2013, NTL has been the centerpiece of US DOT’s response the memo, serving as the public repository and point of access for DOT-funded research.</a:t>
            </a:r>
          </a:p>
          <a:p>
            <a:pPr marL="0" indent="0">
              <a:lnSpc>
                <a:spcPct val="115000"/>
              </a:lnSpc>
              <a:buNone/>
            </a:pPr>
            <a:endParaRPr lang="en-US" dirty="0">
              <a:latin typeface="Roboto"/>
              <a:ea typeface="Roboto"/>
              <a:cs typeface="Roboto"/>
              <a:sym typeface="Roboto"/>
            </a:endParaRPr>
          </a:p>
          <a:p>
            <a:pPr marL="0" indent="0" defTabSz="931774">
              <a:lnSpc>
                <a:spcPct val="115000"/>
              </a:lnSpc>
              <a:buNone/>
              <a:defRPr/>
            </a:pPr>
            <a:r>
              <a:rPr lang="en-US" sz="1200" dirty="0">
                <a:latin typeface="Times New Roman" panose="02020603050405020304" pitchFamily="18" charset="0"/>
                <a:ea typeface="Roboto"/>
                <a:cs typeface="Times New Roman" panose="02020603050405020304" pitchFamily="18" charset="0"/>
                <a:sym typeface="Roboto"/>
              </a:rPr>
              <a:t>The US DOT “Plan to Increase Public Access to the Results of Federally-Funded Scientific Research” went into effect on January 1, 2016. Within that plan, NTL is specifically called out to</a:t>
            </a:r>
            <a:r>
              <a:rPr lang="en-US" sz="1200" dirty="0">
                <a:solidFill>
                  <a:schemeClr val="tx1"/>
                </a:solidFill>
                <a:latin typeface="Times New Roman" panose="02020603050405020304" pitchFamily="18" charset="0"/>
                <a:cs typeface="Times New Roman" panose="02020603050405020304" pitchFamily="18" charset="0"/>
              </a:rPr>
              <a:t>: host repository for federally funded research reports and datasets; provide searchable collection of public access data management plans; and, assign DOIs to resources. </a:t>
            </a:r>
          </a:p>
          <a:p>
            <a:pPr marL="0" indent="0">
              <a:lnSpc>
                <a:spcPct val="115000"/>
              </a:lnSpc>
              <a:buNone/>
            </a:pPr>
            <a:endParaRPr lang="en-US" sz="1200" dirty="0">
              <a:latin typeface="Times New Roman" panose="02020603050405020304" pitchFamily="18" charset="0"/>
              <a:ea typeface="Roboto"/>
              <a:cs typeface="Times New Roman" panose="02020603050405020304" pitchFamily="18" charset="0"/>
              <a:sym typeface="Roboto"/>
            </a:endParaRPr>
          </a:p>
          <a:p>
            <a:pPr marL="0" indent="0">
              <a:lnSpc>
                <a:spcPct val="115000"/>
              </a:lnSpc>
              <a:buNone/>
            </a:pPr>
            <a:r>
              <a:rPr lang="en-US" sz="1200" dirty="0">
                <a:latin typeface="Times New Roman" panose="02020603050405020304" pitchFamily="18" charset="0"/>
                <a:cs typeface="Times New Roman" panose="02020603050405020304" pitchFamily="18" charset="0"/>
              </a:rPr>
              <a:t>Title II of the Foundations for Evidence-Based Policymaking Act of 2018, signed in February 2019, codifies federal agencies’ and NTL’s work to ensure public access to federally-funded research reports and datasets.</a:t>
            </a:r>
          </a:p>
          <a:p>
            <a:pPr marL="0" indent="0">
              <a:lnSpc>
                <a:spcPct val="115000"/>
              </a:lnSpc>
              <a:buNone/>
            </a:pPr>
            <a:endParaRPr lang="en-US" sz="1200" dirty="0">
              <a:latin typeface="Times New Roman" panose="02020603050405020304" pitchFamily="18" charset="0"/>
              <a:cs typeface="Times New Roman" panose="02020603050405020304" pitchFamily="18" charset="0"/>
            </a:endParaRPr>
          </a:p>
          <a:p>
            <a:pPr marL="0" indent="0">
              <a:lnSpc>
                <a:spcPct val="115000"/>
              </a:lnSpc>
              <a:buNone/>
            </a:pPr>
            <a:r>
              <a:rPr lang="en-US" sz="1200" dirty="0">
                <a:latin typeface="Times New Roman" panose="02020603050405020304" pitchFamily="18" charset="0"/>
                <a:cs typeface="Times New Roman" panose="02020603050405020304" pitchFamily="18" charset="0"/>
              </a:rPr>
              <a:t>Now, because BTS is unique among federal statistical agencies in having its own library, and data curator and data curation team, we hope that BTS can offer some new outlooks on the charge from NCSES for making federal statistics transparent. I believe there are practices within data curation that you all will find helpful.</a:t>
            </a:r>
          </a:p>
          <a:p>
            <a:pPr marL="0" indent="0">
              <a:lnSpc>
                <a:spcPct val="115000"/>
              </a:lnSpc>
              <a:buNone/>
            </a:pPr>
            <a:endParaRPr lang="en-US" dirty="0"/>
          </a:p>
          <a:p>
            <a:pPr marL="0" indent="0">
              <a:buNone/>
            </a:pPr>
            <a:r>
              <a:rPr lang="en-US" sz="1100" baseline="0" dirty="0">
                <a:latin typeface="Times New Roman" panose="02020603050405020304" pitchFamily="18" charset="0"/>
                <a:cs typeface="Times New Roman" panose="02020603050405020304" pitchFamily="18" charset="0"/>
              </a:rPr>
              <a:t>[Slide] </a:t>
            </a:r>
          </a:p>
          <a:p>
            <a:pPr marL="0" indent="0">
              <a:buNone/>
            </a:pPr>
            <a:r>
              <a:rPr lang="en-US" sz="1100" baseline="0" dirty="0">
                <a:latin typeface="Times New Roman" panose="02020603050405020304" pitchFamily="18" charset="0"/>
                <a:cs typeface="Times New Roman" panose="02020603050405020304" pitchFamily="18" charset="0"/>
              </a:rPr>
              <a:t>[Next speaker: Leighton &amp; Jesse]</a:t>
            </a:r>
          </a:p>
          <a:p>
            <a:pPr marL="0" indent="0">
              <a:buNone/>
            </a:pPr>
            <a:r>
              <a:rPr lang="en-US" sz="1100" baseline="0" dirty="0">
                <a:latin typeface="Times New Roman" panose="02020603050405020304" pitchFamily="18" charset="0"/>
                <a:cs typeface="Times New Roman" panose="02020603050405020304" pitchFamily="18" charset="0"/>
              </a:rPr>
              <a:t>[Time: 1:31 seconds]</a:t>
            </a:r>
          </a:p>
          <a:p>
            <a:pPr marL="0" indent="0">
              <a:buNone/>
            </a:pPr>
            <a:r>
              <a:rPr lang="en-US" sz="1100" baseline="0" dirty="0">
                <a:latin typeface="Times New Roman" panose="02020603050405020304" pitchFamily="18" charset="0"/>
                <a:cs typeface="Times New Roman" panose="02020603050405020304" pitchFamily="18" charset="0"/>
              </a:rPr>
              <a:t>[Total time: 3:27]</a:t>
            </a:r>
          </a:p>
        </p:txBody>
      </p:sp>
    </p:spTree>
    <p:extLst>
      <p:ext uri="{BB962C8B-B14F-4D97-AF65-F5344CB8AC3E}">
        <p14:creationId xmlns:p14="http://schemas.microsoft.com/office/powerpoint/2010/main" val="26968468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g51989ce7e6_0_288: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1" name="Google Shape;101;g51989ce7e6_0_288: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r>
              <a:rPr lang="en-US" sz="1200" b="1" dirty="0">
                <a:latin typeface="Times New Roman" panose="02020603050405020304" pitchFamily="18" charset="0"/>
                <a:ea typeface="Roboto"/>
                <a:cs typeface="Times New Roman" panose="02020603050405020304" pitchFamily="18" charset="0"/>
                <a:sym typeface="Roboto"/>
              </a:rPr>
              <a:t>Leighton &amp; Jesse</a:t>
            </a:r>
            <a:r>
              <a:rPr lang="en-US" sz="1200" dirty="0">
                <a:latin typeface="Times New Roman" panose="02020603050405020304" pitchFamily="18" charset="0"/>
                <a:ea typeface="Roboto"/>
                <a:cs typeface="Times New Roman" panose="02020603050405020304" pitchFamily="18" charset="0"/>
                <a:sym typeface="Roboto"/>
              </a:rPr>
              <a:t>:</a:t>
            </a:r>
          </a:p>
          <a:p>
            <a:pPr marL="0" indent="0">
              <a:buNone/>
            </a:pPr>
            <a:endParaRPr lang="en-US" sz="1200" dirty="0">
              <a:latin typeface="Times New Roman" panose="02020603050405020304" pitchFamily="18" charset="0"/>
              <a:ea typeface="Roboto"/>
              <a:cs typeface="Times New Roman" panose="02020603050405020304" pitchFamily="18" charset="0"/>
              <a:sym typeface="Roboto"/>
            </a:endParaRPr>
          </a:p>
          <a:p>
            <a:pPr marL="0" indent="0">
              <a:buNone/>
            </a:pPr>
            <a:r>
              <a:rPr lang="en-US" sz="1200" dirty="0">
                <a:latin typeface="Times New Roman" panose="02020603050405020304" pitchFamily="18" charset="0"/>
                <a:ea typeface="Roboto"/>
                <a:cs typeface="Times New Roman" panose="02020603050405020304" pitchFamily="18" charset="0"/>
                <a:sym typeface="Roboto"/>
              </a:rPr>
              <a:t>As we move into the section on data curation, just a little bit more about us and our roles. </a:t>
            </a:r>
          </a:p>
          <a:p>
            <a:pPr marL="0" indent="0">
              <a:buNone/>
            </a:pPr>
            <a:endParaRPr lang="en-US" sz="1200" dirty="0">
              <a:latin typeface="Times New Roman" panose="02020603050405020304" pitchFamily="18" charset="0"/>
              <a:ea typeface="Roboto"/>
              <a:cs typeface="Times New Roman" panose="02020603050405020304" pitchFamily="18" charset="0"/>
              <a:sym typeface="Roboto"/>
            </a:endParaRPr>
          </a:p>
          <a:p>
            <a:pPr marL="0" indent="0">
              <a:buNone/>
            </a:pPr>
            <a:r>
              <a:rPr lang="en-US" sz="1200" b="1" dirty="0">
                <a:latin typeface="Times New Roman" panose="02020603050405020304" pitchFamily="18" charset="0"/>
                <a:ea typeface="Roboto"/>
                <a:cs typeface="Times New Roman" panose="02020603050405020304" pitchFamily="18" charset="0"/>
                <a:sym typeface="Roboto"/>
              </a:rPr>
              <a:t>Leighton</a:t>
            </a:r>
            <a:r>
              <a:rPr lang="en-US" sz="1200" dirty="0">
                <a:latin typeface="Times New Roman" panose="02020603050405020304" pitchFamily="18" charset="0"/>
                <a:ea typeface="Roboto"/>
                <a:cs typeface="Times New Roman" panose="02020603050405020304" pitchFamily="18" charset="0"/>
                <a:sym typeface="Roboto"/>
              </a:rPr>
              <a:t>: I graduated from the University of Illinois at Urbana-Champaign, with a Masters of Library and Information Science, and Certificate of Advanced Study in Data Curation, in 2012. From their I became the director of the Iowa Department of Transportation Library. While the bulk of my duties centered around research librarianship,  information preservation, and digitization, I was an early advocate for data management and public access, and served on the Iowa DOT’s data governance committee. In 2016 I came to NTL to serve as the first Data Curator in the department. The major foci of my position are implementing the DOT public access plan for research data, and building a culture of data management, curation, preservation, and sharing for BTS-created statistical data. I also ensure BTS data is represented in the DOT data catalog: data.transportation.gov, with complete metadata and documentation. These records are then shared with the federated search engine, data.gov, so that the public can find and make use of BTS statistical data.</a:t>
            </a:r>
          </a:p>
          <a:p>
            <a:pPr marL="0" indent="0">
              <a:buNone/>
            </a:pPr>
            <a:endParaRPr lang="en-US" sz="1200" dirty="0">
              <a:latin typeface="Times New Roman" panose="02020603050405020304" pitchFamily="18" charset="0"/>
              <a:ea typeface="Roboto"/>
              <a:cs typeface="Times New Roman" panose="02020603050405020304" pitchFamily="18" charset="0"/>
              <a:sym typeface="Roboto"/>
            </a:endParaRPr>
          </a:p>
          <a:p>
            <a:pPr marL="0" indent="0">
              <a:buNone/>
            </a:pPr>
            <a:r>
              <a:rPr lang="en-US" sz="1200" b="1" dirty="0">
                <a:latin typeface="Times New Roman" panose="02020603050405020304" pitchFamily="18" charset="0"/>
                <a:ea typeface="Roboto"/>
                <a:cs typeface="Times New Roman" panose="02020603050405020304" pitchFamily="18" charset="0"/>
                <a:sym typeface="Roboto"/>
              </a:rPr>
              <a:t>Jesse: </a:t>
            </a:r>
            <a:r>
              <a:rPr lang="en-US" sz="1200" dirty="0">
                <a:latin typeface="Times New Roman" panose="02020603050405020304" pitchFamily="18" charset="0"/>
                <a:ea typeface="Roboto"/>
                <a:cs typeface="Times New Roman" panose="02020603050405020304" pitchFamily="18" charset="0"/>
                <a:sym typeface="Roboto"/>
              </a:rPr>
              <a:t>I recently graduated from Syracuse University, with a Masters of Library and Information Science. My studies and interests revolved </a:t>
            </a:r>
            <a:r>
              <a:rPr lang="en-US" sz="1200" dirty="0">
                <a:latin typeface="Times New Roman" panose="02020603050405020304" pitchFamily="18" charset="0"/>
                <a:cs typeface="Times New Roman" panose="02020603050405020304" pitchFamily="18" charset="0"/>
              </a:rPr>
              <a:t>digital data, digitization, and preservation. This led me to the National Transportation Library and my position as</a:t>
            </a:r>
            <a:r>
              <a:rPr lang="en-US" sz="1200" baseline="0" dirty="0">
                <a:latin typeface="Times New Roman" panose="02020603050405020304" pitchFamily="18" charset="0"/>
                <a:cs typeface="Times New Roman" panose="02020603050405020304" pitchFamily="18" charset="0"/>
              </a:rPr>
              <a:t> a Data Management and Data Curation Fellow. Already </a:t>
            </a:r>
            <a:r>
              <a:rPr lang="en-US" sz="1200" dirty="0">
                <a:latin typeface="Times New Roman" panose="02020603050405020304" pitchFamily="18" charset="0"/>
                <a:cs typeface="Times New Roman" panose="02020603050405020304" pitchFamily="18" charset="0"/>
              </a:rPr>
              <a:t>I have been able to further explore and build skills around these interests,</a:t>
            </a:r>
            <a:r>
              <a:rPr lang="en-US" sz="1200" baseline="0" dirty="0">
                <a:latin typeface="Times New Roman" panose="02020603050405020304" pitchFamily="18" charset="0"/>
                <a:cs typeface="Times New Roman" panose="02020603050405020304" pitchFamily="18" charset="0"/>
              </a:rPr>
              <a:t> by </a:t>
            </a:r>
            <a:r>
              <a:rPr lang="en-US" sz="1200" dirty="0">
                <a:latin typeface="Times New Roman" panose="02020603050405020304" pitchFamily="18" charset="0"/>
                <a:cs typeface="Times New Roman" panose="02020603050405020304" pitchFamily="18" charset="0"/>
              </a:rPr>
              <a:t>working with legacy datasets to ensure they are preserved for future use and I will serve as an embedded curator for the Office of Airline Information to assist with data management.</a:t>
            </a:r>
          </a:p>
          <a:p>
            <a:pPr marL="0" indent="0">
              <a:buNone/>
            </a:pPr>
            <a:endParaRPr lang="en-US" sz="1200" dirty="0">
              <a:latin typeface="Times New Roman" panose="02020603050405020304" pitchFamily="18" charset="0"/>
              <a:cs typeface="Times New Roman" panose="02020603050405020304" pitchFamily="18" charset="0"/>
            </a:endParaRPr>
          </a:p>
          <a:p>
            <a:pPr marL="0" indent="0">
              <a:buNone/>
            </a:pPr>
            <a:r>
              <a:rPr lang="en-US" sz="1200" baseline="0" dirty="0">
                <a:latin typeface="Times New Roman" panose="02020603050405020304" pitchFamily="18" charset="0"/>
                <a:cs typeface="Times New Roman" panose="02020603050405020304" pitchFamily="18" charset="0"/>
              </a:rPr>
              <a:t>[Slide] </a:t>
            </a:r>
          </a:p>
          <a:p>
            <a:pPr marL="0" indent="0">
              <a:buNone/>
            </a:pPr>
            <a:r>
              <a:rPr lang="en-US" sz="1200" baseline="0" dirty="0">
                <a:latin typeface="Times New Roman" panose="02020603050405020304" pitchFamily="18" charset="0"/>
                <a:cs typeface="Times New Roman" panose="02020603050405020304" pitchFamily="18" charset="0"/>
              </a:rPr>
              <a:t>[Next speaker: </a:t>
            </a:r>
            <a:r>
              <a:rPr lang="en-US" sz="1200" b="1" baseline="0" dirty="0">
                <a:latin typeface="Times New Roman" panose="02020603050405020304" pitchFamily="18" charset="0"/>
                <a:cs typeface="Times New Roman" panose="02020603050405020304" pitchFamily="18" charset="0"/>
              </a:rPr>
              <a:t>Leighton</a:t>
            </a:r>
            <a:r>
              <a:rPr lang="en-US" sz="1200" baseline="0" dirty="0">
                <a:latin typeface="Times New Roman" panose="02020603050405020304" pitchFamily="18" charset="0"/>
                <a:cs typeface="Times New Roman" panose="02020603050405020304" pitchFamily="18" charset="0"/>
              </a:rPr>
              <a:t>]</a:t>
            </a:r>
          </a:p>
          <a:p>
            <a:pPr marL="0" indent="0">
              <a:buNone/>
            </a:pPr>
            <a:r>
              <a:rPr lang="en-US" sz="1200" baseline="0" dirty="0">
                <a:latin typeface="Times New Roman" panose="02020603050405020304" pitchFamily="18" charset="0"/>
                <a:cs typeface="Times New Roman" panose="02020603050405020304" pitchFamily="18" charset="0"/>
              </a:rPr>
              <a:t>[Time: 1:50 seconds]</a:t>
            </a:r>
          </a:p>
          <a:p>
            <a:pPr marL="0" indent="0">
              <a:buNone/>
            </a:pPr>
            <a:r>
              <a:rPr lang="en-US" sz="1200" baseline="0" dirty="0">
                <a:latin typeface="Times New Roman" panose="02020603050405020304" pitchFamily="18" charset="0"/>
                <a:cs typeface="Times New Roman" panose="02020603050405020304" pitchFamily="18" charset="0"/>
              </a:rPr>
              <a:t>[Total time: 5:19]</a:t>
            </a:r>
          </a:p>
        </p:txBody>
      </p:sp>
    </p:spTree>
    <p:extLst>
      <p:ext uri="{BB962C8B-B14F-4D97-AF65-F5344CB8AC3E}">
        <p14:creationId xmlns:p14="http://schemas.microsoft.com/office/powerpoint/2010/main" val="15131000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g51989ce7e6_0_288: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1" name="Google Shape;101;g51989ce7e6_0_288: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r>
              <a:rPr lang="en-US" sz="1200" b="1" dirty="0">
                <a:latin typeface="Times New Roman" panose="02020603050405020304" pitchFamily="18" charset="0"/>
                <a:ea typeface="Roboto"/>
                <a:cs typeface="Times New Roman" panose="02020603050405020304" pitchFamily="18" charset="0"/>
                <a:sym typeface="Roboto"/>
              </a:rPr>
              <a:t>Leighton: </a:t>
            </a:r>
            <a:r>
              <a:rPr lang="en-US" sz="1200" dirty="0">
                <a:latin typeface="Times New Roman" panose="02020603050405020304" pitchFamily="18" charset="0"/>
                <a:ea typeface="Roboto"/>
                <a:cs typeface="Times New Roman" panose="02020603050405020304" pitchFamily="18" charset="0"/>
                <a:sym typeface="Roboto"/>
              </a:rPr>
              <a:t> (fewer examples or shorter)</a:t>
            </a:r>
            <a:endParaRPr lang="en-US" sz="1200" dirty="0">
              <a:latin typeface="Times New Roman" panose="02020603050405020304" pitchFamily="18" charset="0"/>
              <a:cs typeface="Times New Roman" panose="02020603050405020304" pitchFamily="18" charset="0"/>
            </a:endParaRPr>
          </a:p>
          <a:p>
            <a:pPr marL="0" indent="0">
              <a:buNone/>
            </a:pPr>
            <a:endParaRPr lang="en-US" sz="1200" dirty="0">
              <a:latin typeface="Times New Roman" panose="02020603050405020304" pitchFamily="18" charset="0"/>
              <a:cs typeface="Times New Roman" panose="02020603050405020304" pitchFamily="18" charset="0"/>
            </a:endParaRPr>
          </a:p>
          <a:p>
            <a:pPr marL="0" indent="0">
              <a:buNone/>
            </a:pPr>
            <a:r>
              <a:rPr lang="en-US" sz="1200" dirty="0">
                <a:latin typeface="Times New Roman" panose="02020603050405020304" pitchFamily="18" charset="0"/>
                <a:cs typeface="Times New Roman" panose="02020603050405020304" pitchFamily="18" charset="0"/>
              </a:rPr>
              <a:t>So if you think about the common usage of the words “curation” or “curator,” you most likely think of a museum curator, who focuses on the preservation of objects that have already been created. And data curators certainly can and do perform many of those same “reactive” curation and preservation tasks.</a:t>
            </a:r>
          </a:p>
          <a:p>
            <a:pPr marL="0" indent="0">
              <a:buNone/>
            </a:pPr>
            <a:r>
              <a:rPr lang="en-US" sz="1200" dirty="0">
                <a:latin typeface="Times New Roman" panose="02020603050405020304" pitchFamily="18" charset="0"/>
                <a:cs typeface="Times New Roman" panose="02020603050405020304" pitchFamily="18" charset="0"/>
              </a:rPr>
              <a:t>These can include:</a:t>
            </a:r>
          </a:p>
          <a:p>
            <a:pPr marL="174708" indent="-174708">
              <a:buFontTx/>
              <a:buChar char="-"/>
            </a:pPr>
            <a:r>
              <a:rPr lang="en-US" sz="1200" dirty="0">
                <a:latin typeface="Times New Roman" panose="02020603050405020304" pitchFamily="18" charset="0"/>
                <a:cs typeface="Times New Roman" panose="02020603050405020304" pitchFamily="18" charset="0"/>
              </a:rPr>
              <a:t>Repository Ingest: Seeking and accepting objects to be added to a museum special collection, if a physical object, or adding a local copy of a digital object to digital repository, based on you collection development policy.</a:t>
            </a:r>
          </a:p>
          <a:p>
            <a:pPr marL="174708" indent="-174708">
              <a:buFontTx/>
              <a:buChar char="-"/>
            </a:pPr>
            <a:r>
              <a:rPr lang="en-US" sz="1200" dirty="0">
                <a:latin typeface="Times New Roman" panose="02020603050405020304" pitchFamily="18" charset="0"/>
                <a:cs typeface="Times New Roman" panose="02020603050405020304" pitchFamily="18" charset="0"/>
              </a:rPr>
              <a:t>Access and Reuse: Making objects finable and accessible to researchers and the public. For physical objects, this might mean putting an object on display. For digital objects, this could mean exposing the object metadata to search engines.</a:t>
            </a:r>
          </a:p>
          <a:p>
            <a:pPr marL="174708" indent="-174708">
              <a:buFontTx/>
              <a:buChar char="-"/>
            </a:pPr>
            <a:r>
              <a:rPr lang="en-US" sz="1200" dirty="0">
                <a:latin typeface="Times New Roman" panose="02020603050405020304" pitchFamily="18" charset="0"/>
                <a:cs typeface="Times New Roman" panose="02020603050405020304" pitchFamily="18" charset="0"/>
              </a:rPr>
              <a:t>Preservation/Mitigation: For a physical object preservation and mitigation may mean housing the object in an environmentally controlled labs space to slow the effects of aging. For digital objects, this can mean holding master copies in dark storage, performing regular fixity checks looking for bit rot, and migrating master and use copies from drives to new drives every few years to avoid data loss from media degradation.</a:t>
            </a:r>
          </a:p>
          <a:p>
            <a:pPr marL="174708" indent="-174708">
              <a:buFontTx/>
              <a:buChar char="-"/>
            </a:pPr>
            <a:r>
              <a:rPr lang="en-US" sz="1200" dirty="0">
                <a:latin typeface="Times New Roman" panose="02020603050405020304" pitchFamily="18" charset="0"/>
                <a:cs typeface="Times New Roman" panose="02020603050405020304" pitchFamily="18" charset="0"/>
              </a:rPr>
              <a:t>Format Migration: Now for format migration, I want to start with the digital objects. When we talk about format migration, we usually mean taking the data recorded by people, sensors, or machines, and converting that data file from its original, proprietary format, into a more universally accessible or open format. For example, say you hired a contractor to take hand-held tablets out on to street corners to survey citizens on their opinions on a specific topic. The contractor would likely write an app that would store the data in a form that was easily stored and rendered on the tablet. But would that data be easy to read on your desktop machine using SAS or a spreadsheet program? Maybe not, and you would need to migrate that data from the tablet format to something ubiquitous such as comma separated value, or CSV, so that you would us it on any machine, far into the future. What you have done is preserved the intellectual content of the data object, even if you have not preserved it in its original form. We do the same thing when we digitize books or printed reports. We often unbind them, destroying the original container, in order to rapidly bulk scan the pages, preserving the text as PDFs or plain text documents. Format migration for museum pieces might include making a mold and a plaster copy of a famous sculpture, or making a scale model of object too large to preserve, such as the Colosseum in Rome: We have preserved some aspect of the original item by migrating that information to a new format or media, even if we cannot save the original experience or materials of the item.</a:t>
            </a:r>
          </a:p>
          <a:p>
            <a:pPr marL="174708" indent="-174708">
              <a:buFontTx/>
              <a:buChar char="-"/>
            </a:pPr>
            <a:r>
              <a:rPr lang="en-US" sz="1200" dirty="0">
                <a:latin typeface="Times New Roman" panose="02020603050405020304" pitchFamily="18" charset="0"/>
                <a:cs typeface="Times New Roman" panose="02020603050405020304" pitchFamily="18" charset="0"/>
              </a:rPr>
              <a:t>Disposition: There may come a time in an objects life when we decide to dispose of it. This can take a number of different forms. Museums and galleries may sell a particular work because they want to raise money for capital projects or to make other purchase. A gallery may decide that a physical, sacred object should be returned to the culture that created it. For data curators, we may decide to delete a large dataset is no longer of interest to the scientific community, as no one has requested access in a number of decades, or the dataset has been largely rebuffed by the research community because of questionable collection methods or erroneous data. We might even be forced into such a situation due to resources constraints: we have run out of server space and need to make room for new, cutting edge data, therefore, some legacy data has to go.</a:t>
            </a:r>
          </a:p>
          <a:p>
            <a:pPr marL="0" indent="0">
              <a:buNone/>
            </a:pPr>
            <a:endParaRPr lang="en-US" sz="1200" dirty="0">
              <a:latin typeface="Times New Roman" panose="02020603050405020304" pitchFamily="18" charset="0"/>
              <a:cs typeface="Times New Roman" panose="02020603050405020304" pitchFamily="18" charset="0"/>
            </a:endParaRPr>
          </a:p>
          <a:p>
            <a:pPr marL="0" indent="0">
              <a:buNone/>
            </a:pPr>
            <a:r>
              <a:rPr lang="en-US" sz="1200" dirty="0">
                <a:latin typeface="Times New Roman" panose="02020603050405020304" pitchFamily="18" charset="0"/>
                <a:cs typeface="Times New Roman" panose="02020603050405020304" pitchFamily="18" charset="0"/>
              </a:rPr>
              <a:t>You can see that data curators perform many of the same </a:t>
            </a:r>
            <a:r>
              <a:rPr lang="en-US" sz="1200" b="1" i="1" dirty="0">
                <a:latin typeface="Times New Roman" panose="02020603050405020304" pitchFamily="18" charset="0"/>
                <a:cs typeface="Times New Roman" panose="02020603050405020304" pitchFamily="18" charset="0"/>
              </a:rPr>
              <a:t>reactive</a:t>
            </a:r>
            <a:r>
              <a:rPr lang="en-US" sz="1200" dirty="0">
                <a:latin typeface="Times New Roman" panose="02020603050405020304" pitchFamily="18" charset="0"/>
                <a:cs typeface="Times New Roman" panose="02020603050405020304" pitchFamily="18" charset="0"/>
              </a:rPr>
              <a:t> actions as physical object curators. However, digital data curators also want to be in a position to take </a:t>
            </a:r>
            <a:r>
              <a:rPr lang="en-US" sz="1200" b="1" i="1" dirty="0">
                <a:latin typeface="Times New Roman" panose="02020603050405020304" pitchFamily="18" charset="0"/>
                <a:cs typeface="Times New Roman" panose="02020603050405020304" pitchFamily="18" charset="0"/>
              </a:rPr>
              <a:t>proactive</a:t>
            </a:r>
            <a:r>
              <a:rPr lang="en-US" sz="1200" dirty="0">
                <a:latin typeface="Times New Roman" panose="02020603050405020304" pitchFamily="18" charset="0"/>
                <a:cs typeface="Times New Roman" panose="02020603050405020304" pitchFamily="18" charset="0"/>
              </a:rPr>
              <a:t> steps as well, and Jesse will describe these. </a:t>
            </a:r>
          </a:p>
          <a:p>
            <a:pPr marL="0" indent="0">
              <a:buNone/>
            </a:pPr>
            <a:endParaRPr lang="en-US" sz="1200" dirty="0">
              <a:latin typeface="Times New Roman" panose="02020603050405020304" pitchFamily="18" charset="0"/>
              <a:cs typeface="Times New Roman" panose="02020603050405020304" pitchFamily="18" charset="0"/>
            </a:endParaRPr>
          </a:p>
          <a:p>
            <a:pPr marL="0" indent="0">
              <a:buNone/>
            </a:pPr>
            <a:r>
              <a:rPr lang="en-US" sz="1200" baseline="0" dirty="0">
                <a:latin typeface="Times New Roman" panose="02020603050405020304" pitchFamily="18" charset="0"/>
                <a:cs typeface="Times New Roman" panose="02020603050405020304" pitchFamily="18" charset="0"/>
              </a:rPr>
              <a:t>[Slide] </a:t>
            </a:r>
          </a:p>
          <a:p>
            <a:pPr marL="0" indent="0">
              <a:buNone/>
            </a:pPr>
            <a:r>
              <a:rPr lang="en-US" sz="1200" baseline="0" dirty="0">
                <a:latin typeface="Times New Roman" panose="02020603050405020304" pitchFamily="18" charset="0"/>
                <a:cs typeface="Times New Roman" panose="02020603050405020304" pitchFamily="18" charset="0"/>
              </a:rPr>
              <a:t>[Next speaker: </a:t>
            </a:r>
            <a:r>
              <a:rPr lang="en-US" sz="1200" b="1" baseline="0" dirty="0">
                <a:latin typeface="Times New Roman" panose="02020603050405020304" pitchFamily="18" charset="0"/>
                <a:cs typeface="Times New Roman" panose="02020603050405020304" pitchFamily="18" charset="0"/>
              </a:rPr>
              <a:t>Jesse</a:t>
            </a:r>
            <a:r>
              <a:rPr lang="en-US" sz="1200" baseline="0" dirty="0">
                <a:latin typeface="Times New Roman" panose="02020603050405020304" pitchFamily="18" charset="0"/>
                <a:cs typeface="Times New Roman" panose="02020603050405020304" pitchFamily="18" charset="0"/>
              </a:rPr>
              <a:t>]</a:t>
            </a:r>
          </a:p>
          <a:p>
            <a:pPr marL="0" indent="0">
              <a:buNone/>
            </a:pPr>
            <a:r>
              <a:rPr lang="en-US" sz="1200" baseline="0" dirty="0">
                <a:latin typeface="Times New Roman" panose="02020603050405020304" pitchFamily="18" charset="0"/>
                <a:cs typeface="Times New Roman" panose="02020603050405020304" pitchFamily="18" charset="0"/>
              </a:rPr>
              <a:t>[Time: 4:00 seconds]</a:t>
            </a:r>
          </a:p>
          <a:p>
            <a:pPr marL="0" indent="0">
              <a:buNone/>
            </a:pPr>
            <a:r>
              <a:rPr lang="en-US" sz="1200" baseline="0" dirty="0">
                <a:latin typeface="Times New Roman" panose="02020603050405020304" pitchFamily="18" charset="0"/>
                <a:cs typeface="Times New Roman" panose="02020603050405020304" pitchFamily="18" charset="0"/>
              </a:rPr>
              <a:t>[Total time: 10:00]</a:t>
            </a:r>
          </a:p>
        </p:txBody>
      </p:sp>
    </p:spTree>
    <p:extLst>
      <p:ext uri="{BB962C8B-B14F-4D97-AF65-F5344CB8AC3E}">
        <p14:creationId xmlns:p14="http://schemas.microsoft.com/office/powerpoint/2010/main" val="39578490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g51989ce7e6_0_288: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1" name="Google Shape;101;g51989ce7e6_0_288: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r>
              <a:rPr lang="en-US" sz="1200" b="1" dirty="0">
                <a:latin typeface="Times New Roman" panose="02020603050405020304" pitchFamily="18" charset="0"/>
                <a:cs typeface="Times New Roman" panose="02020603050405020304" pitchFamily="18" charset="0"/>
              </a:rPr>
              <a:t>Jesse</a:t>
            </a:r>
            <a:r>
              <a:rPr lang="en-US" sz="1200" dirty="0">
                <a:latin typeface="Times New Roman" panose="02020603050405020304" pitchFamily="18" charset="0"/>
                <a:cs typeface="Times New Roman" panose="02020603050405020304" pitchFamily="18" charset="0"/>
              </a:rPr>
              <a:t>: [take</a:t>
            </a:r>
            <a:r>
              <a:rPr lang="en-US" sz="1200" baseline="0" dirty="0">
                <a:latin typeface="Times New Roman" panose="02020603050405020304" pitchFamily="18" charset="0"/>
                <a:cs typeface="Times New Roman" panose="02020603050405020304" pitchFamily="18" charset="0"/>
              </a:rPr>
              <a:t> your time. Important new information]</a:t>
            </a:r>
            <a:endParaRPr lang="en-US" sz="1200" dirty="0">
              <a:latin typeface="Times New Roman" panose="02020603050405020304" pitchFamily="18" charset="0"/>
              <a:cs typeface="Times New Roman" panose="02020603050405020304" pitchFamily="18" charset="0"/>
            </a:endParaRPr>
          </a:p>
          <a:p>
            <a:pPr marL="0" indent="0">
              <a:buNone/>
            </a:pPr>
            <a:endParaRPr lang="en-US" sz="1200" dirty="0">
              <a:latin typeface="Times New Roman" panose="02020603050405020304" pitchFamily="18" charset="0"/>
              <a:cs typeface="Times New Roman" panose="02020603050405020304" pitchFamily="18" charset="0"/>
            </a:endParaRPr>
          </a:p>
          <a:p>
            <a:pPr marL="0" indent="0">
              <a:buNone/>
            </a:pPr>
            <a:r>
              <a:rPr lang="en-US" sz="1200" dirty="0">
                <a:latin typeface="Times New Roman" panose="02020603050405020304" pitchFamily="18" charset="0"/>
                <a:cs typeface="Times New Roman" panose="02020603050405020304" pitchFamily="18" charset="0"/>
              </a:rPr>
              <a:t>In order to be more proactive data curators want to be embedded in data collection projects from the very beginning. By implementing data management strategies at the time of data creation we can improve data preservation outcomes for years or decades in the future. Approaching data curation and preservation for legacy or already existing datasets, is often harder, and suffer from incomplete knowledge or information due to limited documentation. </a:t>
            </a:r>
          </a:p>
          <a:p>
            <a:pPr marL="0" indent="0">
              <a:buNone/>
            </a:pPr>
            <a:endParaRPr lang="en-US" sz="1200" dirty="0">
              <a:latin typeface="Times New Roman" panose="02020603050405020304" pitchFamily="18" charset="0"/>
              <a:cs typeface="Times New Roman" panose="02020603050405020304" pitchFamily="18" charset="0"/>
            </a:endParaRPr>
          </a:p>
          <a:p>
            <a:pPr marL="0" indent="0">
              <a:buNone/>
            </a:pPr>
            <a:r>
              <a:rPr lang="en-US" sz="1200" dirty="0">
                <a:latin typeface="Times New Roman" panose="02020603050405020304" pitchFamily="18" charset="0"/>
                <a:cs typeface="Times New Roman" panose="02020603050405020304" pitchFamily="18" charset="0"/>
              </a:rPr>
              <a:t>Outcomes can be improved by taking </a:t>
            </a:r>
            <a:r>
              <a:rPr lang="en-US" sz="1200" b="1" i="1" dirty="0">
                <a:latin typeface="Times New Roman" panose="02020603050405020304" pitchFamily="18" charset="0"/>
                <a:cs typeface="Times New Roman" panose="02020603050405020304" pitchFamily="18" charset="0"/>
              </a:rPr>
              <a:t>proactive actions </a:t>
            </a:r>
            <a:r>
              <a:rPr lang="en-US" sz="1200" dirty="0">
                <a:latin typeface="Times New Roman" panose="02020603050405020304" pitchFamily="18" charset="0"/>
                <a:cs typeface="Times New Roman" panose="02020603050405020304" pitchFamily="18" charset="0"/>
              </a:rPr>
              <a:t>and planning for long-term data preservation and sharing from the beginning of a project.</a:t>
            </a:r>
          </a:p>
          <a:p>
            <a:pPr marL="0" indent="0">
              <a:buNone/>
            </a:pPr>
            <a:endParaRPr lang="en-US" sz="1200" dirty="0">
              <a:latin typeface="Times New Roman" panose="02020603050405020304" pitchFamily="18" charset="0"/>
              <a:cs typeface="Times New Roman" panose="02020603050405020304" pitchFamily="18" charset="0"/>
            </a:endParaRPr>
          </a:p>
          <a:p>
            <a:pPr marL="0" indent="0">
              <a:buNone/>
            </a:pPr>
            <a:r>
              <a:rPr lang="en-US" sz="1200" dirty="0">
                <a:latin typeface="Times New Roman" panose="02020603050405020304" pitchFamily="18" charset="0"/>
                <a:cs typeface="Times New Roman" panose="02020603050405020304" pitchFamily="18" charset="0"/>
              </a:rPr>
              <a:t>The proactive actions that curators want to help data collection teams implement are:</a:t>
            </a:r>
          </a:p>
          <a:p>
            <a:pPr marL="0" lvl="0"/>
            <a:r>
              <a:rPr lang="en-US" sz="1200" dirty="0">
                <a:latin typeface="Times New Roman" panose="02020603050405020304" pitchFamily="18" charset="0"/>
                <a:cs typeface="Times New Roman" panose="02020603050405020304" pitchFamily="18" charset="0"/>
              </a:rPr>
              <a:t>Standard Workflows: Data curators can help data collectors document and standardize work flows and data stewardship practices. A very simple practice that many teams overlook is a standard and documented file naming convention. Files names should be human readable, contain some project intelligence, and include a date and timestamp for version control. There is nothing worse than having 16 files in your folder called “data” or “full text”. Determining a file naming structure is an important step to take before any data is ever collected. 	</a:t>
            </a:r>
          </a:p>
          <a:p>
            <a:pPr marL="0" lvl="0"/>
            <a:r>
              <a:rPr lang="en-US" sz="1200" dirty="0">
                <a:latin typeface="Times New Roman" panose="02020603050405020304" pitchFamily="18" charset="0"/>
                <a:cs typeface="Times New Roman" panose="02020603050405020304" pitchFamily="18" charset="0"/>
              </a:rPr>
              <a:t>Data Management &amp; Training: Another</a:t>
            </a:r>
            <a:r>
              <a:rPr lang="en-US" sz="1200" baseline="0" dirty="0">
                <a:latin typeface="Times New Roman" panose="02020603050405020304" pitchFamily="18" charset="0"/>
                <a:cs typeface="Times New Roman" panose="02020603050405020304" pitchFamily="18" charset="0"/>
              </a:rPr>
              <a:t> crucial step </a:t>
            </a:r>
            <a:r>
              <a:rPr lang="en-US" sz="1200" dirty="0">
                <a:latin typeface="Times New Roman" panose="02020603050405020304" pitchFamily="18" charset="0"/>
                <a:cs typeface="Times New Roman" panose="02020603050405020304" pitchFamily="18" charset="0"/>
              </a:rPr>
              <a:t>to take before any data is collected is writing a data management plan (or DMP). You might be ready to ask “Does every data collection activity need a DMP?” My response is that every data collection action </a:t>
            </a:r>
            <a:r>
              <a:rPr lang="en-US" sz="1200" b="1" i="1" dirty="0">
                <a:latin typeface="Times New Roman" panose="02020603050405020304" pitchFamily="18" charset="0"/>
                <a:cs typeface="Times New Roman" panose="02020603050405020304" pitchFamily="18" charset="0"/>
              </a:rPr>
              <a:t>deserves</a:t>
            </a:r>
            <a:r>
              <a:rPr lang="en-US" sz="1200" dirty="0">
                <a:latin typeface="Times New Roman" panose="02020603050405020304" pitchFamily="18" charset="0"/>
                <a:cs typeface="Times New Roman" panose="02020603050405020304" pitchFamily="18" charset="0"/>
              </a:rPr>
              <a:t> a robust data management plan. DMPs can go a long way to making data </a:t>
            </a:r>
            <a:r>
              <a:rPr lang="en-US" sz="1200" dirty="0" err="1">
                <a:latin typeface="Times New Roman" panose="02020603050405020304" pitchFamily="18" charset="0"/>
                <a:cs typeface="Times New Roman" panose="02020603050405020304" pitchFamily="18" charset="0"/>
              </a:rPr>
              <a:t>preservable</a:t>
            </a:r>
            <a:r>
              <a:rPr lang="en-US" sz="1200" dirty="0">
                <a:latin typeface="Times New Roman" panose="02020603050405020304" pitchFamily="18" charset="0"/>
                <a:cs typeface="Times New Roman" panose="02020603050405020304" pitchFamily="18" charset="0"/>
              </a:rPr>
              <a:t>, interoperable, and transparent. Data curators can help a data collection team draft, revise, implement, and update their DMP. </a:t>
            </a:r>
          </a:p>
          <a:p>
            <a:pPr marL="0" lvl="0"/>
            <a:r>
              <a:rPr lang="en-US" sz="1200" dirty="0">
                <a:latin typeface="Times New Roman" panose="02020603050405020304" pitchFamily="18" charset="0"/>
                <a:cs typeface="Times New Roman" panose="02020603050405020304" pitchFamily="18" charset="0"/>
              </a:rPr>
              <a:t>Robust Documentation: An embedded data curator can assist the team with creating robust documentation. This can include:</a:t>
            </a:r>
          </a:p>
          <a:p>
            <a:pPr marL="457200" lvl="1"/>
            <a:r>
              <a:rPr lang="en-US" sz="1200" dirty="0">
                <a:latin typeface="Times New Roman" panose="02020603050405020304" pitchFamily="18" charset="0"/>
                <a:cs typeface="Times New Roman" panose="02020603050405020304" pitchFamily="18" charset="0"/>
              </a:rPr>
              <a:t>writing up readme files and data dictionaries; </a:t>
            </a:r>
          </a:p>
          <a:p>
            <a:pPr marL="457200" lvl="1"/>
            <a:r>
              <a:rPr lang="en-US" sz="1200" dirty="0">
                <a:latin typeface="Times New Roman" panose="02020603050405020304" pitchFamily="18" charset="0"/>
                <a:cs typeface="Times New Roman" panose="02020603050405020304" pitchFamily="18" charset="0"/>
              </a:rPr>
              <a:t>checking for the presence of code tables, data dictionaries, and supplementary files; </a:t>
            </a:r>
          </a:p>
          <a:p>
            <a:pPr marL="457200" lvl="1"/>
            <a:r>
              <a:rPr lang="en-US" sz="1200" dirty="0">
                <a:latin typeface="Times New Roman" panose="02020603050405020304" pitchFamily="18" charset="0"/>
                <a:cs typeface="Times New Roman" panose="02020603050405020304" pitchFamily="18" charset="0"/>
              </a:rPr>
              <a:t>researching, suggesting, and implementing domain appropriate metadata schema; and,</a:t>
            </a:r>
          </a:p>
          <a:p>
            <a:pPr marL="457200" lvl="1"/>
            <a:r>
              <a:rPr lang="en-US" sz="1200" dirty="0">
                <a:latin typeface="Times New Roman" panose="02020603050405020304" pitchFamily="18" charset="0"/>
                <a:cs typeface="Times New Roman" panose="02020603050405020304" pitchFamily="18" charset="0"/>
              </a:rPr>
              <a:t>Building a complete data package to improve preservation and transparency for the dataset.</a:t>
            </a:r>
          </a:p>
          <a:p>
            <a:pPr marL="0" lvl="0"/>
            <a:r>
              <a:rPr lang="en-US" sz="1200" dirty="0">
                <a:latin typeface="Times New Roman" panose="02020603050405020304" pitchFamily="18" charset="0"/>
                <a:cs typeface="Times New Roman" panose="02020603050405020304" pitchFamily="18" charset="0"/>
              </a:rPr>
              <a:t>Controlled Vocabularies: A data curator can research and suggest implementation of an existing controlled vocabulary to make variable name, meanings, and specifications standard and interoperable. Using existing controlled vocabularies makes writing a data dictionary much easier. Additionally, the data curator can help crosswalk controlled vocabularies to make translating between vocabularies easier.</a:t>
            </a:r>
          </a:p>
          <a:p>
            <a:pPr marL="0" lvl="0"/>
            <a:r>
              <a:rPr lang="en-US" sz="1200" dirty="0">
                <a:latin typeface="Times New Roman" panose="02020603050405020304" pitchFamily="18" charset="0"/>
                <a:cs typeface="Times New Roman" panose="02020603050405020304" pitchFamily="18" charset="0"/>
              </a:rPr>
              <a:t>Metadata Standards: In addition to controlled vocabularies,</a:t>
            </a:r>
            <a:r>
              <a:rPr lang="en-US" sz="1200" b="1" dirty="0">
                <a:latin typeface="Times New Roman" panose="02020603050405020304" pitchFamily="18" charset="0"/>
                <a:cs typeface="Times New Roman" panose="02020603050405020304" pitchFamily="18" charset="0"/>
              </a:rPr>
              <a:t> </a:t>
            </a:r>
            <a:r>
              <a:rPr lang="en-US" sz="1200" dirty="0">
                <a:latin typeface="Times New Roman" panose="02020603050405020304" pitchFamily="18" charset="0"/>
                <a:cs typeface="Times New Roman" panose="02020603050405020304" pitchFamily="18" charset="0"/>
              </a:rPr>
              <a:t>data curators can suggest appropriate metadata standards, or help crosswalk between existing and new standards. Either way, the data curator will help the data collection team choose the necessary standards, as well as document and publicize the metadata standards in use. Publicizes chosen metadata standards is a great step towards increasing transparency, and helps data users read and use your data.</a:t>
            </a:r>
          </a:p>
          <a:p>
            <a:pPr marL="0" lvl="0"/>
            <a:r>
              <a:rPr lang="en-US" sz="1200" dirty="0">
                <a:latin typeface="Times New Roman" panose="02020603050405020304" pitchFamily="18" charset="0"/>
                <a:cs typeface="Times New Roman" panose="02020603050405020304" pitchFamily="18" charset="0"/>
              </a:rPr>
              <a:t>Persistent identification: Persistent identifiers (or PIDs) eliminate ambiguity and confusion with published research, because they provide unique identification. There are PIDs for objects, people, and organizations.</a:t>
            </a:r>
          </a:p>
          <a:p>
            <a:pPr marL="457200" lvl="1"/>
            <a:r>
              <a:rPr lang="en-US" sz="1200" dirty="0">
                <a:latin typeface="Times New Roman" panose="02020603050405020304" pitchFamily="18" charset="0"/>
                <a:cs typeface="Times New Roman" panose="02020603050405020304" pitchFamily="18" charset="0"/>
              </a:rPr>
              <a:t>For Objects: there are Digital Object Identifiers (DOIs). DOIs are typically used for publications, images, audio files, measurement instruments, or any other THING that can either have a digital presence in a networked environment, or can be described by a web page or digital metadata file. The DOI may point either directly to the object or its digital “landing page.” There are many “brands” of PIDs for things, I only mention DOIs here because they are most common.</a:t>
            </a:r>
          </a:p>
          <a:p>
            <a:pPr marL="457200" lvl="1"/>
            <a:r>
              <a:rPr lang="en-US" sz="1200" dirty="0">
                <a:latin typeface="Times New Roman" panose="02020603050405020304" pitchFamily="18" charset="0"/>
                <a:cs typeface="Times New Roman" panose="02020603050405020304" pitchFamily="18" charset="0"/>
              </a:rPr>
              <a:t>Open Researcher and Contributor Identifiers (or ORCIDs) are used to uniquely identify people. On the title slide, you saw both of our ORCIDs. My ORCID </a:t>
            </a:r>
            <a:r>
              <a:rPr lang="en-US" sz="1200" dirty="0" err="1">
                <a:latin typeface="Times New Roman" panose="02020603050405020304" pitchFamily="18" charset="0"/>
                <a:cs typeface="Times New Roman" panose="02020603050405020304" pitchFamily="18" charset="0"/>
              </a:rPr>
              <a:t>iD</a:t>
            </a:r>
            <a:r>
              <a:rPr lang="en-US" sz="1200" dirty="0">
                <a:latin typeface="Times New Roman" panose="02020603050405020304" pitchFamily="18" charset="0"/>
                <a:cs typeface="Times New Roman" panose="02020603050405020304" pitchFamily="18" charset="0"/>
              </a:rPr>
              <a:t> which is a https link, containing the protocol and 16 digits, that leads to a web page where I have a profile that records my works and uniquely disambiguates me from all other humans named Jesse Long. </a:t>
            </a:r>
          </a:p>
          <a:p>
            <a:pPr marL="457200" lvl="1"/>
            <a:r>
              <a:rPr lang="en-US" sz="1200" dirty="0">
                <a:latin typeface="Times New Roman" panose="02020603050405020304" pitchFamily="18" charset="0"/>
                <a:cs typeface="Times New Roman" panose="02020603050405020304" pitchFamily="18" charset="0"/>
              </a:rPr>
              <a:t>Finally, for organization there is the Research Organization Registry (or ROR). It is a fairly new initiative to build an open, collaborative research organization identification schema and registration service. The ROR identifier system is controlled by the research organizations themselves, and seeks to be interoperable among systems. This is a different model than identifiers such as </a:t>
            </a:r>
            <a:r>
              <a:rPr lang="en-US" sz="1200" dirty="0" err="1">
                <a:latin typeface="Times New Roman" panose="02020603050405020304" pitchFamily="18" charset="0"/>
                <a:cs typeface="Times New Roman" panose="02020603050405020304" pitchFamily="18" charset="0"/>
              </a:rPr>
              <a:t>FundRef</a:t>
            </a:r>
            <a:r>
              <a:rPr lang="en-US" sz="1200" dirty="0">
                <a:latin typeface="Times New Roman" panose="02020603050405020304" pitchFamily="18" charset="0"/>
                <a:cs typeface="Times New Roman" panose="02020603050405020304" pitchFamily="18" charset="0"/>
              </a:rPr>
              <a:t>, which are controlled by scholarly journal publishers, and are often used only within the family of journals put out by that publisher.</a:t>
            </a:r>
          </a:p>
          <a:p>
            <a:pPr marL="0" lvl="0"/>
            <a:r>
              <a:rPr lang="en-US" sz="1200" dirty="0">
                <a:latin typeface="Times New Roman" panose="02020603050405020304" pitchFamily="18" charset="0"/>
                <a:cs typeface="Times New Roman" panose="02020603050405020304" pitchFamily="18" charset="0"/>
              </a:rPr>
              <a:t>The final proactive action step I will mention is</a:t>
            </a:r>
            <a:r>
              <a:rPr lang="en-US" sz="1200" b="1" dirty="0">
                <a:latin typeface="Times New Roman" panose="02020603050405020304" pitchFamily="18" charset="0"/>
                <a:cs typeface="Times New Roman" panose="02020603050405020304" pitchFamily="18" charset="0"/>
              </a:rPr>
              <a:t> </a:t>
            </a:r>
            <a:r>
              <a:rPr lang="en-US" sz="1200" dirty="0">
                <a:latin typeface="Times New Roman" panose="02020603050405020304" pitchFamily="18" charset="0"/>
                <a:cs typeface="Times New Roman" panose="02020603050405020304" pitchFamily="18" charset="0"/>
              </a:rPr>
              <a:t>Preservation Planning: Data curators can help data collection teams identify, ahead of data collection, likely target repositories for the data types generated from the project, storage size needs based on the planned data collection, plan for local backup strategies, and vet repositories based on those strategies and backup server locations.</a:t>
            </a:r>
          </a:p>
          <a:p>
            <a:pPr marL="0" indent="0">
              <a:buNone/>
            </a:pPr>
            <a:endParaRPr lang="en-US" sz="1200" dirty="0">
              <a:latin typeface="Times New Roman" panose="02020603050405020304" pitchFamily="18" charset="0"/>
              <a:cs typeface="Times New Roman" panose="02020603050405020304" pitchFamily="18" charset="0"/>
            </a:endParaRPr>
          </a:p>
          <a:p>
            <a:pPr marL="0" indent="0">
              <a:buNone/>
            </a:pPr>
            <a:r>
              <a:rPr lang="en-US" sz="1200" dirty="0">
                <a:latin typeface="Times New Roman" panose="02020603050405020304" pitchFamily="18" charset="0"/>
                <a:cs typeface="Times New Roman" panose="02020603050405020304" pitchFamily="18" charset="0"/>
              </a:rPr>
              <a:t>Now, in the descriptions of reactive and proactive curation actions, you probably recognize some actions your data collection teams already take. </a:t>
            </a:r>
          </a:p>
          <a:p>
            <a:pPr marL="0" indent="0">
              <a:buNone/>
            </a:pPr>
            <a:endParaRPr lang="en-US" sz="1200" dirty="0">
              <a:latin typeface="Times New Roman" panose="02020603050405020304" pitchFamily="18" charset="0"/>
              <a:cs typeface="Times New Roman" panose="02020603050405020304" pitchFamily="18" charset="0"/>
            </a:endParaRPr>
          </a:p>
          <a:p>
            <a:pPr marL="0" indent="0">
              <a:buNone/>
            </a:pPr>
            <a:r>
              <a:rPr lang="en-US" sz="1200" dirty="0">
                <a:latin typeface="Times New Roman" panose="02020603050405020304" pitchFamily="18" charset="0"/>
                <a:cs typeface="Times New Roman" panose="02020603050405020304" pitchFamily="18" charset="0"/>
              </a:rPr>
              <a:t>However, one of</a:t>
            </a:r>
            <a:r>
              <a:rPr lang="en-US" sz="1200" baseline="0" dirty="0">
                <a:latin typeface="Times New Roman" panose="02020603050405020304" pitchFamily="18" charset="0"/>
                <a:cs typeface="Times New Roman" panose="02020603050405020304" pitchFamily="18" charset="0"/>
              </a:rPr>
              <a:t> our</a:t>
            </a:r>
            <a:r>
              <a:rPr lang="en-US" sz="1200" dirty="0">
                <a:latin typeface="Times New Roman" panose="02020603050405020304" pitchFamily="18" charset="0"/>
                <a:cs typeface="Times New Roman" panose="02020603050405020304" pitchFamily="18" charset="0"/>
              </a:rPr>
              <a:t> suggestions to you is that unless each of these steps is included in your data collection, your data and your statistics cannot reach maximum transparency. Transparency that is planned for and included at the beginning of data collection is more efficient and impactful than transparency created after the fact.</a:t>
            </a:r>
          </a:p>
          <a:p>
            <a:pPr marL="0" indent="0">
              <a:buNone/>
            </a:pPr>
            <a:endParaRPr lang="en-US" sz="1200" dirty="0">
              <a:latin typeface="Times New Roman" panose="02020603050405020304" pitchFamily="18" charset="0"/>
              <a:cs typeface="Times New Roman" panose="02020603050405020304" pitchFamily="18" charset="0"/>
            </a:endParaRPr>
          </a:p>
          <a:p>
            <a:pPr marL="0" indent="0">
              <a:buNone/>
            </a:pPr>
            <a:r>
              <a:rPr lang="en-US" sz="1200" baseline="0" dirty="0">
                <a:latin typeface="Times New Roman" panose="02020603050405020304" pitchFamily="18" charset="0"/>
                <a:cs typeface="Times New Roman" panose="02020603050405020304" pitchFamily="18" charset="0"/>
              </a:rPr>
              <a:t>[Slide] </a:t>
            </a:r>
          </a:p>
          <a:p>
            <a:pPr marL="0" indent="0">
              <a:buNone/>
            </a:pPr>
            <a:r>
              <a:rPr lang="en-US" sz="1200" baseline="0" dirty="0">
                <a:latin typeface="Times New Roman" panose="02020603050405020304" pitchFamily="18" charset="0"/>
                <a:cs typeface="Times New Roman" panose="02020603050405020304" pitchFamily="18" charset="0"/>
              </a:rPr>
              <a:t>[Next speaker: Jesse]</a:t>
            </a:r>
          </a:p>
          <a:p>
            <a:pPr marL="0" indent="0">
              <a:buNone/>
            </a:pPr>
            <a:r>
              <a:rPr lang="en-US" sz="1200" baseline="0" dirty="0">
                <a:latin typeface="Times New Roman" panose="02020603050405020304" pitchFamily="18" charset="0"/>
                <a:cs typeface="Times New Roman" panose="02020603050405020304" pitchFamily="18" charset="0"/>
              </a:rPr>
              <a:t>[Time: 5:48 minutes]</a:t>
            </a:r>
          </a:p>
          <a:p>
            <a:pPr marL="0" indent="0">
              <a:buNone/>
            </a:pPr>
            <a:r>
              <a:rPr lang="en-US" sz="1200" baseline="0" dirty="0">
                <a:latin typeface="Times New Roman" panose="02020603050405020304" pitchFamily="18" charset="0"/>
                <a:cs typeface="Times New Roman" panose="02020603050405020304" pitchFamily="18" charset="0"/>
              </a:rPr>
              <a:t>[Total time: 16 minutes]</a:t>
            </a:r>
          </a:p>
        </p:txBody>
      </p:sp>
    </p:spTree>
    <p:extLst>
      <p:ext uri="{BB962C8B-B14F-4D97-AF65-F5344CB8AC3E}">
        <p14:creationId xmlns:p14="http://schemas.microsoft.com/office/powerpoint/2010/main" val="41758814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g51989ce7e6_0_288: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1" name="Google Shape;101;g51989ce7e6_0_288: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r>
              <a:rPr lang="en-US" sz="1200" b="1" dirty="0">
                <a:latin typeface="Times New Roman" panose="02020603050405020304" pitchFamily="18" charset="0"/>
                <a:cs typeface="Times New Roman" panose="02020603050405020304" pitchFamily="18" charset="0"/>
              </a:rPr>
              <a:t>Jesse: </a:t>
            </a:r>
            <a:r>
              <a:rPr lang="en-US" sz="1200" dirty="0">
                <a:latin typeface="Times New Roman" panose="02020603050405020304" pitchFamily="18" charset="0"/>
                <a:cs typeface="Times New Roman" panose="02020603050405020304" pitchFamily="18" charset="0"/>
              </a:rPr>
              <a:t> Data curation provides data creators and data consumers with a great number of benefits. Some of these benefits are:</a:t>
            </a:r>
          </a:p>
          <a:p>
            <a:pPr marL="0" lvl="0"/>
            <a:r>
              <a:rPr lang="en-US" sz="1200" dirty="0">
                <a:latin typeface="Times New Roman" panose="02020603050405020304" pitchFamily="18" charset="0"/>
                <a:cs typeface="Times New Roman" panose="02020603050405020304" pitchFamily="18" charset="0"/>
              </a:rPr>
              <a:t>Careful curation of data created today can allow for new research in the future by freeing up research funds or by enabling meta-analyses.</a:t>
            </a:r>
          </a:p>
          <a:p>
            <a:pPr marL="0" lvl="0"/>
            <a:r>
              <a:rPr lang="en-US" sz="1200" dirty="0">
                <a:latin typeface="Times New Roman" panose="02020603050405020304" pitchFamily="18" charset="0"/>
                <a:cs typeface="Times New Roman" panose="02020603050405020304" pitchFamily="18" charset="0"/>
              </a:rPr>
              <a:t>Curation may also allow for data reuse in ways not intended by the original researchers. </a:t>
            </a:r>
          </a:p>
          <a:p>
            <a:pPr marL="0" lvl="0"/>
            <a:r>
              <a:rPr lang="en-US" sz="1200" dirty="0">
                <a:latin typeface="Times New Roman" panose="02020603050405020304" pitchFamily="18" charset="0"/>
                <a:cs typeface="Times New Roman" panose="02020603050405020304" pitchFamily="18" charset="0"/>
              </a:rPr>
              <a:t>And it ensures that data creators and data consumers can locate the data that fits their needs.</a:t>
            </a:r>
          </a:p>
          <a:p>
            <a:pPr marL="0" indent="0">
              <a:buNone/>
            </a:pPr>
            <a:endParaRPr lang="en-US" sz="1200" dirty="0">
              <a:latin typeface="Times New Roman" panose="02020603050405020304" pitchFamily="18" charset="0"/>
              <a:cs typeface="Times New Roman" panose="02020603050405020304" pitchFamily="18" charset="0"/>
            </a:endParaRPr>
          </a:p>
          <a:p>
            <a:pPr marL="0" indent="0">
              <a:buNone/>
            </a:pPr>
            <a:r>
              <a:rPr lang="en-US" sz="1200" dirty="0">
                <a:latin typeface="Times New Roman" panose="02020603050405020304" pitchFamily="18" charset="0"/>
                <a:cs typeface="Times New Roman" panose="02020603050405020304" pitchFamily="18" charset="0"/>
              </a:rPr>
              <a:t>So on the slide you see the claim that one benefit is the Opening of New Lines of Scientific Discovery. How is that possible? By employing data management best practices, metadata standards, and open data formats, we can improve interoperability among datasets, not just inside our</a:t>
            </a:r>
            <a:r>
              <a:rPr lang="en-US" sz="1200" baseline="0" dirty="0">
                <a:latin typeface="Times New Roman" panose="02020603050405020304" pitchFamily="18" charset="0"/>
                <a:cs typeface="Times New Roman" panose="02020603050405020304" pitchFamily="18" charset="0"/>
              </a:rPr>
              <a:t> organizations</a:t>
            </a:r>
            <a:r>
              <a:rPr lang="en-US" sz="1200" dirty="0">
                <a:latin typeface="Times New Roman" panose="02020603050405020304" pitchFamily="18" charset="0"/>
                <a:cs typeface="Times New Roman" panose="02020603050405020304" pitchFamily="18" charset="0"/>
              </a:rPr>
              <a:t>, but for external users as well. And not just improved interoperability among datasets we or you create, but we can help improve interoperability with weather data, census data, public health data, space data, etc., to open up new avenues of discovery among degreed researchers as well as citizen scientists. This is perhaps the most promising outcome of making curating data for transparency.</a:t>
            </a:r>
          </a:p>
          <a:p>
            <a:pPr marL="0" indent="0">
              <a:buNone/>
            </a:pPr>
            <a:endParaRPr lang="en-US" sz="1200" dirty="0">
              <a:latin typeface="Times New Roman" panose="02020603050405020304" pitchFamily="18" charset="0"/>
              <a:cs typeface="Times New Roman" panose="02020603050405020304" pitchFamily="18" charset="0"/>
            </a:endParaRPr>
          </a:p>
          <a:p>
            <a:pPr marL="0" indent="0">
              <a:buNone/>
            </a:pPr>
            <a:r>
              <a:rPr lang="en-US" sz="1200" baseline="0" dirty="0">
                <a:latin typeface="Times New Roman" panose="02020603050405020304" pitchFamily="18" charset="0"/>
                <a:cs typeface="Times New Roman" panose="02020603050405020304" pitchFamily="18" charset="0"/>
              </a:rPr>
              <a:t>[Slide]  [Next speaker: </a:t>
            </a:r>
            <a:r>
              <a:rPr lang="en-US" sz="1200" b="1" baseline="0" dirty="0">
                <a:latin typeface="Times New Roman" panose="02020603050405020304" pitchFamily="18" charset="0"/>
                <a:cs typeface="Times New Roman" panose="02020603050405020304" pitchFamily="18" charset="0"/>
              </a:rPr>
              <a:t>Leighton</a:t>
            </a:r>
            <a:r>
              <a:rPr lang="en-US" sz="1200" baseline="0" dirty="0">
                <a:latin typeface="Times New Roman" panose="02020603050405020304" pitchFamily="18" charset="0"/>
                <a:cs typeface="Times New Roman" panose="02020603050405020304" pitchFamily="18" charset="0"/>
              </a:rPr>
              <a:t>] [Time: 1:20 minutes] [Total time: 17: 12 minutes]</a:t>
            </a:r>
          </a:p>
        </p:txBody>
      </p:sp>
    </p:spTree>
    <p:extLst>
      <p:ext uri="{BB962C8B-B14F-4D97-AF65-F5344CB8AC3E}">
        <p14:creationId xmlns:p14="http://schemas.microsoft.com/office/powerpoint/2010/main" val="42299961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p:nvPr/>
        </p:nvSpPr>
        <p:spPr>
          <a:xfrm flipH="1">
            <a:off x="8246400" y="4245925"/>
            <a:ext cx="897600" cy="897600"/>
          </a:xfrm>
          <a:prstGeom prst="rtTriangl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p:nvPr/>
        </p:nvSpPr>
        <p:spPr>
          <a:xfrm flipH="1">
            <a:off x="8246400" y="4245875"/>
            <a:ext cx="897600" cy="897600"/>
          </a:xfrm>
          <a:prstGeom prst="round1Rect">
            <a:avLst>
              <a:gd name="adj" fmla="val 16667"/>
            </a:avLst>
          </a:prstGeom>
          <a:solidFill>
            <a:schemeClr val="lt1">
              <a:alpha val="680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txBox="1">
            <a:spLocks noGrp="1"/>
          </p:cNvSpPr>
          <p:nvPr>
            <p:ph type="ctrTitle"/>
          </p:nvPr>
        </p:nvSpPr>
        <p:spPr>
          <a:xfrm>
            <a:off x="390525" y="1819275"/>
            <a:ext cx="8222100" cy="933600"/>
          </a:xfrm>
          <a:prstGeom prst="rect">
            <a:avLst/>
          </a:prstGeom>
        </p:spPr>
        <p:txBody>
          <a:bodyPr spcFirstLastPara="1" wrap="square" lIns="91425" tIns="91425" rIns="91425" bIns="91425" anchor="b" anchorCtr="0"/>
          <a:lstStyle>
            <a:lvl1pPr lvl="0" rtl="0">
              <a:spcBef>
                <a:spcPts val="0"/>
              </a:spcBef>
              <a:spcAft>
                <a:spcPts val="0"/>
              </a:spcAft>
              <a:buSzPts val="4800"/>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a:endParaRPr/>
          </a:p>
        </p:txBody>
      </p:sp>
      <p:sp>
        <p:nvSpPr>
          <p:cNvPr id="13" name="Google Shape;13;p2"/>
          <p:cNvSpPr txBox="1">
            <a:spLocks noGrp="1"/>
          </p:cNvSpPr>
          <p:nvPr>
            <p:ph type="subTitle" idx="1"/>
          </p:nvPr>
        </p:nvSpPr>
        <p:spPr>
          <a:xfrm>
            <a:off x="390525" y="2789130"/>
            <a:ext cx="8222100" cy="432900"/>
          </a:xfrm>
          <a:prstGeom prst="rect">
            <a:avLst/>
          </a:prstGeom>
        </p:spPr>
        <p:txBody>
          <a:bodyPr spcFirstLastPara="1" wrap="square" lIns="91425" tIns="91425" rIns="91425" bIns="91425" anchor="t" anchorCtr="0"/>
          <a:lstStyle>
            <a:lvl1pPr lvl="0" rtl="0">
              <a:lnSpc>
                <a:spcPct val="100000"/>
              </a:lnSpc>
              <a:spcBef>
                <a:spcPts val="0"/>
              </a:spcBef>
              <a:spcAft>
                <a:spcPts val="0"/>
              </a:spcAft>
              <a:buClr>
                <a:schemeClr val="lt1"/>
              </a:buClr>
              <a:buSzPts val="1800"/>
              <a:buNone/>
              <a:defRPr>
                <a:solidFill>
                  <a:schemeClr val="lt1"/>
                </a:solidFill>
              </a:defRPr>
            </a:lvl1pPr>
            <a:lvl2pPr lvl="1" rtl="0">
              <a:lnSpc>
                <a:spcPct val="100000"/>
              </a:lnSpc>
              <a:spcBef>
                <a:spcPts val="0"/>
              </a:spcBef>
              <a:spcAft>
                <a:spcPts val="0"/>
              </a:spcAft>
              <a:buClr>
                <a:schemeClr val="lt1"/>
              </a:buClr>
              <a:buSzPts val="1800"/>
              <a:buNone/>
              <a:defRPr sz="1800">
                <a:solidFill>
                  <a:schemeClr val="lt1"/>
                </a:solidFill>
              </a:defRPr>
            </a:lvl2pPr>
            <a:lvl3pPr lvl="2" rtl="0">
              <a:lnSpc>
                <a:spcPct val="100000"/>
              </a:lnSpc>
              <a:spcBef>
                <a:spcPts val="0"/>
              </a:spcBef>
              <a:spcAft>
                <a:spcPts val="0"/>
              </a:spcAft>
              <a:buClr>
                <a:schemeClr val="lt1"/>
              </a:buClr>
              <a:buSzPts val="1800"/>
              <a:buNone/>
              <a:defRPr sz="1800">
                <a:solidFill>
                  <a:schemeClr val="lt1"/>
                </a:solidFill>
              </a:defRPr>
            </a:lvl3pPr>
            <a:lvl4pPr lvl="3" rtl="0">
              <a:lnSpc>
                <a:spcPct val="100000"/>
              </a:lnSpc>
              <a:spcBef>
                <a:spcPts val="0"/>
              </a:spcBef>
              <a:spcAft>
                <a:spcPts val="0"/>
              </a:spcAft>
              <a:buClr>
                <a:schemeClr val="lt1"/>
              </a:buClr>
              <a:buSzPts val="1800"/>
              <a:buNone/>
              <a:defRPr sz="1800">
                <a:solidFill>
                  <a:schemeClr val="lt1"/>
                </a:solidFill>
              </a:defRPr>
            </a:lvl4pPr>
            <a:lvl5pPr lvl="4" rtl="0">
              <a:lnSpc>
                <a:spcPct val="100000"/>
              </a:lnSpc>
              <a:spcBef>
                <a:spcPts val="0"/>
              </a:spcBef>
              <a:spcAft>
                <a:spcPts val="0"/>
              </a:spcAft>
              <a:buClr>
                <a:schemeClr val="lt1"/>
              </a:buClr>
              <a:buSzPts val="1800"/>
              <a:buNone/>
              <a:defRPr sz="1800">
                <a:solidFill>
                  <a:schemeClr val="lt1"/>
                </a:solidFill>
              </a:defRPr>
            </a:lvl5pPr>
            <a:lvl6pPr lvl="5" rtl="0">
              <a:lnSpc>
                <a:spcPct val="100000"/>
              </a:lnSpc>
              <a:spcBef>
                <a:spcPts val="0"/>
              </a:spcBef>
              <a:spcAft>
                <a:spcPts val="0"/>
              </a:spcAft>
              <a:buClr>
                <a:schemeClr val="lt1"/>
              </a:buClr>
              <a:buSzPts val="1800"/>
              <a:buNone/>
              <a:defRPr sz="1800">
                <a:solidFill>
                  <a:schemeClr val="lt1"/>
                </a:solidFill>
              </a:defRPr>
            </a:lvl6pPr>
            <a:lvl7pPr lvl="6" rtl="0">
              <a:lnSpc>
                <a:spcPct val="100000"/>
              </a:lnSpc>
              <a:spcBef>
                <a:spcPts val="0"/>
              </a:spcBef>
              <a:spcAft>
                <a:spcPts val="0"/>
              </a:spcAft>
              <a:buClr>
                <a:schemeClr val="lt1"/>
              </a:buClr>
              <a:buSzPts val="1800"/>
              <a:buNone/>
              <a:defRPr sz="1800">
                <a:solidFill>
                  <a:schemeClr val="lt1"/>
                </a:solidFill>
              </a:defRPr>
            </a:lvl7pPr>
            <a:lvl8pPr lvl="7" rtl="0">
              <a:lnSpc>
                <a:spcPct val="100000"/>
              </a:lnSpc>
              <a:spcBef>
                <a:spcPts val="0"/>
              </a:spcBef>
              <a:spcAft>
                <a:spcPts val="0"/>
              </a:spcAft>
              <a:buClr>
                <a:schemeClr val="lt1"/>
              </a:buClr>
              <a:buSzPts val="1800"/>
              <a:buNone/>
              <a:defRPr sz="1800">
                <a:solidFill>
                  <a:schemeClr val="lt1"/>
                </a:solidFill>
              </a:defRPr>
            </a:lvl8pPr>
            <a:lvl9pPr lvl="8" rtl="0">
              <a:lnSpc>
                <a:spcPct val="100000"/>
              </a:lnSpc>
              <a:spcBef>
                <a:spcPts val="0"/>
              </a:spcBef>
              <a:spcAft>
                <a:spcPts val="0"/>
              </a:spcAft>
              <a:buClr>
                <a:schemeClr val="lt1"/>
              </a:buClr>
              <a:buSzPts val="1800"/>
              <a:buNone/>
              <a:defRPr sz="1800">
                <a:solidFill>
                  <a:schemeClr val="lt1"/>
                </a:solidFill>
              </a:defRPr>
            </a:lvl9pPr>
          </a:lstStyle>
          <a:p>
            <a:endParaRPr/>
          </a:p>
        </p:txBody>
      </p:sp>
      <p:sp>
        <p:nvSpPr>
          <p:cNvPr id="14" name="Google Shape;14;p2"/>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5"/>
        <p:cNvGrpSpPr/>
        <p:nvPr/>
      </p:nvGrpSpPr>
      <p:grpSpPr>
        <a:xfrm>
          <a:off x="0" y="0"/>
          <a:ext cx="0" cy="0"/>
          <a:chOff x="0" y="0"/>
          <a:chExt cx="0" cy="0"/>
        </a:xfrm>
      </p:grpSpPr>
      <p:sp>
        <p:nvSpPr>
          <p:cNvPr id="16" name="Google Shape;16;p3"/>
          <p:cNvSpPr txBox="1">
            <a:spLocks noGrp="1"/>
          </p:cNvSpPr>
          <p:nvPr>
            <p:ph type="title"/>
          </p:nvPr>
        </p:nvSpPr>
        <p:spPr>
          <a:xfrm>
            <a:off x="460950" y="2065350"/>
            <a:ext cx="8222100" cy="1012800"/>
          </a:xfrm>
          <a:prstGeom prst="rect">
            <a:avLst/>
          </a:prstGeom>
        </p:spPr>
        <p:txBody>
          <a:bodyPr spcFirstLastPara="1" wrap="square" lIns="91425" tIns="91425" rIns="91425" bIns="91425" anchor="ctr" anchorCtr="0"/>
          <a:lstStyle>
            <a:lvl1pPr lvl="0" rtl="0">
              <a:spcBef>
                <a:spcPts val="0"/>
              </a:spcBef>
              <a:spcAft>
                <a:spcPts val="0"/>
              </a:spcAft>
              <a:buSzPts val="4200"/>
              <a:buNone/>
              <a:defRPr sz="4200"/>
            </a:lvl1pPr>
            <a:lvl2pPr lvl="1" rtl="0">
              <a:spcBef>
                <a:spcPts val="0"/>
              </a:spcBef>
              <a:spcAft>
                <a:spcPts val="0"/>
              </a:spcAft>
              <a:buSzPts val="4200"/>
              <a:buNone/>
              <a:defRPr sz="4200"/>
            </a:lvl2pPr>
            <a:lvl3pPr lvl="2" rtl="0">
              <a:spcBef>
                <a:spcPts val="0"/>
              </a:spcBef>
              <a:spcAft>
                <a:spcPts val="0"/>
              </a:spcAft>
              <a:buSzPts val="4200"/>
              <a:buNone/>
              <a:defRPr sz="4200"/>
            </a:lvl3pPr>
            <a:lvl4pPr lvl="3" rtl="0">
              <a:spcBef>
                <a:spcPts val="0"/>
              </a:spcBef>
              <a:spcAft>
                <a:spcPts val="0"/>
              </a:spcAft>
              <a:buSzPts val="4200"/>
              <a:buNone/>
              <a:defRPr sz="4200"/>
            </a:lvl4pPr>
            <a:lvl5pPr lvl="4" rtl="0">
              <a:spcBef>
                <a:spcPts val="0"/>
              </a:spcBef>
              <a:spcAft>
                <a:spcPts val="0"/>
              </a:spcAft>
              <a:buSzPts val="4200"/>
              <a:buNone/>
              <a:defRPr sz="4200"/>
            </a:lvl5pPr>
            <a:lvl6pPr lvl="5" rtl="0">
              <a:spcBef>
                <a:spcPts val="0"/>
              </a:spcBef>
              <a:spcAft>
                <a:spcPts val="0"/>
              </a:spcAft>
              <a:buSzPts val="4200"/>
              <a:buNone/>
              <a:defRPr sz="4200"/>
            </a:lvl6pPr>
            <a:lvl7pPr lvl="6" rtl="0">
              <a:spcBef>
                <a:spcPts val="0"/>
              </a:spcBef>
              <a:spcAft>
                <a:spcPts val="0"/>
              </a:spcAft>
              <a:buSzPts val="4200"/>
              <a:buNone/>
              <a:defRPr sz="4200"/>
            </a:lvl7pPr>
            <a:lvl8pPr lvl="7" rtl="0">
              <a:spcBef>
                <a:spcPts val="0"/>
              </a:spcBef>
              <a:spcAft>
                <a:spcPts val="0"/>
              </a:spcAft>
              <a:buSzPts val="4200"/>
              <a:buNone/>
              <a:defRPr sz="4200"/>
            </a:lvl8pPr>
            <a:lvl9pPr lvl="8" rtl="0">
              <a:spcBef>
                <a:spcPts val="0"/>
              </a:spcBef>
              <a:spcAft>
                <a:spcPts val="0"/>
              </a:spcAft>
              <a:buSzPts val="4200"/>
              <a:buNone/>
              <a:defRPr sz="4200"/>
            </a:lvl9pPr>
          </a:lstStyle>
          <a:p>
            <a:endParaRPr/>
          </a:p>
        </p:txBody>
      </p:sp>
      <p:sp>
        <p:nvSpPr>
          <p:cNvPr id="17" name="Google Shape;17;p3"/>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8"/>
        <p:cNvGrpSpPr/>
        <p:nvPr/>
      </p:nvGrpSpPr>
      <p:grpSpPr>
        <a:xfrm>
          <a:off x="0" y="0"/>
          <a:ext cx="0" cy="0"/>
          <a:chOff x="0" y="0"/>
          <a:chExt cx="0" cy="0"/>
        </a:xfrm>
      </p:grpSpPr>
      <p:sp>
        <p:nvSpPr>
          <p:cNvPr id="19" name="Google Shape;19;p4"/>
          <p:cNvSpPr/>
          <p:nvPr/>
        </p:nvSpPr>
        <p:spPr>
          <a:xfrm rot="10800000" flipH="1">
            <a:off x="0" y="1686000"/>
            <a:ext cx="9144000" cy="3457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4"/>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4"/>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lstStyle>
            <a:lvl1pPr lvl="0" rtl="0">
              <a:spcBef>
                <a:spcPts val="0"/>
              </a:spcBef>
              <a:spcAft>
                <a:spcPts val="0"/>
              </a:spcAft>
              <a:buSzPts val="3200"/>
              <a:buNone/>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a:endParaRPr/>
          </a:p>
        </p:txBody>
      </p:sp>
      <p:sp>
        <p:nvSpPr>
          <p:cNvPr id="22" name="Google Shape;22;p4"/>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lstStyle>
            <a:lvl1pPr marL="457200" lvl="0" indent="-342900" rtl="0">
              <a:spcBef>
                <a:spcPts val="0"/>
              </a:spcBef>
              <a:spcAft>
                <a:spcPts val="0"/>
              </a:spcAft>
              <a:buSzPts val="1800"/>
              <a:buChar char="●"/>
              <a:defRPr/>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a:p>
        </p:txBody>
      </p:sp>
      <p:sp>
        <p:nvSpPr>
          <p:cNvPr id="23" name="Google Shape;23;p4"/>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4"/>
        <p:cNvGrpSpPr/>
        <p:nvPr/>
      </p:nvGrpSpPr>
      <p:grpSpPr>
        <a:xfrm>
          <a:off x="0" y="0"/>
          <a:ext cx="0" cy="0"/>
          <a:chOff x="0" y="0"/>
          <a:chExt cx="0" cy="0"/>
        </a:xfrm>
      </p:grpSpPr>
      <p:sp>
        <p:nvSpPr>
          <p:cNvPr id="25" name="Google Shape;25;p5"/>
          <p:cNvSpPr/>
          <p:nvPr/>
        </p:nvSpPr>
        <p:spPr>
          <a:xfrm rot="10800000" flipH="1">
            <a:off x="0" y="1686000"/>
            <a:ext cx="9144000" cy="3457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5"/>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5"/>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lstStyle>
            <a:lvl1pPr lvl="0" rtl="0">
              <a:spcBef>
                <a:spcPts val="0"/>
              </a:spcBef>
              <a:spcAft>
                <a:spcPts val="0"/>
              </a:spcAft>
              <a:buSzPts val="3200"/>
              <a:buNone/>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a:endParaRPr/>
          </a:p>
        </p:txBody>
      </p:sp>
      <p:sp>
        <p:nvSpPr>
          <p:cNvPr id="28" name="Google Shape;28;p5"/>
          <p:cNvSpPr txBox="1">
            <a:spLocks noGrp="1"/>
          </p:cNvSpPr>
          <p:nvPr>
            <p:ph type="body" idx="1"/>
          </p:nvPr>
        </p:nvSpPr>
        <p:spPr>
          <a:xfrm>
            <a:off x="471900" y="1919075"/>
            <a:ext cx="3999900" cy="2710200"/>
          </a:xfrm>
          <a:prstGeom prst="rect">
            <a:avLst/>
          </a:prstGeom>
        </p:spPr>
        <p:txBody>
          <a:bodyPr spcFirstLastPara="1" wrap="square" lIns="91425" tIns="91425" rIns="91425" bIns="91425" anchor="t" anchorCtr="0"/>
          <a:lstStyle>
            <a:lvl1pPr marL="457200" lvl="0" indent="-317500" rtl="0">
              <a:spcBef>
                <a:spcPts val="0"/>
              </a:spcBef>
              <a:spcAft>
                <a:spcPts val="0"/>
              </a:spcAft>
              <a:buSzPts val="1400"/>
              <a:buChar char="●"/>
              <a:defRPr sz="1400"/>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a:p>
        </p:txBody>
      </p:sp>
      <p:sp>
        <p:nvSpPr>
          <p:cNvPr id="29" name="Google Shape;29;p5"/>
          <p:cNvSpPr txBox="1">
            <a:spLocks noGrp="1"/>
          </p:cNvSpPr>
          <p:nvPr>
            <p:ph type="body" idx="2"/>
          </p:nvPr>
        </p:nvSpPr>
        <p:spPr>
          <a:xfrm>
            <a:off x="4694250" y="1919075"/>
            <a:ext cx="3999900" cy="2710200"/>
          </a:xfrm>
          <a:prstGeom prst="rect">
            <a:avLst/>
          </a:prstGeom>
        </p:spPr>
        <p:txBody>
          <a:bodyPr spcFirstLastPara="1" wrap="square" lIns="91425" tIns="91425" rIns="91425" bIns="91425" anchor="t" anchorCtr="0"/>
          <a:lstStyle>
            <a:lvl1pPr marL="457200" lvl="0" indent="-317500" rtl="0">
              <a:spcBef>
                <a:spcPts val="0"/>
              </a:spcBef>
              <a:spcAft>
                <a:spcPts val="0"/>
              </a:spcAft>
              <a:buSzPts val="1400"/>
              <a:buChar char="●"/>
              <a:defRPr sz="1400"/>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a:p>
        </p:txBody>
      </p:sp>
      <p:sp>
        <p:nvSpPr>
          <p:cNvPr id="30" name="Google Shape;30;p5"/>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6"/>
        <p:cNvGrpSpPr/>
        <p:nvPr/>
      </p:nvGrpSpPr>
      <p:grpSpPr>
        <a:xfrm>
          <a:off x="0" y="0"/>
          <a:ext cx="0" cy="0"/>
          <a:chOff x="0" y="0"/>
          <a:chExt cx="0" cy="0"/>
        </a:xfrm>
      </p:grpSpPr>
      <p:sp>
        <p:nvSpPr>
          <p:cNvPr id="37" name="Google Shape;37;p7"/>
          <p:cNvSpPr txBox="1"/>
          <p:nvPr/>
        </p:nvSpPr>
        <p:spPr>
          <a:xfrm rot="10800000" flipH="1">
            <a:off x="3276600" y="25"/>
            <a:ext cx="5867400" cy="5143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7"/>
          <p:cNvSpPr/>
          <p:nvPr/>
        </p:nvSpPr>
        <p:spPr>
          <a:xfrm rot="-5400000">
            <a:off x="759150" y="2517450"/>
            <a:ext cx="51435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7"/>
          <p:cNvSpPr txBox="1">
            <a:spLocks noGrp="1"/>
          </p:cNvSpPr>
          <p:nvPr>
            <p:ph type="title"/>
          </p:nvPr>
        </p:nvSpPr>
        <p:spPr>
          <a:xfrm>
            <a:off x="226078" y="357800"/>
            <a:ext cx="2808000" cy="953400"/>
          </a:xfrm>
          <a:prstGeom prst="rect">
            <a:avLst/>
          </a:prstGeom>
        </p:spPr>
        <p:txBody>
          <a:bodyPr spcFirstLastPara="1" wrap="square" lIns="91425" tIns="91425" rIns="91425" bIns="91425" anchor="b" anchorCtr="0"/>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40" name="Google Shape;40;p7"/>
          <p:cNvSpPr txBox="1">
            <a:spLocks noGrp="1"/>
          </p:cNvSpPr>
          <p:nvPr>
            <p:ph type="body" idx="1"/>
          </p:nvPr>
        </p:nvSpPr>
        <p:spPr>
          <a:xfrm>
            <a:off x="226075" y="1465800"/>
            <a:ext cx="2808000" cy="3163500"/>
          </a:xfrm>
          <a:prstGeom prst="rect">
            <a:avLst/>
          </a:prstGeom>
        </p:spPr>
        <p:txBody>
          <a:bodyPr spcFirstLastPara="1" wrap="square" lIns="91425" tIns="91425" rIns="91425" bIns="91425" anchor="t" anchorCtr="0"/>
          <a:lstStyle>
            <a:lvl1pPr marL="457200" lvl="0" indent="-304800" rtl="0">
              <a:spcBef>
                <a:spcPts val="0"/>
              </a:spcBef>
              <a:spcAft>
                <a:spcPts val="0"/>
              </a:spcAft>
              <a:buClr>
                <a:schemeClr val="lt1"/>
              </a:buClr>
              <a:buSzPts val="1200"/>
              <a:buChar char="●"/>
              <a:defRPr sz="1200">
                <a:solidFill>
                  <a:schemeClr val="lt1"/>
                </a:solidFill>
              </a:defRPr>
            </a:lvl1pPr>
            <a:lvl2pPr marL="914400" lvl="1" indent="-304800" rtl="0">
              <a:spcBef>
                <a:spcPts val="1600"/>
              </a:spcBef>
              <a:spcAft>
                <a:spcPts val="0"/>
              </a:spcAft>
              <a:buClr>
                <a:schemeClr val="lt1"/>
              </a:buClr>
              <a:buSzPts val="1200"/>
              <a:buChar char="○"/>
              <a:defRPr sz="1200">
                <a:solidFill>
                  <a:schemeClr val="lt1"/>
                </a:solidFill>
              </a:defRPr>
            </a:lvl2pPr>
            <a:lvl3pPr marL="1371600" lvl="2" indent="-304800" rtl="0">
              <a:spcBef>
                <a:spcPts val="1600"/>
              </a:spcBef>
              <a:spcAft>
                <a:spcPts val="0"/>
              </a:spcAft>
              <a:buClr>
                <a:schemeClr val="lt1"/>
              </a:buClr>
              <a:buSzPts val="1200"/>
              <a:buChar char="■"/>
              <a:defRPr sz="1200">
                <a:solidFill>
                  <a:schemeClr val="lt1"/>
                </a:solidFill>
              </a:defRPr>
            </a:lvl3pPr>
            <a:lvl4pPr marL="1828800" lvl="3" indent="-304800" rtl="0">
              <a:spcBef>
                <a:spcPts val="1600"/>
              </a:spcBef>
              <a:spcAft>
                <a:spcPts val="0"/>
              </a:spcAft>
              <a:buClr>
                <a:schemeClr val="lt1"/>
              </a:buClr>
              <a:buSzPts val="1200"/>
              <a:buChar char="●"/>
              <a:defRPr sz="1200">
                <a:solidFill>
                  <a:schemeClr val="lt1"/>
                </a:solidFill>
              </a:defRPr>
            </a:lvl4pPr>
            <a:lvl5pPr marL="2286000" lvl="4" indent="-304800" rtl="0">
              <a:spcBef>
                <a:spcPts val="1600"/>
              </a:spcBef>
              <a:spcAft>
                <a:spcPts val="0"/>
              </a:spcAft>
              <a:buClr>
                <a:schemeClr val="lt1"/>
              </a:buClr>
              <a:buSzPts val="1200"/>
              <a:buChar char="○"/>
              <a:defRPr sz="1200">
                <a:solidFill>
                  <a:schemeClr val="lt1"/>
                </a:solidFill>
              </a:defRPr>
            </a:lvl5pPr>
            <a:lvl6pPr marL="2743200" lvl="5" indent="-304800" rtl="0">
              <a:spcBef>
                <a:spcPts val="1600"/>
              </a:spcBef>
              <a:spcAft>
                <a:spcPts val="0"/>
              </a:spcAft>
              <a:buClr>
                <a:schemeClr val="lt1"/>
              </a:buClr>
              <a:buSzPts val="1200"/>
              <a:buChar char="■"/>
              <a:defRPr sz="1200">
                <a:solidFill>
                  <a:schemeClr val="lt1"/>
                </a:solidFill>
              </a:defRPr>
            </a:lvl6pPr>
            <a:lvl7pPr marL="3200400" lvl="6" indent="-304800" rtl="0">
              <a:spcBef>
                <a:spcPts val="1600"/>
              </a:spcBef>
              <a:spcAft>
                <a:spcPts val="0"/>
              </a:spcAft>
              <a:buClr>
                <a:schemeClr val="lt1"/>
              </a:buClr>
              <a:buSzPts val="1200"/>
              <a:buChar char="●"/>
              <a:defRPr sz="1200">
                <a:solidFill>
                  <a:schemeClr val="lt1"/>
                </a:solidFill>
              </a:defRPr>
            </a:lvl7pPr>
            <a:lvl8pPr marL="3657600" lvl="7" indent="-304800" rtl="0">
              <a:spcBef>
                <a:spcPts val="1600"/>
              </a:spcBef>
              <a:spcAft>
                <a:spcPts val="0"/>
              </a:spcAft>
              <a:buClr>
                <a:schemeClr val="lt1"/>
              </a:buClr>
              <a:buSzPts val="1200"/>
              <a:buChar char="○"/>
              <a:defRPr sz="1200">
                <a:solidFill>
                  <a:schemeClr val="lt1"/>
                </a:solidFill>
              </a:defRPr>
            </a:lvl8pPr>
            <a:lvl9pPr marL="4114800" lvl="8" indent="-304800" rtl="0">
              <a:spcBef>
                <a:spcPts val="1600"/>
              </a:spcBef>
              <a:spcAft>
                <a:spcPts val="1600"/>
              </a:spcAft>
              <a:buClr>
                <a:schemeClr val="lt1"/>
              </a:buClr>
              <a:buSzPts val="1200"/>
              <a:buChar char="■"/>
              <a:defRPr sz="1200">
                <a:solidFill>
                  <a:schemeClr val="lt1"/>
                </a:solidFill>
              </a:defRPr>
            </a:lvl9pPr>
          </a:lstStyle>
          <a:p>
            <a:endParaRPr/>
          </a:p>
        </p:txBody>
      </p:sp>
      <p:sp>
        <p:nvSpPr>
          <p:cNvPr id="41" name="Google Shape;41;p7"/>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42"/>
        <p:cNvGrpSpPr/>
        <p:nvPr/>
      </p:nvGrpSpPr>
      <p:grpSpPr>
        <a:xfrm>
          <a:off x="0" y="0"/>
          <a:ext cx="0" cy="0"/>
          <a:chOff x="0" y="0"/>
          <a:chExt cx="0" cy="0"/>
        </a:xfrm>
      </p:grpSpPr>
      <p:sp>
        <p:nvSpPr>
          <p:cNvPr id="43" name="Google Shape;43;p8"/>
          <p:cNvSpPr txBox="1">
            <a:spLocks noGrp="1"/>
          </p:cNvSpPr>
          <p:nvPr>
            <p:ph type="title"/>
          </p:nvPr>
        </p:nvSpPr>
        <p:spPr>
          <a:xfrm>
            <a:off x="490250" y="488250"/>
            <a:ext cx="6227100" cy="4090800"/>
          </a:xfrm>
          <a:prstGeom prst="rect">
            <a:avLst/>
          </a:prstGeom>
        </p:spPr>
        <p:txBody>
          <a:bodyPr spcFirstLastPara="1" wrap="square" lIns="91425" tIns="91425" rIns="91425" bIns="91425" anchor="ctr" anchorCtr="0"/>
          <a:lstStyle>
            <a:lvl1pPr lvl="0" rtl="0">
              <a:spcBef>
                <a:spcPts val="0"/>
              </a:spcBef>
              <a:spcAft>
                <a:spcPts val="0"/>
              </a:spcAft>
              <a:buSzPts val="6000"/>
              <a:buNone/>
              <a:defRPr sz="6000"/>
            </a:lvl1pPr>
            <a:lvl2pPr lvl="1" rtl="0">
              <a:spcBef>
                <a:spcPts val="0"/>
              </a:spcBef>
              <a:spcAft>
                <a:spcPts val="0"/>
              </a:spcAft>
              <a:buSzPts val="6000"/>
              <a:buNone/>
              <a:defRPr sz="6000"/>
            </a:lvl2pPr>
            <a:lvl3pPr lvl="2" rtl="0">
              <a:spcBef>
                <a:spcPts val="0"/>
              </a:spcBef>
              <a:spcAft>
                <a:spcPts val="0"/>
              </a:spcAft>
              <a:buSzPts val="6000"/>
              <a:buNone/>
              <a:defRPr sz="6000"/>
            </a:lvl3pPr>
            <a:lvl4pPr lvl="3" rtl="0">
              <a:spcBef>
                <a:spcPts val="0"/>
              </a:spcBef>
              <a:spcAft>
                <a:spcPts val="0"/>
              </a:spcAft>
              <a:buSzPts val="6000"/>
              <a:buNone/>
              <a:defRPr sz="6000"/>
            </a:lvl4pPr>
            <a:lvl5pPr lvl="4" rtl="0">
              <a:spcBef>
                <a:spcPts val="0"/>
              </a:spcBef>
              <a:spcAft>
                <a:spcPts val="0"/>
              </a:spcAft>
              <a:buSzPts val="6000"/>
              <a:buNone/>
              <a:defRPr sz="6000"/>
            </a:lvl5pPr>
            <a:lvl6pPr lvl="5" rtl="0">
              <a:spcBef>
                <a:spcPts val="0"/>
              </a:spcBef>
              <a:spcAft>
                <a:spcPts val="0"/>
              </a:spcAft>
              <a:buSzPts val="6000"/>
              <a:buNone/>
              <a:defRPr sz="6000"/>
            </a:lvl6pPr>
            <a:lvl7pPr lvl="6" rtl="0">
              <a:spcBef>
                <a:spcPts val="0"/>
              </a:spcBef>
              <a:spcAft>
                <a:spcPts val="0"/>
              </a:spcAft>
              <a:buSzPts val="6000"/>
              <a:buNone/>
              <a:defRPr sz="6000"/>
            </a:lvl7pPr>
            <a:lvl8pPr lvl="7" rtl="0">
              <a:spcBef>
                <a:spcPts val="0"/>
              </a:spcBef>
              <a:spcAft>
                <a:spcPts val="0"/>
              </a:spcAft>
              <a:buSzPts val="6000"/>
              <a:buNone/>
              <a:defRPr sz="6000"/>
            </a:lvl8pPr>
            <a:lvl9pPr lvl="8" rtl="0">
              <a:spcBef>
                <a:spcPts val="0"/>
              </a:spcBef>
              <a:spcAft>
                <a:spcPts val="0"/>
              </a:spcAft>
              <a:buSzPts val="6000"/>
              <a:buNone/>
              <a:defRPr sz="6000"/>
            </a:lvl9pPr>
          </a:lstStyle>
          <a:p>
            <a:endParaRPr/>
          </a:p>
        </p:txBody>
      </p:sp>
      <p:sp>
        <p:nvSpPr>
          <p:cNvPr id="44" name="Google Shape;44;p8"/>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5"/>
        <p:cNvGrpSpPr/>
        <p:nvPr/>
      </p:nvGrpSpPr>
      <p:grpSpPr>
        <a:xfrm>
          <a:off x="0" y="0"/>
          <a:ext cx="0" cy="0"/>
          <a:chOff x="0" y="0"/>
          <a:chExt cx="0" cy="0"/>
        </a:xfrm>
      </p:grpSpPr>
      <p:sp>
        <p:nvSpPr>
          <p:cNvPr id="46" name="Google Shape;46;p9"/>
          <p:cNvSpPr/>
          <p:nvPr/>
        </p:nvSpPr>
        <p:spPr>
          <a:xfrm flipH="1">
            <a:off x="0" y="0"/>
            <a:ext cx="4572000" cy="5143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9"/>
          <p:cNvSpPr/>
          <p:nvPr/>
        </p:nvSpPr>
        <p:spPr>
          <a:xfrm rot="5400000">
            <a:off x="1946425" y="2517750"/>
            <a:ext cx="51429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lstStyle>
            <a:lvl1pPr lvl="0" algn="ctr" rtl="0">
              <a:spcBef>
                <a:spcPts val="0"/>
              </a:spcBef>
              <a:spcAft>
                <a:spcPts val="0"/>
              </a:spcAft>
              <a:buClr>
                <a:schemeClr val="dk2"/>
              </a:buClr>
              <a:buSzPts val="4200"/>
              <a:buNone/>
              <a:defRPr sz="4200">
                <a:solidFill>
                  <a:schemeClr val="dk2"/>
                </a:solidFill>
              </a:defRPr>
            </a:lvl1pPr>
            <a:lvl2pPr lvl="1" algn="ctr" rtl="0">
              <a:spcBef>
                <a:spcPts val="0"/>
              </a:spcBef>
              <a:spcAft>
                <a:spcPts val="0"/>
              </a:spcAft>
              <a:buClr>
                <a:schemeClr val="dk2"/>
              </a:buClr>
              <a:buSzPts val="4200"/>
              <a:buNone/>
              <a:defRPr sz="4200">
                <a:solidFill>
                  <a:schemeClr val="dk2"/>
                </a:solidFill>
              </a:defRPr>
            </a:lvl2pPr>
            <a:lvl3pPr lvl="2" algn="ctr" rtl="0">
              <a:spcBef>
                <a:spcPts val="0"/>
              </a:spcBef>
              <a:spcAft>
                <a:spcPts val="0"/>
              </a:spcAft>
              <a:buClr>
                <a:schemeClr val="dk2"/>
              </a:buClr>
              <a:buSzPts val="4200"/>
              <a:buNone/>
              <a:defRPr sz="4200">
                <a:solidFill>
                  <a:schemeClr val="dk2"/>
                </a:solidFill>
              </a:defRPr>
            </a:lvl3pPr>
            <a:lvl4pPr lvl="3" algn="ctr" rtl="0">
              <a:spcBef>
                <a:spcPts val="0"/>
              </a:spcBef>
              <a:spcAft>
                <a:spcPts val="0"/>
              </a:spcAft>
              <a:buClr>
                <a:schemeClr val="dk2"/>
              </a:buClr>
              <a:buSzPts val="4200"/>
              <a:buNone/>
              <a:defRPr sz="4200">
                <a:solidFill>
                  <a:schemeClr val="dk2"/>
                </a:solidFill>
              </a:defRPr>
            </a:lvl4pPr>
            <a:lvl5pPr lvl="4" algn="ctr" rtl="0">
              <a:spcBef>
                <a:spcPts val="0"/>
              </a:spcBef>
              <a:spcAft>
                <a:spcPts val="0"/>
              </a:spcAft>
              <a:buClr>
                <a:schemeClr val="dk2"/>
              </a:buClr>
              <a:buSzPts val="4200"/>
              <a:buNone/>
              <a:defRPr sz="4200">
                <a:solidFill>
                  <a:schemeClr val="dk2"/>
                </a:solidFill>
              </a:defRPr>
            </a:lvl5pPr>
            <a:lvl6pPr lvl="5" algn="ctr" rtl="0">
              <a:spcBef>
                <a:spcPts val="0"/>
              </a:spcBef>
              <a:spcAft>
                <a:spcPts val="0"/>
              </a:spcAft>
              <a:buClr>
                <a:schemeClr val="dk2"/>
              </a:buClr>
              <a:buSzPts val="4200"/>
              <a:buNone/>
              <a:defRPr sz="4200">
                <a:solidFill>
                  <a:schemeClr val="dk2"/>
                </a:solidFill>
              </a:defRPr>
            </a:lvl6pPr>
            <a:lvl7pPr lvl="6" algn="ctr" rtl="0">
              <a:spcBef>
                <a:spcPts val="0"/>
              </a:spcBef>
              <a:spcAft>
                <a:spcPts val="0"/>
              </a:spcAft>
              <a:buClr>
                <a:schemeClr val="dk2"/>
              </a:buClr>
              <a:buSzPts val="4200"/>
              <a:buNone/>
              <a:defRPr sz="4200">
                <a:solidFill>
                  <a:schemeClr val="dk2"/>
                </a:solidFill>
              </a:defRPr>
            </a:lvl7pPr>
            <a:lvl8pPr lvl="7" algn="ctr" rtl="0">
              <a:spcBef>
                <a:spcPts val="0"/>
              </a:spcBef>
              <a:spcAft>
                <a:spcPts val="0"/>
              </a:spcAft>
              <a:buClr>
                <a:schemeClr val="dk2"/>
              </a:buClr>
              <a:buSzPts val="4200"/>
              <a:buNone/>
              <a:defRPr sz="4200">
                <a:solidFill>
                  <a:schemeClr val="dk2"/>
                </a:solidFill>
              </a:defRPr>
            </a:lvl8pPr>
            <a:lvl9pPr lvl="8" algn="ctr" rtl="0">
              <a:spcBef>
                <a:spcPts val="0"/>
              </a:spcBef>
              <a:spcAft>
                <a:spcPts val="0"/>
              </a:spcAft>
              <a:buClr>
                <a:schemeClr val="dk2"/>
              </a:buClr>
              <a:buSzPts val="4200"/>
              <a:buNone/>
              <a:defRPr sz="4200">
                <a:solidFill>
                  <a:schemeClr val="dk2"/>
                </a:solidFill>
              </a:defRPr>
            </a:lvl9pPr>
          </a:lstStyle>
          <a:p>
            <a:endParaRPr/>
          </a:p>
        </p:txBody>
      </p:sp>
      <p:sp>
        <p:nvSpPr>
          <p:cNvPr id="49" name="Google Shape;49;p9"/>
          <p:cNvSpPr txBox="1">
            <a:spLocks noGrp="1"/>
          </p:cNvSpPr>
          <p:nvPr>
            <p:ph type="subTitle" idx="1"/>
          </p:nvPr>
        </p:nvSpPr>
        <p:spPr>
          <a:xfrm>
            <a:off x="265500" y="2779467"/>
            <a:ext cx="4045200" cy="1235100"/>
          </a:xfrm>
          <a:prstGeom prst="rect">
            <a:avLst/>
          </a:prstGeom>
        </p:spPr>
        <p:txBody>
          <a:bodyPr spcFirstLastPara="1" wrap="square" lIns="91425" tIns="91425" rIns="91425" bIns="91425" anchor="t" anchorCtr="0"/>
          <a:lstStyle>
            <a:lvl1pPr lvl="0" algn="ctr" rtl="0">
              <a:lnSpc>
                <a:spcPct val="100000"/>
              </a:lnSpc>
              <a:spcBef>
                <a:spcPts val="0"/>
              </a:spcBef>
              <a:spcAft>
                <a:spcPts val="0"/>
              </a:spcAft>
              <a:buSzPts val="2100"/>
              <a:buNone/>
              <a:defRPr sz="21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50" name="Google Shape;50;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lstStyle>
            <a:lvl1pPr marL="457200" lvl="0" indent="-342900" rtl="0">
              <a:spcBef>
                <a:spcPts val="0"/>
              </a:spcBef>
              <a:spcAft>
                <a:spcPts val="0"/>
              </a:spcAft>
              <a:buClr>
                <a:schemeClr val="lt1"/>
              </a:buClr>
              <a:buSzPts val="1800"/>
              <a:buChar char="●"/>
              <a:defRPr>
                <a:solidFill>
                  <a:schemeClr val="lt1"/>
                </a:solidFill>
              </a:defRPr>
            </a:lvl1pPr>
            <a:lvl2pPr marL="914400" lvl="1" indent="-317500" rtl="0">
              <a:spcBef>
                <a:spcPts val="1600"/>
              </a:spcBef>
              <a:spcAft>
                <a:spcPts val="0"/>
              </a:spcAft>
              <a:buClr>
                <a:schemeClr val="lt1"/>
              </a:buClr>
              <a:buSzPts val="1400"/>
              <a:buChar char="○"/>
              <a:defRPr>
                <a:solidFill>
                  <a:schemeClr val="lt1"/>
                </a:solidFill>
              </a:defRPr>
            </a:lvl2pPr>
            <a:lvl3pPr marL="1371600" lvl="2" indent="-317500" rtl="0">
              <a:spcBef>
                <a:spcPts val="1600"/>
              </a:spcBef>
              <a:spcAft>
                <a:spcPts val="0"/>
              </a:spcAft>
              <a:buClr>
                <a:schemeClr val="lt1"/>
              </a:buClr>
              <a:buSzPts val="1400"/>
              <a:buChar char="■"/>
              <a:defRPr>
                <a:solidFill>
                  <a:schemeClr val="lt1"/>
                </a:solidFill>
              </a:defRPr>
            </a:lvl3pPr>
            <a:lvl4pPr marL="1828800" lvl="3" indent="-317500" rtl="0">
              <a:spcBef>
                <a:spcPts val="1600"/>
              </a:spcBef>
              <a:spcAft>
                <a:spcPts val="0"/>
              </a:spcAft>
              <a:buClr>
                <a:schemeClr val="lt1"/>
              </a:buClr>
              <a:buSzPts val="1400"/>
              <a:buChar char="●"/>
              <a:defRPr>
                <a:solidFill>
                  <a:schemeClr val="lt1"/>
                </a:solidFill>
              </a:defRPr>
            </a:lvl4pPr>
            <a:lvl5pPr marL="2286000" lvl="4" indent="-317500" rtl="0">
              <a:spcBef>
                <a:spcPts val="1600"/>
              </a:spcBef>
              <a:spcAft>
                <a:spcPts val="0"/>
              </a:spcAft>
              <a:buClr>
                <a:schemeClr val="lt1"/>
              </a:buClr>
              <a:buSzPts val="1400"/>
              <a:buChar char="○"/>
              <a:defRPr>
                <a:solidFill>
                  <a:schemeClr val="lt1"/>
                </a:solidFill>
              </a:defRPr>
            </a:lvl5pPr>
            <a:lvl6pPr marL="2743200" lvl="5" indent="-317500" rtl="0">
              <a:spcBef>
                <a:spcPts val="1600"/>
              </a:spcBef>
              <a:spcAft>
                <a:spcPts val="0"/>
              </a:spcAft>
              <a:buClr>
                <a:schemeClr val="lt1"/>
              </a:buClr>
              <a:buSzPts val="1400"/>
              <a:buChar char="■"/>
              <a:defRPr>
                <a:solidFill>
                  <a:schemeClr val="lt1"/>
                </a:solidFill>
              </a:defRPr>
            </a:lvl6pPr>
            <a:lvl7pPr marL="3200400" lvl="6" indent="-317500" rtl="0">
              <a:spcBef>
                <a:spcPts val="1600"/>
              </a:spcBef>
              <a:spcAft>
                <a:spcPts val="0"/>
              </a:spcAft>
              <a:buClr>
                <a:schemeClr val="lt1"/>
              </a:buClr>
              <a:buSzPts val="1400"/>
              <a:buChar char="●"/>
              <a:defRPr>
                <a:solidFill>
                  <a:schemeClr val="lt1"/>
                </a:solidFill>
              </a:defRPr>
            </a:lvl7pPr>
            <a:lvl8pPr marL="3657600" lvl="7" indent="-317500" rtl="0">
              <a:spcBef>
                <a:spcPts val="1600"/>
              </a:spcBef>
              <a:spcAft>
                <a:spcPts val="0"/>
              </a:spcAft>
              <a:buClr>
                <a:schemeClr val="lt1"/>
              </a:buClr>
              <a:buSzPts val="1400"/>
              <a:buChar char="○"/>
              <a:defRPr>
                <a:solidFill>
                  <a:schemeClr val="lt1"/>
                </a:solidFill>
              </a:defRPr>
            </a:lvl8pPr>
            <a:lvl9pPr marL="4114800" lvl="8" indent="-317500" rtl="0">
              <a:spcBef>
                <a:spcPts val="1600"/>
              </a:spcBef>
              <a:spcAft>
                <a:spcPts val="1600"/>
              </a:spcAft>
              <a:buClr>
                <a:schemeClr val="lt1"/>
              </a:buClr>
              <a:buSzPts val="1400"/>
              <a:buChar char="■"/>
              <a:defRPr>
                <a:solidFill>
                  <a:schemeClr val="lt1"/>
                </a:solidFill>
              </a:defRPr>
            </a:lvl9pPr>
          </a:lstStyle>
          <a:p>
            <a:endParaRPr/>
          </a:p>
        </p:txBody>
      </p:sp>
      <p:sp>
        <p:nvSpPr>
          <p:cNvPr id="51" name="Google Shape;51;p9"/>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2"/>
        <p:cNvGrpSpPr/>
        <p:nvPr/>
      </p:nvGrpSpPr>
      <p:grpSpPr>
        <a:xfrm>
          <a:off x="0" y="0"/>
          <a:ext cx="0" cy="0"/>
          <a:chOff x="0" y="0"/>
          <a:chExt cx="0" cy="0"/>
        </a:xfrm>
      </p:grpSpPr>
      <p:sp>
        <p:nvSpPr>
          <p:cNvPr id="53" name="Google Shape;53;p10"/>
          <p:cNvSpPr txBox="1"/>
          <p:nvPr/>
        </p:nvSpPr>
        <p:spPr>
          <a:xfrm rot="10800000" flipH="1">
            <a:off x="0" y="0"/>
            <a:ext cx="9144000" cy="46959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10"/>
          <p:cNvSpPr/>
          <p:nvPr/>
        </p:nvSpPr>
        <p:spPr>
          <a:xfrm rot="10800000" flipH="1">
            <a:off x="0" y="4622725"/>
            <a:ext cx="9144000" cy="741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10"/>
          <p:cNvSpPr txBox="1">
            <a:spLocks noGrp="1"/>
          </p:cNvSpPr>
          <p:nvPr>
            <p:ph type="body" idx="1"/>
          </p:nvPr>
        </p:nvSpPr>
        <p:spPr>
          <a:xfrm>
            <a:off x="57150" y="4696825"/>
            <a:ext cx="8382000" cy="446700"/>
          </a:xfrm>
          <a:prstGeom prst="rect">
            <a:avLst/>
          </a:prstGeom>
        </p:spPr>
        <p:txBody>
          <a:bodyPr spcFirstLastPara="1" wrap="square" lIns="91425" tIns="91425" rIns="91425" bIns="91425" anchor="ctr" anchorCtr="0"/>
          <a:lstStyle>
            <a:lvl1pPr marL="457200" lvl="0" indent="-228600" rtl="0">
              <a:lnSpc>
                <a:spcPct val="100000"/>
              </a:lnSpc>
              <a:spcBef>
                <a:spcPts val="0"/>
              </a:spcBef>
              <a:spcAft>
                <a:spcPts val="0"/>
              </a:spcAft>
              <a:buClr>
                <a:schemeClr val="lt1"/>
              </a:buClr>
              <a:buSzPts val="1200"/>
              <a:buNone/>
              <a:defRPr sz="1200">
                <a:solidFill>
                  <a:schemeClr val="lt1"/>
                </a:solidFill>
              </a:defRPr>
            </a:lvl1pPr>
          </a:lstStyle>
          <a:p>
            <a:endParaRPr/>
          </a:p>
        </p:txBody>
      </p:sp>
      <p:sp>
        <p:nvSpPr>
          <p:cNvPr id="56" name="Google Shape;56;p10"/>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57"/>
        <p:cNvGrpSpPr/>
        <p:nvPr/>
      </p:nvGrpSpPr>
      <p:grpSpPr>
        <a:xfrm>
          <a:off x="0" y="0"/>
          <a:ext cx="0" cy="0"/>
          <a:chOff x="0" y="0"/>
          <a:chExt cx="0" cy="0"/>
        </a:xfrm>
      </p:grpSpPr>
      <p:sp>
        <p:nvSpPr>
          <p:cNvPr id="58" name="Google Shape;58;p11"/>
          <p:cNvSpPr txBox="1">
            <a:spLocks noGrp="1"/>
          </p:cNvSpPr>
          <p:nvPr>
            <p:ph type="title" hasCustomPrompt="1"/>
          </p:nvPr>
        </p:nvSpPr>
        <p:spPr>
          <a:xfrm>
            <a:off x="475500" y="1258525"/>
            <a:ext cx="8222100" cy="1963500"/>
          </a:xfrm>
          <a:prstGeom prst="rect">
            <a:avLst/>
          </a:prstGeom>
        </p:spPr>
        <p:txBody>
          <a:bodyPr spcFirstLastPara="1" wrap="square" lIns="91425" tIns="91425" rIns="91425" bIns="91425" anchor="b" anchorCtr="0"/>
          <a:lstStyle>
            <a:lvl1pPr lvl="0" algn="ctr" rtl="0">
              <a:spcBef>
                <a:spcPts val="0"/>
              </a:spcBef>
              <a:spcAft>
                <a:spcPts val="0"/>
              </a:spcAft>
              <a:buClr>
                <a:schemeClr val="dk2"/>
              </a:buClr>
              <a:buSzPts val="12000"/>
              <a:buNone/>
              <a:defRPr sz="12000">
                <a:solidFill>
                  <a:schemeClr val="dk2"/>
                </a:solidFill>
              </a:defRPr>
            </a:lvl1pPr>
            <a:lvl2pPr lvl="1" algn="ctr" rtl="0">
              <a:spcBef>
                <a:spcPts val="0"/>
              </a:spcBef>
              <a:spcAft>
                <a:spcPts val="0"/>
              </a:spcAft>
              <a:buClr>
                <a:schemeClr val="dk2"/>
              </a:buClr>
              <a:buSzPts val="12000"/>
              <a:buNone/>
              <a:defRPr sz="12000">
                <a:solidFill>
                  <a:schemeClr val="dk2"/>
                </a:solidFill>
              </a:defRPr>
            </a:lvl2pPr>
            <a:lvl3pPr lvl="2" algn="ctr" rtl="0">
              <a:spcBef>
                <a:spcPts val="0"/>
              </a:spcBef>
              <a:spcAft>
                <a:spcPts val="0"/>
              </a:spcAft>
              <a:buClr>
                <a:schemeClr val="dk2"/>
              </a:buClr>
              <a:buSzPts val="12000"/>
              <a:buNone/>
              <a:defRPr sz="12000">
                <a:solidFill>
                  <a:schemeClr val="dk2"/>
                </a:solidFill>
              </a:defRPr>
            </a:lvl3pPr>
            <a:lvl4pPr lvl="3" algn="ctr" rtl="0">
              <a:spcBef>
                <a:spcPts val="0"/>
              </a:spcBef>
              <a:spcAft>
                <a:spcPts val="0"/>
              </a:spcAft>
              <a:buClr>
                <a:schemeClr val="dk2"/>
              </a:buClr>
              <a:buSzPts val="12000"/>
              <a:buNone/>
              <a:defRPr sz="12000">
                <a:solidFill>
                  <a:schemeClr val="dk2"/>
                </a:solidFill>
              </a:defRPr>
            </a:lvl4pPr>
            <a:lvl5pPr lvl="4" algn="ctr" rtl="0">
              <a:spcBef>
                <a:spcPts val="0"/>
              </a:spcBef>
              <a:spcAft>
                <a:spcPts val="0"/>
              </a:spcAft>
              <a:buClr>
                <a:schemeClr val="dk2"/>
              </a:buClr>
              <a:buSzPts val="12000"/>
              <a:buNone/>
              <a:defRPr sz="12000">
                <a:solidFill>
                  <a:schemeClr val="dk2"/>
                </a:solidFill>
              </a:defRPr>
            </a:lvl5pPr>
            <a:lvl6pPr lvl="5" algn="ctr" rtl="0">
              <a:spcBef>
                <a:spcPts val="0"/>
              </a:spcBef>
              <a:spcAft>
                <a:spcPts val="0"/>
              </a:spcAft>
              <a:buClr>
                <a:schemeClr val="dk2"/>
              </a:buClr>
              <a:buSzPts val="12000"/>
              <a:buNone/>
              <a:defRPr sz="12000">
                <a:solidFill>
                  <a:schemeClr val="dk2"/>
                </a:solidFill>
              </a:defRPr>
            </a:lvl6pPr>
            <a:lvl7pPr lvl="6" algn="ctr" rtl="0">
              <a:spcBef>
                <a:spcPts val="0"/>
              </a:spcBef>
              <a:spcAft>
                <a:spcPts val="0"/>
              </a:spcAft>
              <a:buClr>
                <a:schemeClr val="dk2"/>
              </a:buClr>
              <a:buSzPts val="12000"/>
              <a:buNone/>
              <a:defRPr sz="12000">
                <a:solidFill>
                  <a:schemeClr val="dk2"/>
                </a:solidFill>
              </a:defRPr>
            </a:lvl7pPr>
            <a:lvl8pPr lvl="7" algn="ctr" rtl="0">
              <a:spcBef>
                <a:spcPts val="0"/>
              </a:spcBef>
              <a:spcAft>
                <a:spcPts val="0"/>
              </a:spcAft>
              <a:buClr>
                <a:schemeClr val="dk2"/>
              </a:buClr>
              <a:buSzPts val="12000"/>
              <a:buNone/>
              <a:defRPr sz="12000">
                <a:solidFill>
                  <a:schemeClr val="dk2"/>
                </a:solidFill>
              </a:defRPr>
            </a:lvl8pPr>
            <a:lvl9pPr lvl="8" algn="ctr" rtl="0">
              <a:spcBef>
                <a:spcPts val="0"/>
              </a:spcBef>
              <a:spcAft>
                <a:spcPts val="0"/>
              </a:spcAft>
              <a:buClr>
                <a:schemeClr val="dk2"/>
              </a:buClr>
              <a:buSzPts val="12000"/>
              <a:buNone/>
              <a:defRPr sz="12000">
                <a:solidFill>
                  <a:schemeClr val="dk2"/>
                </a:solidFill>
              </a:defRPr>
            </a:lvl9pPr>
          </a:lstStyle>
          <a:p>
            <a:r>
              <a:t>xx%</a:t>
            </a:r>
          </a:p>
        </p:txBody>
      </p:sp>
      <p:sp>
        <p:nvSpPr>
          <p:cNvPr id="59" name="Google Shape;59;p11"/>
          <p:cNvSpPr txBox="1">
            <a:spLocks noGrp="1"/>
          </p:cNvSpPr>
          <p:nvPr>
            <p:ph type="body" idx="1"/>
          </p:nvPr>
        </p:nvSpPr>
        <p:spPr>
          <a:xfrm>
            <a:off x="475500" y="3304625"/>
            <a:ext cx="8222100" cy="1300800"/>
          </a:xfrm>
          <a:prstGeom prst="rect">
            <a:avLst/>
          </a:prstGeom>
        </p:spPr>
        <p:txBody>
          <a:bodyPr spcFirstLastPara="1" wrap="square" lIns="91425" tIns="91425" rIns="91425" bIns="91425" anchor="t" anchorCtr="0"/>
          <a:lstStyle>
            <a:lvl1pPr marL="457200" lvl="0" indent="-342900" algn="ctr" rtl="0">
              <a:spcBef>
                <a:spcPts val="0"/>
              </a:spcBef>
              <a:spcAft>
                <a:spcPts val="0"/>
              </a:spcAft>
              <a:buSzPts val="1800"/>
              <a:buChar char="●"/>
              <a:defRPr/>
            </a:lvl1pPr>
            <a:lvl2pPr marL="914400" lvl="1" indent="-317500" algn="ctr" rtl="0">
              <a:spcBef>
                <a:spcPts val="1600"/>
              </a:spcBef>
              <a:spcAft>
                <a:spcPts val="0"/>
              </a:spcAft>
              <a:buSzPts val="1400"/>
              <a:buChar char="○"/>
              <a:defRPr/>
            </a:lvl2pPr>
            <a:lvl3pPr marL="1371600" lvl="2" indent="-317500" algn="ctr" rtl="0">
              <a:spcBef>
                <a:spcPts val="1600"/>
              </a:spcBef>
              <a:spcAft>
                <a:spcPts val="0"/>
              </a:spcAft>
              <a:buSzPts val="1400"/>
              <a:buChar char="■"/>
              <a:defRPr/>
            </a:lvl3pPr>
            <a:lvl4pPr marL="1828800" lvl="3" indent="-317500" algn="ctr" rtl="0">
              <a:spcBef>
                <a:spcPts val="1600"/>
              </a:spcBef>
              <a:spcAft>
                <a:spcPts val="0"/>
              </a:spcAft>
              <a:buSzPts val="1400"/>
              <a:buChar char="●"/>
              <a:defRPr/>
            </a:lvl4pPr>
            <a:lvl5pPr marL="2286000" lvl="4" indent="-317500" algn="ctr" rtl="0">
              <a:spcBef>
                <a:spcPts val="1600"/>
              </a:spcBef>
              <a:spcAft>
                <a:spcPts val="0"/>
              </a:spcAft>
              <a:buSzPts val="1400"/>
              <a:buChar char="○"/>
              <a:defRPr/>
            </a:lvl5pPr>
            <a:lvl6pPr marL="2743200" lvl="5" indent="-317500" algn="ctr" rtl="0">
              <a:spcBef>
                <a:spcPts val="1600"/>
              </a:spcBef>
              <a:spcAft>
                <a:spcPts val="0"/>
              </a:spcAft>
              <a:buSzPts val="1400"/>
              <a:buChar char="■"/>
              <a:defRPr/>
            </a:lvl6pPr>
            <a:lvl7pPr marL="3200400" lvl="6" indent="-317500" algn="ctr" rtl="0">
              <a:spcBef>
                <a:spcPts val="1600"/>
              </a:spcBef>
              <a:spcAft>
                <a:spcPts val="0"/>
              </a:spcAft>
              <a:buSzPts val="1400"/>
              <a:buChar char="●"/>
              <a:defRPr/>
            </a:lvl7pPr>
            <a:lvl8pPr marL="3657600" lvl="7" indent="-317500" algn="ctr" rtl="0">
              <a:spcBef>
                <a:spcPts val="1600"/>
              </a:spcBef>
              <a:spcAft>
                <a:spcPts val="0"/>
              </a:spcAft>
              <a:buSzPts val="1400"/>
              <a:buChar char="○"/>
              <a:defRPr/>
            </a:lvl8pPr>
            <a:lvl9pPr marL="4114800" lvl="8" indent="-317500" algn="ctr" rtl="0">
              <a:spcBef>
                <a:spcPts val="1600"/>
              </a:spcBef>
              <a:spcAft>
                <a:spcPts val="1600"/>
              </a:spcAft>
              <a:buSzPts val="1400"/>
              <a:buChar char="■"/>
              <a:defRPr/>
            </a:lvl9pPr>
          </a:lstStyle>
          <a:p>
            <a:endParaRPr/>
          </a:p>
        </p:txBody>
      </p:sp>
      <p:sp>
        <p:nvSpPr>
          <p:cNvPr id="60" name="Google Shape;60;p11"/>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material">
    <p:bg>
      <p:bgPr>
        <a:solidFill>
          <a:srgbClr val="1C4587"/>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71900" y="738725"/>
            <a:ext cx="8222100" cy="767700"/>
          </a:xfrm>
          <a:prstGeom prst="rect">
            <a:avLst/>
          </a:prstGeom>
          <a:noFill/>
          <a:ln>
            <a:noFill/>
          </a:ln>
        </p:spPr>
        <p:txBody>
          <a:bodyPr spcFirstLastPara="1" wrap="square" lIns="91425" tIns="91425" rIns="91425" bIns="91425" anchor="b" anchorCtr="0"/>
          <a:lstStyle>
            <a:lvl1pPr lvl="0" rt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1pPr>
            <a:lvl2pPr lvl="1" rt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2pPr>
            <a:lvl3pPr lvl="2" rt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3pPr>
            <a:lvl4pPr lvl="3" rt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4pPr>
            <a:lvl5pPr lvl="4" rt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5pPr>
            <a:lvl6pPr lvl="5" rt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6pPr>
            <a:lvl7pPr lvl="6" rt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7pPr>
            <a:lvl8pPr lvl="7" rt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8pPr>
            <a:lvl9pPr lvl="8" rt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9pPr>
          </a:lstStyle>
          <a:p>
            <a:endParaRPr/>
          </a:p>
        </p:txBody>
      </p:sp>
      <p:sp>
        <p:nvSpPr>
          <p:cNvPr id="7" name="Google Shape;7;p1"/>
          <p:cNvSpPr txBox="1">
            <a:spLocks noGrp="1"/>
          </p:cNvSpPr>
          <p:nvPr>
            <p:ph type="body" idx="1"/>
          </p:nvPr>
        </p:nvSpPr>
        <p:spPr>
          <a:xfrm>
            <a:off x="471900" y="1919075"/>
            <a:ext cx="8222100" cy="2710200"/>
          </a:xfrm>
          <a:prstGeom prst="rect">
            <a:avLst/>
          </a:prstGeom>
          <a:noFill/>
          <a:ln>
            <a:noFill/>
          </a:ln>
        </p:spPr>
        <p:txBody>
          <a:bodyPr spcFirstLastPara="1" wrap="square" lIns="91425" tIns="91425" rIns="91425" bIns="91425" anchor="t" anchorCtr="0"/>
          <a:lstStyle>
            <a:lvl1pPr marL="457200" lvl="0" indent="-342900" rtl="0">
              <a:lnSpc>
                <a:spcPct val="115000"/>
              </a:lnSpc>
              <a:spcBef>
                <a:spcPts val="0"/>
              </a:spcBef>
              <a:spcAft>
                <a:spcPts val="0"/>
              </a:spcAft>
              <a:buClr>
                <a:schemeClr val="lt2"/>
              </a:buClr>
              <a:buSzPts val="1800"/>
              <a:buFont typeface="Roboto"/>
              <a:buChar char="●"/>
              <a:defRPr sz="1800">
                <a:solidFill>
                  <a:schemeClr val="lt2"/>
                </a:solidFill>
                <a:latin typeface="Roboto"/>
                <a:ea typeface="Roboto"/>
                <a:cs typeface="Roboto"/>
                <a:sym typeface="Roboto"/>
              </a:defRPr>
            </a:lvl1pPr>
            <a:lvl2pPr marL="914400" lvl="1" indent="-317500" rtl="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2pPr>
            <a:lvl3pPr marL="1371600" lvl="2" indent="-317500" rtl="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3pPr>
            <a:lvl4pPr marL="1828800" lvl="3" indent="-317500" rtl="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4pPr>
            <a:lvl5pPr marL="2286000" lvl="4" indent="-317500" rtl="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5pPr>
            <a:lvl6pPr marL="2743200" lvl="5" indent="-317500" rtl="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6pPr>
            <a:lvl7pPr marL="3200400" lvl="6" indent="-317500" rtl="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7pPr>
            <a:lvl8pPr marL="3657600" lvl="7" indent="-317500" rtl="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8pPr>
            <a:lvl9pPr marL="4114800" lvl="8" indent="-317500" rtl="0">
              <a:lnSpc>
                <a:spcPct val="115000"/>
              </a:lnSpc>
              <a:spcBef>
                <a:spcPts val="1600"/>
              </a:spcBef>
              <a:spcAft>
                <a:spcPts val="1600"/>
              </a:spcAft>
              <a:buClr>
                <a:schemeClr val="lt2"/>
              </a:buClr>
              <a:buSzPts val="1400"/>
              <a:buFont typeface="Roboto"/>
              <a:buChar char="■"/>
              <a:defRPr>
                <a:solidFill>
                  <a:schemeClr val="lt2"/>
                </a:solidFill>
                <a:latin typeface="Roboto"/>
                <a:ea typeface="Roboto"/>
                <a:cs typeface="Roboto"/>
                <a:sym typeface="Roboto"/>
              </a:defRPr>
            </a:lvl9pPr>
          </a:lstStyle>
          <a:p>
            <a:endParaRPr/>
          </a:p>
        </p:txBody>
      </p:sp>
      <p:sp>
        <p:nvSpPr>
          <p:cNvPr id="8" name="Google Shape;8;p1"/>
          <p:cNvSpPr txBox="1">
            <a:spLocks noGrp="1"/>
          </p:cNvSpPr>
          <p:nvPr>
            <p:ph type="sldNum" idx="12"/>
          </p:nvPr>
        </p:nvSpPr>
        <p:spPr>
          <a:xfrm>
            <a:off x="8523541" y="4695623"/>
            <a:ext cx="548700" cy="393600"/>
          </a:xfrm>
          <a:prstGeom prst="rect">
            <a:avLst/>
          </a:prstGeom>
          <a:noFill/>
          <a:ln>
            <a:noFill/>
          </a:ln>
        </p:spPr>
        <p:txBody>
          <a:bodyPr spcFirstLastPara="1" wrap="square" lIns="91425" tIns="91425" rIns="91425" bIns="91425" anchor="ctr" anchorCtr="0">
            <a:noAutofit/>
          </a:bodyPr>
          <a:lstStyle>
            <a:lvl1pPr lvl="0" algn="r" rtl="0">
              <a:buNone/>
              <a:defRPr sz="1000">
                <a:solidFill>
                  <a:schemeClr val="lt2"/>
                </a:solidFill>
                <a:latin typeface="Roboto"/>
                <a:ea typeface="Roboto"/>
                <a:cs typeface="Roboto"/>
                <a:sym typeface="Roboto"/>
              </a:defRPr>
            </a:lvl1pPr>
            <a:lvl2pPr lvl="1" algn="r" rtl="0">
              <a:buNone/>
              <a:defRPr sz="1000">
                <a:solidFill>
                  <a:schemeClr val="lt2"/>
                </a:solidFill>
                <a:latin typeface="Roboto"/>
                <a:ea typeface="Roboto"/>
                <a:cs typeface="Roboto"/>
                <a:sym typeface="Roboto"/>
              </a:defRPr>
            </a:lvl2pPr>
            <a:lvl3pPr lvl="2" algn="r" rtl="0">
              <a:buNone/>
              <a:defRPr sz="1000">
                <a:solidFill>
                  <a:schemeClr val="lt2"/>
                </a:solidFill>
                <a:latin typeface="Roboto"/>
                <a:ea typeface="Roboto"/>
                <a:cs typeface="Roboto"/>
                <a:sym typeface="Roboto"/>
              </a:defRPr>
            </a:lvl3pPr>
            <a:lvl4pPr lvl="3" algn="r" rtl="0">
              <a:buNone/>
              <a:defRPr sz="1000">
                <a:solidFill>
                  <a:schemeClr val="lt2"/>
                </a:solidFill>
                <a:latin typeface="Roboto"/>
                <a:ea typeface="Roboto"/>
                <a:cs typeface="Roboto"/>
                <a:sym typeface="Roboto"/>
              </a:defRPr>
            </a:lvl4pPr>
            <a:lvl5pPr lvl="4" algn="r" rtl="0">
              <a:buNone/>
              <a:defRPr sz="1000">
                <a:solidFill>
                  <a:schemeClr val="lt2"/>
                </a:solidFill>
                <a:latin typeface="Roboto"/>
                <a:ea typeface="Roboto"/>
                <a:cs typeface="Roboto"/>
                <a:sym typeface="Roboto"/>
              </a:defRPr>
            </a:lvl5pPr>
            <a:lvl6pPr lvl="5" algn="r" rtl="0">
              <a:buNone/>
              <a:defRPr sz="1000">
                <a:solidFill>
                  <a:schemeClr val="lt2"/>
                </a:solidFill>
                <a:latin typeface="Roboto"/>
                <a:ea typeface="Roboto"/>
                <a:cs typeface="Roboto"/>
                <a:sym typeface="Roboto"/>
              </a:defRPr>
            </a:lvl6pPr>
            <a:lvl7pPr lvl="6" algn="r" rtl="0">
              <a:buNone/>
              <a:defRPr sz="1000">
                <a:solidFill>
                  <a:schemeClr val="lt2"/>
                </a:solidFill>
                <a:latin typeface="Roboto"/>
                <a:ea typeface="Roboto"/>
                <a:cs typeface="Roboto"/>
                <a:sym typeface="Roboto"/>
              </a:defRPr>
            </a:lvl7pPr>
            <a:lvl8pPr lvl="7" algn="r" rtl="0">
              <a:buNone/>
              <a:defRPr sz="1000">
                <a:solidFill>
                  <a:schemeClr val="lt2"/>
                </a:solidFill>
                <a:latin typeface="Roboto"/>
                <a:ea typeface="Roboto"/>
                <a:cs typeface="Roboto"/>
                <a:sym typeface="Roboto"/>
              </a:defRPr>
            </a:lvl8pPr>
            <a:lvl9pPr lvl="8" algn="r" rtl="0">
              <a:buNone/>
              <a:defRPr sz="1000">
                <a:solidFill>
                  <a:schemeClr val="lt2"/>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3" r:id="rId5"/>
    <p:sldLayoutId id="2147483654" r:id="rId6"/>
    <p:sldLayoutId id="2147483655" r:id="rId7"/>
    <p:sldLayoutId id="2147483656" r:id="rId8"/>
    <p:sldLayoutId id="2147483657" r:id="rId9"/>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s://doi.org/10.21949/1524565"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hyperlink" Target="https://www.force11.org/group/fairgroup/fairprinciples" TargetMode="External"/><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5.xml"/><Relationship Id="rId4" Type="http://schemas.openxmlformats.org/officeDocument/2006/relationships/hyperlink" Target="http://doi.org/10.5281/zenodo.1245568"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8" Type="http://schemas.openxmlformats.org/officeDocument/2006/relationships/hyperlink" Target="http://dx.doi.org/10.3133/ofr20131265" TargetMode="External"/><Relationship Id="rId3" Type="http://schemas.openxmlformats.org/officeDocument/2006/relationships/hyperlink" Target="http://guides.library.tamu.edu/DataManagement" TargetMode="External"/><Relationship Id="rId7" Type="http://schemas.openxmlformats.org/officeDocument/2006/relationships/hyperlink" Target="http://www.dcc.ac.uk/resources/curation-lifecycle-model" TargetMode="External"/><Relationship Id="rId2" Type="http://schemas.openxmlformats.org/officeDocument/2006/relationships/notesSlide" Target="../notesSlides/notesSlide22.xml"/><Relationship Id="rId1" Type="http://schemas.openxmlformats.org/officeDocument/2006/relationships/slideLayout" Target="../slideLayouts/slideLayout4.xml"/><Relationship Id="rId6" Type="http://schemas.openxmlformats.org/officeDocument/2006/relationships/hyperlink" Target="http://www.inferentialthinking.com/chapter1/what-is-data-science.html" TargetMode="External"/><Relationship Id="rId5" Type="http://schemas.openxmlformats.org/officeDocument/2006/relationships/hyperlink" Target="http://www.lis.illinois.edu/academics/programs/specializations/data_curation" TargetMode="External"/><Relationship Id="rId10" Type="http://schemas.openxmlformats.org/officeDocument/2006/relationships/hyperlink" Target="http://doi.org/10.5281/zenodo.1245568" TargetMode="External"/><Relationship Id="rId4" Type="http://schemas.openxmlformats.org/officeDocument/2006/relationships/hyperlink" Target="http://www.pelagicpublishing.com/data-management-for-researchers.html" TargetMode="External"/><Relationship Id="rId9" Type="http://schemas.openxmlformats.org/officeDocument/2006/relationships/hyperlink" Target="https://www.force11.org/group/fairgroup/fairprinciples" TargetMode="Externa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bts.gov/" TargetMode="External"/><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s://ntl.bts.gov/"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3"/>
          <p:cNvSpPr txBox="1">
            <a:spLocks noGrp="1"/>
          </p:cNvSpPr>
          <p:nvPr>
            <p:ph type="ctrTitle"/>
          </p:nvPr>
        </p:nvSpPr>
        <p:spPr>
          <a:xfrm>
            <a:off x="284765" y="1134319"/>
            <a:ext cx="8930100" cy="1373381"/>
          </a:xfrm>
          <a:prstGeom prst="rect">
            <a:avLst/>
          </a:prstGeom>
        </p:spPr>
        <p:txBody>
          <a:bodyPr spcFirstLastPara="1" wrap="square" lIns="91425" tIns="91425" rIns="91425" bIns="91425" anchor="b" anchorCtr="0">
            <a:noAutofit/>
          </a:bodyPr>
          <a:lstStyle/>
          <a:p>
            <a:pPr lvl="0"/>
            <a:r>
              <a:rPr lang="en-US" sz="4000" b="1" dirty="0"/>
              <a:t>Data Curation &amp; </a:t>
            </a:r>
            <a:br>
              <a:rPr lang="en-US" sz="4000" b="1" dirty="0"/>
            </a:br>
            <a:r>
              <a:rPr lang="en-US" sz="4000" b="1" dirty="0"/>
              <a:t>Transparent Federal Statistics</a:t>
            </a:r>
            <a:endParaRPr sz="4000" b="1" dirty="0"/>
          </a:p>
        </p:txBody>
      </p:sp>
      <p:sp>
        <p:nvSpPr>
          <p:cNvPr id="68" name="Google Shape;68;p13"/>
          <p:cNvSpPr txBox="1">
            <a:spLocks noGrp="1"/>
          </p:cNvSpPr>
          <p:nvPr>
            <p:ph type="subTitle" idx="1"/>
          </p:nvPr>
        </p:nvSpPr>
        <p:spPr>
          <a:xfrm>
            <a:off x="284765" y="2507692"/>
            <a:ext cx="8222100" cy="432900"/>
          </a:xfrm>
          <a:prstGeom prst="rect">
            <a:avLst/>
          </a:prstGeom>
        </p:spPr>
        <p:txBody>
          <a:bodyPr spcFirstLastPara="1" wrap="square" lIns="91425" tIns="91425" rIns="91425" bIns="91425" anchor="t" anchorCtr="0">
            <a:noAutofit/>
          </a:bodyPr>
          <a:lstStyle/>
          <a:p>
            <a:pPr marL="0" lvl="0" indent="0"/>
            <a:r>
              <a:rPr lang="en-US" sz="2400" dirty="0"/>
              <a:t>Some Suggestions</a:t>
            </a:r>
            <a:endParaRPr sz="2400" dirty="0"/>
          </a:p>
        </p:txBody>
      </p:sp>
      <p:sp>
        <p:nvSpPr>
          <p:cNvPr id="69" name="Google Shape;69;p13"/>
          <p:cNvSpPr txBox="1">
            <a:spLocks noGrp="1"/>
          </p:cNvSpPr>
          <p:nvPr>
            <p:ph type="subTitle" idx="1"/>
          </p:nvPr>
        </p:nvSpPr>
        <p:spPr>
          <a:xfrm>
            <a:off x="365760" y="3200400"/>
            <a:ext cx="4216760" cy="1885399"/>
          </a:xfrm>
          <a:prstGeom prst="rect">
            <a:avLst/>
          </a:prstGeom>
        </p:spPr>
        <p:txBody>
          <a:bodyPr spcFirstLastPara="1" wrap="square" lIns="91425" tIns="91425" rIns="91425" bIns="91425" anchor="t" anchorCtr="0">
            <a:noAutofit/>
          </a:bodyPr>
          <a:lstStyle/>
          <a:p>
            <a:pPr marL="0" lvl="0" indent="0"/>
            <a:r>
              <a:rPr lang="en-US" sz="1200" dirty="0"/>
              <a:t>Leighton L Christiansen     </a:t>
            </a:r>
          </a:p>
          <a:p>
            <a:pPr marL="0" lvl="0" indent="0"/>
            <a:r>
              <a:rPr lang="en-US" sz="1200" dirty="0"/>
              <a:t>     http://orcid.org/0000-0002-0543-4268</a:t>
            </a:r>
          </a:p>
          <a:p>
            <a:pPr marL="0" lvl="0" indent="0"/>
            <a:r>
              <a:rPr lang="en-US" sz="1200" dirty="0"/>
              <a:t>Data Curator, National Transportation Library,</a:t>
            </a:r>
          </a:p>
          <a:p>
            <a:pPr marL="0" lvl="0" indent="0"/>
            <a:r>
              <a:rPr lang="en-US" sz="1200" dirty="0"/>
              <a:t>Bureau of Transportation Statistics, </a:t>
            </a:r>
          </a:p>
          <a:p>
            <a:pPr marL="0" lvl="0" indent="0"/>
            <a:r>
              <a:rPr lang="en-US" sz="1200" dirty="0"/>
              <a:t>OST-R , US Department of Transportation</a:t>
            </a:r>
          </a:p>
          <a:p>
            <a:pPr marL="0" lvl="0" indent="0"/>
            <a:r>
              <a:rPr lang="en-US" sz="1200" dirty="0"/>
              <a:t>leighton.christiansen@dot.gov</a:t>
            </a:r>
          </a:p>
          <a:p>
            <a:pPr marL="0" lvl="0" indent="0"/>
            <a:r>
              <a:rPr lang="en-US" sz="1200" dirty="0"/>
              <a:t>ntldatacurator@dot.gov</a:t>
            </a:r>
          </a:p>
          <a:p>
            <a:pPr marL="0" lvl="0" indent="0"/>
            <a:endParaRPr lang="en-US" sz="1200" dirty="0"/>
          </a:p>
          <a:p>
            <a:pPr marL="0" lvl="0" indent="0"/>
            <a:r>
              <a:rPr lang="en-US" sz="1000" dirty="0"/>
              <a:t>Presentation to Nation Center for Science and Engineering Statistics 2019-10-16</a:t>
            </a:r>
          </a:p>
        </p:txBody>
      </p:sp>
      <p:pic>
        <p:nvPicPr>
          <p:cNvPr id="2" name="Picture 1" descr="ORCID id logo: I green button with the letters &quot;ID&quot; in white type in the middle."/>
          <p:cNvPicPr>
            <a:picLocks noChangeAspect="1"/>
          </p:cNvPicPr>
          <p:nvPr/>
        </p:nvPicPr>
        <p:blipFill>
          <a:blip r:embed="rId3"/>
          <a:stretch>
            <a:fillRect/>
          </a:stretch>
        </p:blipFill>
        <p:spPr>
          <a:xfrm>
            <a:off x="417180" y="3473883"/>
            <a:ext cx="182896" cy="182896"/>
          </a:xfrm>
          <a:prstGeom prst="rect">
            <a:avLst/>
          </a:prstGeom>
        </p:spPr>
      </p:pic>
      <p:sp>
        <p:nvSpPr>
          <p:cNvPr id="6" name="Google Shape;69;p13"/>
          <p:cNvSpPr txBox="1">
            <a:spLocks/>
          </p:cNvSpPr>
          <p:nvPr/>
        </p:nvSpPr>
        <p:spPr>
          <a:xfrm>
            <a:off x="4572000" y="3199464"/>
            <a:ext cx="4365589" cy="1496159"/>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00000"/>
              </a:lnSpc>
              <a:spcBef>
                <a:spcPts val="0"/>
              </a:spcBef>
              <a:spcAft>
                <a:spcPts val="0"/>
              </a:spcAft>
              <a:buClr>
                <a:schemeClr val="lt1"/>
              </a:buClr>
              <a:buSzPts val="1800"/>
              <a:buFont typeface="Roboto"/>
              <a:buNone/>
              <a:defRPr sz="1800" b="0" i="0" u="none" strike="noStrike" cap="none">
                <a:solidFill>
                  <a:schemeClr val="lt1"/>
                </a:solidFill>
                <a:latin typeface="Roboto"/>
                <a:ea typeface="Roboto"/>
                <a:cs typeface="Roboto"/>
                <a:sym typeface="Roboto"/>
              </a:defRPr>
            </a:lvl1pPr>
            <a:lvl2pPr marL="914400" marR="0" lvl="1" indent="-317500" algn="l" rtl="0">
              <a:lnSpc>
                <a:spcPct val="100000"/>
              </a:lnSpc>
              <a:spcBef>
                <a:spcPts val="0"/>
              </a:spcBef>
              <a:spcAft>
                <a:spcPts val="0"/>
              </a:spcAft>
              <a:buClr>
                <a:schemeClr val="lt1"/>
              </a:buClr>
              <a:buSzPts val="1800"/>
              <a:buFont typeface="Roboto"/>
              <a:buNone/>
              <a:defRPr sz="1800" b="0" i="0" u="none" strike="noStrike" cap="none">
                <a:solidFill>
                  <a:schemeClr val="lt1"/>
                </a:solidFill>
                <a:latin typeface="Roboto"/>
                <a:ea typeface="Roboto"/>
                <a:cs typeface="Roboto"/>
                <a:sym typeface="Roboto"/>
              </a:defRPr>
            </a:lvl2pPr>
            <a:lvl3pPr marL="1371600" marR="0" lvl="2" indent="-317500" algn="l" rtl="0">
              <a:lnSpc>
                <a:spcPct val="100000"/>
              </a:lnSpc>
              <a:spcBef>
                <a:spcPts val="0"/>
              </a:spcBef>
              <a:spcAft>
                <a:spcPts val="0"/>
              </a:spcAft>
              <a:buClr>
                <a:schemeClr val="lt1"/>
              </a:buClr>
              <a:buSzPts val="1800"/>
              <a:buFont typeface="Roboto"/>
              <a:buNone/>
              <a:defRPr sz="1800" b="0" i="0" u="none" strike="noStrike" cap="none">
                <a:solidFill>
                  <a:schemeClr val="lt1"/>
                </a:solidFill>
                <a:latin typeface="Roboto"/>
                <a:ea typeface="Roboto"/>
                <a:cs typeface="Roboto"/>
                <a:sym typeface="Roboto"/>
              </a:defRPr>
            </a:lvl3pPr>
            <a:lvl4pPr marL="1828800" marR="0" lvl="3" indent="-317500" algn="l" rtl="0">
              <a:lnSpc>
                <a:spcPct val="100000"/>
              </a:lnSpc>
              <a:spcBef>
                <a:spcPts val="0"/>
              </a:spcBef>
              <a:spcAft>
                <a:spcPts val="0"/>
              </a:spcAft>
              <a:buClr>
                <a:schemeClr val="lt1"/>
              </a:buClr>
              <a:buSzPts val="1800"/>
              <a:buFont typeface="Roboto"/>
              <a:buNone/>
              <a:defRPr sz="1800" b="0" i="0" u="none" strike="noStrike" cap="none">
                <a:solidFill>
                  <a:schemeClr val="lt1"/>
                </a:solidFill>
                <a:latin typeface="Roboto"/>
                <a:ea typeface="Roboto"/>
                <a:cs typeface="Roboto"/>
                <a:sym typeface="Roboto"/>
              </a:defRPr>
            </a:lvl4pPr>
            <a:lvl5pPr marL="2286000" marR="0" lvl="4" indent="-317500" algn="l" rtl="0">
              <a:lnSpc>
                <a:spcPct val="100000"/>
              </a:lnSpc>
              <a:spcBef>
                <a:spcPts val="0"/>
              </a:spcBef>
              <a:spcAft>
                <a:spcPts val="0"/>
              </a:spcAft>
              <a:buClr>
                <a:schemeClr val="lt1"/>
              </a:buClr>
              <a:buSzPts val="1800"/>
              <a:buFont typeface="Roboto"/>
              <a:buNone/>
              <a:defRPr sz="1800" b="0" i="0" u="none" strike="noStrike" cap="none">
                <a:solidFill>
                  <a:schemeClr val="lt1"/>
                </a:solidFill>
                <a:latin typeface="Roboto"/>
                <a:ea typeface="Roboto"/>
                <a:cs typeface="Roboto"/>
                <a:sym typeface="Roboto"/>
              </a:defRPr>
            </a:lvl5pPr>
            <a:lvl6pPr marL="2743200" marR="0" lvl="5" indent="-317500" algn="l" rtl="0">
              <a:lnSpc>
                <a:spcPct val="100000"/>
              </a:lnSpc>
              <a:spcBef>
                <a:spcPts val="0"/>
              </a:spcBef>
              <a:spcAft>
                <a:spcPts val="0"/>
              </a:spcAft>
              <a:buClr>
                <a:schemeClr val="lt1"/>
              </a:buClr>
              <a:buSzPts val="1800"/>
              <a:buFont typeface="Roboto"/>
              <a:buNone/>
              <a:defRPr sz="1800" b="0" i="0" u="none" strike="noStrike" cap="none">
                <a:solidFill>
                  <a:schemeClr val="lt1"/>
                </a:solidFill>
                <a:latin typeface="Roboto"/>
                <a:ea typeface="Roboto"/>
                <a:cs typeface="Roboto"/>
                <a:sym typeface="Roboto"/>
              </a:defRPr>
            </a:lvl6pPr>
            <a:lvl7pPr marL="3200400" marR="0" lvl="6" indent="-317500" algn="l" rtl="0">
              <a:lnSpc>
                <a:spcPct val="100000"/>
              </a:lnSpc>
              <a:spcBef>
                <a:spcPts val="0"/>
              </a:spcBef>
              <a:spcAft>
                <a:spcPts val="0"/>
              </a:spcAft>
              <a:buClr>
                <a:schemeClr val="lt1"/>
              </a:buClr>
              <a:buSzPts val="1800"/>
              <a:buFont typeface="Roboto"/>
              <a:buNone/>
              <a:defRPr sz="1800" b="0" i="0" u="none" strike="noStrike" cap="none">
                <a:solidFill>
                  <a:schemeClr val="lt1"/>
                </a:solidFill>
                <a:latin typeface="Roboto"/>
                <a:ea typeface="Roboto"/>
                <a:cs typeface="Roboto"/>
                <a:sym typeface="Roboto"/>
              </a:defRPr>
            </a:lvl7pPr>
            <a:lvl8pPr marL="3657600" marR="0" lvl="7" indent="-317500" algn="l" rtl="0">
              <a:lnSpc>
                <a:spcPct val="100000"/>
              </a:lnSpc>
              <a:spcBef>
                <a:spcPts val="0"/>
              </a:spcBef>
              <a:spcAft>
                <a:spcPts val="0"/>
              </a:spcAft>
              <a:buClr>
                <a:schemeClr val="lt1"/>
              </a:buClr>
              <a:buSzPts val="1800"/>
              <a:buFont typeface="Roboto"/>
              <a:buNone/>
              <a:defRPr sz="1800" b="0" i="0" u="none" strike="noStrike" cap="none">
                <a:solidFill>
                  <a:schemeClr val="lt1"/>
                </a:solidFill>
                <a:latin typeface="Roboto"/>
                <a:ea typeface="Roboto"/>
                <a:cs typeface="Roboto"/>
                <a:sym typeface="Roboto"/>
              </a:defRPr>
            </a:lvl8pPr>
            <a:lvl9pPr marL="4114800" marR="0" lvl="8" indent="-317500" algn="l" rtl="0">
              <a:lnSpc>
                <a:spcPct val="100000"/>
              </a:lnSpc>
              <a:spcBef>
                <a:spcPts val="0"/>
              </a:spcBef>
              <a:spcAft>
                <a:spcPts val="0"/>
              </a:spcAft>
              <a:buClr>
                <a:schemeClr val="lt1"/>
              </a:buClr>
              <a:buSzPts val="1800"/>
              <a:buFont typeface="Roboto"/>
              <a:buNone/>
              <a:defRPr sz="1800" b="0" i="0" u="none" strike="noStrike" cap="none">
                <a:solidFill>
                  <a:schemeClr val="lt1"/>
                </a:solidFill>
                <a:latin typeface="Roboto"/>
                <a:ea typeface="Roboto"/>
                <a:cs typeface="Roboto"/>
                <a:sym typeface="Roboto"/>
              </a:defRPr>
            </a:lvl9pPr>
          </a:lstStyle>
          <a:p>
            <a:pPr marL="0" indent="0"/>
            <a:r>
              <a:rPr lang="en-US" sz="1200" dirty="0"/>
              <a:t>Jesse Long     </a:t>
            </a:r>
          </a:p>
          <a:p>
            <a:pPr marL="0" indent="0"/>
            <a:r>
              <a:rPr lang="en-US" sz="1200" dirty="0"/>
              <a:t>     https://orcid.org/0000-0002-4962-1380</a:t>
            </a:r>
          </a:p>
          <a:p>
            <a:pPr marL="0" indent="0"/>
            <a:r>
              <a:rPr lang="en-US" sz="1200" dirty="0"/>
              <a:t>Data Curation &amp; Data Management Fellow, </a:t>
            </a:r>
          </a:p>
          <a:p>
            <a:pPr marL="0" indent="0"/>
            <a:r>
              <a:rPr lang="en-US" sz="1200" dirty="0"/>
              <a:t>National Transportation Library,</a:t>
            </a:r>
          </a:p>
          <a:p>
            <a:pPr marL="0" indent="0"/>
            <a:r>
              <a:rPr lang="en-US" sz="1200" dirty="0"/>
              <a:t>Bureau of Transportation Statistics, </a:t>
            </a:r>
          </a:p>
          <a:p>
            <a:pPr marL="0" indent="0"/>
            <a:r>
              <a:rPr lang="en-US" sz="1200" dirty="0"/>
              <a:t>OST-R , US Department of Transportation</a:t>
            </a:r>
          </a:p>
          <a:p>
            <a:pPr marL="0" indent="0"/>
            <a:r>
              <a:rPr lang="en-US" sz="1200" dirty="0"/>
              <a:t>jesse.long.ctr@dot.gov</a:t>
            </a:r>
          </a:p>
          <a:p>
            <a:pPr marL="0" indent="0"/>
            <a:endParaRPr lang="en-US" sz="1000" dirty="0"/>
          </a:p>
        </p:txBody>
      </p:sp>
      <p:pic>
        <p:nvPicPr>
          <p:cNvPr id="7" name="Picture 6" descr="ORCID id logo: I green button with the letters &quot;ID&quot; in white type in the middle."/>
          <p:cNvPicPr>
            <a:picLocks noChangeAspect="1"/>
          </p:cNvPicPr>
          <p:nvPr/>
        </p:nvPicPr>
        <p:blipFill>
          <a:blip r:embed="rId3"/>
          <a:stretch>
            <a:fillRect/>
          </a:stretch>
        </p:blipFill>
        <p:spPr>
          <a:xfrm>
            <a:off x="4646308" y="3473879"/>
            <a:ext cx="182896" cy="182896"/>
          </a:xfrm>
          <a:prstGeom prst="rect">
            <a:avLst/>
          </a:prstGeom>
        </p:spPr>
      </p:pic>
      <p:sp>
        <p:nvSpPr>
          <p:cNvPr id="3" name="Slide Number Placeholder 2"/>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a:t>
            </a:fld>
            <a:endParaRPr lang="en"/>
          </a:p>
        </p:txBody>
      </p:sp>
      <p:sp>
        <p:nvSpPr>
          <p:cNvPr id="4" name="TextBox 3">
            <a:extLst>
              <a:ext uri="{FF2B5EF4-FFF2-40B4-BE49-F238E27FC236}">
                <a16:creationId xmlns:a16="http://schemas.microsoft.com/office/drawing/2014/main" id="{D7473007-4FF0-43F0-B9F4-98C3D4D3EA49}"/>
              </a:ext>
            </a:extLst>
          </p:cNvPr>
          <p:cNvSpPr txBox="1"/>
          <p:nvPr/>
        </p:nvSpPr>
        <p:spPr>
          <a:xfrm>
            <a:off x="4586008" y="4698455"/>
            <a:ext cx="2505456" cy="246221"/>
          </a:xfrm>
          <a:prstGeom prst="rect">
            <a:avLst/>
          </a:prstGeom>
          <a:noFill/>
        </p:spPr>
        <p:txBody>
          <a:bodyPr wrap="square" rtlCol="0" anchor="ctr">
            <a:spAutoFit/>
          </a:bodyPr>
          <a:lstStyle/>
          <a:p>
            <a:pPr algn="ctr"/>
            <a:r>
              <a:rPr lang="en-US" sz="1000" b="1" dirty="0">
                <a:latin typeface="Roboto" panose="020B0604020202020204" charset="0"/>
                <a:ea typeface="Roboto" panose="020B0604020202020204" charset="0"/>
                <a:hlinkClick r:id="rId4"/>
              </a:rPr>
              <a:t>https://doi.org/10.21949/1524565</a:t>
            </a:r>
            <a:endParaRPr lang="en-US" sz="1000" b="1" dirty="0">
              <a:latin typeface="Roboto" panose="020B0604020202020204" charset="0"/>
              <a:ea typeface="Roboto" panose="020B060402020202020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17"/>
          <p:cNvSpPr txBox="1">
            <a:spLocks noGrp="1"/>
          </p:cNvSpPr>
          <p:nvPr>
            <p:ph type="title"/>
          </p:nvPr>
        </p:nvSpPr>
        <p:spPr>
          <a:xfrm>
            <a:off x="460950" y="6506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sz="3600" dirty="0"/>
              <a:t>Data Curation: Definitions</a:t>
            </a:r>
            <a:endParaRPr sz="3600" dirty="0"/>
          </a:p>
        </p:txBody>
      </p:sp>
      <p:sp>
        <p:nvSpPr>
          <p:cNvPr id="105" name="Google Shape;105;p17"/>
          <p:cNvSpPr txBox="1">
            <a:spLocks noGrp="1"/>
          </p:cNvSpPr>
          <p:nvPr>
            <p:ph type="body" idx="1"/>
          </p:nvPr>
        </p:nvSpPr>
        <p:spPr>
          <a:xfrm>
            <a:off x="242999" y="1820925"/>
            <a:ext cx="7670078" cy="3018900"/>
          </a:xfrm>
          <a:prstGeom prst="rect">
            <a:avLst/>
          </a:prstGeom>
          <a:solidFill>
            <a:schemeClr val="accent4"/>
          </a:solidFill>
          <a:ln>
            <a:noFill/>
          </a:ln>
        </p:spPr>
        <p:txBody>
          <a:bodyPr spcFirstLastPara="1" wrap="square" lIns="91425" tIns="91425" rIns="91425" bIns="91425" anchor="t" anchorCtr="0">
            <a:noAutofit/>
          </a:bodyPr>
          <a:lstStyle/>
          <a:p>
            <a:pPr marL="91440" indent="-228600">
              <a:lnSpc>
                <a:spcPct val="100000"/>
              </a:lnSpc>
              <a:spcAft>
                <a:spcPts val="600"/>
              </a:spcAft>
            </a:pPr>
            <a:r>
              <a:rPr lang="en-US" sz="1800" dirty="0">
                <a:solidFill>
                  <a:srgbClr val="1C4587"/>
                </a:solidFill>
              </a:rPr>
              <a:t>Data Management: </a:t>
            </a:r>
          </a:p>
          <a:p>
            <a:pPr marL="548640" lvl="1" indent="-228600">
              <a:lnSpc>
                <a:spcPct val="100000"/>
              </a:lnSpc>
              <a:spcBef>
                <a:spcPts val="0"/>
              </a:spcBef>
              <a:spcAft>
                <a:spcPts val="600"/>
              </a:spcAft>
            </a:pPr>
            <a:r>
              <a:rPr lang="en-US" sz="1600" dirty="0">
                <a:solidFill>
                  <a:srgbClr val="1C4587"/>
                </a:solidFill>
              </a:rPr>
              <a:t>deliberate planning, creation, storage, access and preservation of data produced from a given investigation</a:t>
            </a:r>
            <a:r>
              <a:rPr lang="en-US" sz="1600" baseline="30000" dirty="0">
                <a:solidFill>
                  <a:srgbClr val="1C4587"/>
                </a:solidFill>
              </a:rPr>
              <a:t>1, 2</a:t>
            </a:r>
          </a:p>
          <a:p>
            <a:pPr marL="91440" indent="-228600">
              <a:lnSpc>
                <a:spcPct val="100000"/>
              </a:lnSpc>
              <a:spcBef>
                <a:spcPts val="600"/>
              </a:spcBef>
              <a:spcAft>
                <a:spcPts val="600"/>
              </a:spcAft>
            </a:pPr>
            <a:r>
              <a:rPr lang="en-US" sz="1800" dirty="0">
                <a:solidFill>
                  <a:srgbClr val="1C4587"/>
                </a:solidFill>
              </a:rPr>
              <a:t>Data Curation</a:t>
            </a:r>
          </a:p>
          <a:p>
            <a:pPr marL="548640" lvl="1" indent="-228600">
              <a:lnSpc>
                <a:spcPct val="100000"/>
              </a:lnSpc>
              <a:spcBef>
                <a:spcPts val="0"/>
              </a:spcBef>
              <a:spcAft>
                <a:spcPts val="600"/>
              </a:spcAft>
            </a:pPr>
            <a:r>
              <a:rPr lang="en-US" sz="1600" dirty="0">
                <a:solidFill>
                  <a:srgbClr val="1C4587"/>
                </a:solidFill>
              </a:rPr>
              <a:t>enables data discovery and retrieval, maintains data quality, adds value, and provides for re-use over time</a:t>
            </a:r>
            <a:r>
              <a:rPr lang="en-US" sz="1600" baseline="30000" dirty="0">
                <a:solidFill>
                  <a:srgbClr val="1C4587"/>
                </a:solidFill>
              </a:rPr>
              <a:t>3</a:t>
            </a:r>
          </a:p>
          <a:p>
            <a:pPr marL="91440" indent="-228600">
              <a:lnSpc>
                <a:spcPct val="100000"/>
              </a:lnSpc>
              <a:spcBef>
                <a:spcPts val="600"/>
              </a:spcBef>
              <a:spcAft>
                <a:spcPts val="600"/>
              </a:spcAft>
            </a:pPr>
            <a:r>
              <a:rPr lang="en-US" sz="1800" dirty="0">
                <a:solidFill>
                  <a:srgbClr val="1C4587"/>
                </a:solidFill>
              </a:rPr>
              <a:t>Data Science</a:t>
            </a:r>
          </a:p>
          <a:p>
            <a:pPr marL="548640" lvl="1" indent="-228600">
              <a:lnSpc>
                <a:spcPct val="100000"/>
              </a:lnSpc>
              <a:spcBef>
                <a:spcPts val="0"/>
              </a:spcBef>
              <a:spcAft>
                <a:spcPts val="600"/>
              </a:spcAft>
            </a:pPr>
            <a:r>
              <a:rPr lang="en-US" sz="1600" dirty="0">
                <a:solidFill>
                  <a:srgbClr val="1C4587"/>
                </a:solidFill>
              </a:rPr>
              <a:t>drawing useful conclusions from large and diverse data sets through exploration, prediction, and inference</a:t>
            </a:r>
            <a:r>
              <a:rPr lang="en-US" sz="1600" baseline="30000" dirty="0">
                <a:solidFill>
                  <a:srgbClr val="1C4587"/>
                </a:solidFill>
              </a:rPr>
              <a:t>4</a:t>
            </a:r>
          </a:p>
          <a:p>
            <a:pPr marL="285750" indent="-285750">
              <a:spcAft>
                <a:spcPts val="1200"/>
              </a:spcAft>
            </a:pPr>
            <a:endParaRPr lang="en-US" sz="1800" dirty="0">
              <a:solidFill>
                <a:srgbClr val="1C4587"/>
              </a:solidFill>
            </a:endParaRPr>
          </a:p>
        </p:txBody>
      </p:sp>
      <p:sp>
        <p:nvSpPr>
          <p:cNvPr id="2" name="Slide Number Placeholder 1"/>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10</a:t>
            </a:fld>
            <a:endParaRPr lang="en"/>
          </a:p>
        </p:txBody>
      </p:sp>
    </p:spTree>
    <p:extLst>
      <p:ext uri="{BB962C8B-B14F-4D97-AF65-F5344CB8AC3E}">
        <p14:creationId xmlns:p14="http://schemas.microsoft.com/office/powerpoint/2010/main" val="2392168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3" name="Title 2">
            <a:extLst>
              <a:ext uri="{FF2B5EF4-FFF2-40B4-BE49-F238E27FC236}">
                <a16:creationId xmlns:a16="http://schemas.microsoft.com/office/drawing/2014/main" id="{03044A47-DFBA-4A46-8D6A-EC0BD85B92D4}"/>
              </a:ext>
            </a:extLst>
          </p:cNvPr>
          <p:cNvSpPr>
            <a:spLocks noGrp="1"/>
          </p:cNvSpPr>
          <p:nvPr>
            <p:ph type="title"/>
          </p:nvPr>
        </p:nvSpPr>
        <p:spPr>
          <a:xfrm>
            <a:off x="226078" y="357800"/>
            <a:ext cx="2808000" cy="1166200"/>
          </a:xfrm>
        </p:spPr>
        <p:txBody>
          <a:bodyPr/>
          <a:lstStyle/>
          <a:p>
            <a:pPr lvl="0"/>
            <a:r>
              <a:rPr lang="en-US" sz="3600" dirty="0"/>
              <a:t>Linked</a:t>
            </a:r>
            <a:r>
              <a:rPr lang="en-US" dirty="0"/>
              <a:t> </a:t>
            </a:r>
            <a:r>
              <a:rPr lang="en-US" sz="3600" dirty="0"/>
              <a:t>Processes</a:t>
            </a:r>
          </a:p>
        </p:txBody>
      </p:sp>
      <p:sp>
        <p:nvSpPr>
          <p:cNvPr id="110" name="Google Shape;110;p18"/>
          <p:cNvSpPr txBox="1">
            <a:spLocks noGrp="1"/>
          </p:cNvSpPr>
          <p:nvPr>
            <p:ph type="body" idx="1"/>
          </p:nvPr>
        </p:nvSpPr>
        <p:spPr>
          <a:xfrm>
            <a:off x="226075" y="2043719"/>
            <a:ext cx="2808000" cy="100316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2400" dirty="0"/>
              <a:t>DM is a </a:t>
            </a:r>
            <a:r>
              <a:rPr lang="en-US" sz="2400" b="1" dirty="0"/>
              <a:t>Necessary</a:t>
            </a:r>
            <a:r>
              <a:rPr lang="en-US" sz="2400" dirty="0"/>
              <a:t> </a:t>
            </a:r>
            <a:r>
              <a:rPr lang="en-US" sz="2400" b="1" dirty="0"/>
              <a:t>Element</a:t>
            </a:r>
            <a:r>
              <a:rPr lang="en-US" sz="2400" dirty="0"/>
              <a:t> of DC</a:t>
            </a:r>
            <a:endParaRPr dirty="0"/>
          </a:p>
        </p:txBody>
      </p:sp>
      <p:sp>
        <p:nvSpPr>
          <p:cNvPr id="4" name="Content Placeholder 2"/>
          <p:cNvSpPr txBox="1">
            <a:spLocks/>
          </p:cNvSpPr>
          <p:nvPr/>
        </p:nvSpPr>
        <p:spPr>
          <a:xfrm>
            <a:off x="3474720" y="1828801"/>
            <a:ext cx="2637694" cy="100316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04800" algn="l" rtl="0">
              <a:lnSpc>
                <a:spcPct val="115000"/>
              </a:lnSpc>
              <a:spcBef>
                <a:spcPts val="0"/>
              </a:spcBef>
              <a:spcAft>
                <a:spcPts val="0"/>
              </a:spcAft>
              <a:buClr>
                <a:schemeClr val="lt1"/>
              </a:buClr>
              <a:buSzPts val="1200"/>
              <a:buFont typeface="Roboto"/>
              <a:buChar char="●"/>
              <a:defRPr sz="1200" b="0" i="0" u="none" strike="noStrike" cap="none">
                <a:solidFill>
                  <a:schemeClr val="lt1"/>
                </a:solidFill>
                <a:latin typeface="Roboto"/>
                <a:ea typeface="Roboto"/>
                <a:cs typeface="Roboto"/>
                <a:sym typeface="Roboto"/>
              </a:defRPr>
            </a:lvl1pPr>
            <a:lvl2pPr marL="914400" marR="0" lvl="1" indent="-304800" algn="l" rtl="0">
              <a:lnSpc>
                <a:spcPct val="115000"/>
              </a:lnSpc>
              <a:spcBef>
                <a:spcPts val="1600"/>
              </a:spcBef>
              <a:spcAft>
                <a:spcPts val="0"/>
              </a:spcAft>
              <a:buClr>
                <a:schemeClr val="lt1"/>
              </a:buClr>
              <a:buSzPts val="1200"/>
              <a:buFont typeface="Roboto"/>
              <a:buChar char="○"/>
              <a:defRPr sz="1200" b="0" i="0" u="none" strike="noStrike" cap="none">
                <a:solidFill>
                  <a:schemeClr val="lt1"/>
                </a:solidFill>
                <a:latin typeface="Roboto"/>
                <a:ea typeface="Roboto"/>
                <a:cs typeface="Roboto"/>
                <a:sym typeface="Roboto"/>
              </a:defRPr>
            </a:lvl2pPr>
            <a:lvl3pPr marL="1371600" marR="0" lvl="2" indent="-304800" algn="l" rtl="0">
              <a:lnSpc>
                <a:spcPct val="115000"/>
              </a:lnSpc>
              <a:spcBef>
                <a:spcPts val="1600"/>
              </a:spcBef>
              <a:spcAft>
                <a:spcPts val="0"/>
              </a:spcAft>
              <a:buClr>
                <a:schemeClr val="lt1"/>
              </a:buClr>
              <a:buSzPts val="1200"/>
              <a:buFont typeface="Roboto"/>
              <a:buChar char="■"/>
              <a:defRPr sz="1200" b="0" i="0" u="none" strike="noStrike" cap="none">
                <a:solidFill>
                  <a:schemeClr val="lt1"/>
                </a:solidFill>
                <a:latin typeface="Roboto"/>
                <a:ea typeface="Roboto"/>
                <a:cs typeface="Roboto"/>
                <a:sym typeface="Roboto"/>
              </a:defRPr>
            </a:lvl3pPr>
            <a:lvl4pPr marL="1828800" marR="0" lvl="3" indent="-304800" algn="l" rtl="0">
              <a:lnSpc>
                <a:spcPct val="115000"/>
              </a:lnSpc>
              <a:spcBef>
                <a:spcPts val="1600"/>
              </a:spcBef>
              <a:spcAft>
                <a:spcPts val="0"/>
              </a:spcAft>
              <a:buClr>
                <a:schemeClr val="lt1"/>
              </a:buClr>
              <a:buSzPts val="1200"/>
              <a:buFont typeface="Roboto"/>
              <a:buChar char="●"/>
              <a:defRPr sz="1200" b="0" i="0" u="none" strike="noStrike" cap="none">
                <a:solidFill>
                  <a:schemeClr val="lt1"/>
                </a:solidFill>
                <a:latin typeface="Roboto"/>
                <a:ea typeface="Roboto"/>
                <a:cs typeface="Roboto"/>
                <a:sym typeface="Roboto"/>
              </a:defRPr>
            </a:lvl4pPr>
            <a:lvl5pPr marL="2286000" marR="0" lvl="4" indent="-304800" algn="l" rtl="0">
              <a:lnSpc>
                <a:spcPct val="115000"/>
              </a:lnSpc>
              <a:spcBef>
                <a:spcPts val="1600"/>
              </a:spcBef>
              <a:spcAft>
                <a:spcPts val="0"/>
              </a:spcAft>
              <a:buClr>
                <a:schemeClr val="lt1"/>
              </a:buClr>
              <a:buSzPts val="1200"/>
              <a:buFont typeface="Roboto"/>
              <a:buChar char="○"/>
              <a:defRPr sz="1200" b="0" i="0" u="none" strike="noStrike" cap="none">
                <a:solidFill>
                  <a:schemeClr val="lt1"/>
                </a:solidFill>
                <a:latin typeface="Roboto"/>
                <a:ea typeface="Roboto"/>
                <a:cs typeface="Roboto"/>
                <a:sym typeface="Roboto"/>
              </a:defRPr>
            </a:lvl5pPr>
            <a:lvl6pPr marL="2743200" marR="0" lvl="5" indent="-304800" algn="l" rtl="0">
              <a:lnSpc>
                <a:spcPct val="115000"/>
              </a:lnSpc>
              <a:spcBef>
                <a:spcPts val="1600"/>
              </a:spcBef>
              <a:spcAft>
                <a:spcPts val="0"/>
              </a:spcAft>
              <a:buClr>
                <a:schemeClr val="lt1"/>
              </a:buClr>
              <a:buSzPts val="1200"/>
              <a:buFont typeface="Roboto"/>
              <a:buChar char="■"/>
              <a:defRPr sz="1200" b="0" i="0" u="none" strike="noStrike" cap="none">
                <a:solidFill>
                  <a:schemeClr val="lt1"/>
                </a:solidFill>
                <a:latin typeface="Roboto"/>
                <a:ea typeface="Roboto"/>
                <a:cs typeface="Roboto"/>
                <a:sym typeface="Roboto"/>
              </a:defRPr>
            </a:lvl6pPr>
            <a:lvl7pPr marL="3200400" marR="0" lvl="6" indent="-304800" algn="l" rtl="0">
              <a:lnSpc>
                <a:spcPct val="115000"/>
              </a:lnSpc>
              <a:spcBef>
                <a:spcPts val="1600"/>
              </a:spcBef>
              <a:spcAft>
                <a:spcPts val="0"/>
              </a:spcAft>
              <a:buClr>
                <a:schemeClr val="lt1"/>
              </a:buClr>
              <a:buSzPts val="1200"/>
              <a:buFont typeface="Roboto"/>
              <a:buChar char="●"/>
              <a:defRPr sz="1200" b="0" i="0" u="none" strike="noStrike" cap="none">
                <a:solidFill>
                  <a:schemeClr val="lt1"/>
                </a:solidFill>
                <a:latin typeface="Roboto"/>
                <a:ea typeface="Roboto"/>
                <a:cs typeface="Roboto"/>
                <a:sym typeface="Roboto"/>
              </a:defRPr>
            </a:lvl7pPr>
            <a:lvl8pPr marL="3657600" marR="0" lvl="7" indent="-304800" algn="l" rtl="0">
              <a:lnSpc>
                <a:spcPct val="115000"/>
              </a:lnSpc>
              <a:spcBef>
                <a:spcPts val="1600"/>
              </a:spcBef>
              <a:spcAft>
                <a:spcPts val="0"/>
              </a:spcAft>
              <a:buClr>
                <a:schemeClr val="lt1"/>
              </a:buClr>
              <a:buSzPts val="1200"/>
              <a:buFont typeface="Roboto"/>
              <a:buChar char="○"/>
              <a:defRPr sz="1200" b="0" i="0" u="none" strike="noStrike" cap="none">
                <a:solidFill>
                  <a:schemeClr val="lt1"/>
                </a:solidFill>
                <a:latin typeface="Roboto"/>
                <a:ea typeface="Roboto"/>
                <a:cs typeface="Roboto"/>
                <a:sym typeface="Roboto"/>
              </a:defRPr>
            </a:lvl8pPr>
            <a:lvl9pPr marL="4114800" marR="0" lvl="8" indent="-304800" algn="l" rtl="0">
              <a:lnSpc>
                <a:spcPct val="115000"/>
              </a:lnSpc>
              <a:spcBef>
                <a:spcPts val="1600"/>
              </a:spcBef>
              <a:spcAft>
                <a:spcPts val="1600"/>
              </a:spcAft>
              <a:buClr>
                <a:schemeClr val="lt1"/>
              </a:buClr>
              <a:buSzPts val="1200"/>
              <a:buFont typeface="Roboto"/>
              <a:buChar char="■"/>
              <a:defRPr sz="1200" b="0" i="0" u="none" strike="noStrike" cap="none">
                <a:solidFill>
                  <a:schemeClr val="lt1"/>
                </a:solidFill>
                <a:latin typeface="Roboto"/>
                <a:ea typeface="Roboto"/>
                <a:cs typeface="Roboto"/>
                <a:sym typeface="Roboto"/>
              </a:defRPr>
            </a:lvl9pPr>
          </a:lstStyle>
          <a:p>
            <a:pPr marL="0" indent="0" algn="r">
              <a:lnSpc>
                <a:spcPts val="3600"/>
              </a:lnSpc>
              <a:buFont typeface="Roboto"/>
              <a:buNone/>
            </a:pPr>
            <a:r>
              <a:rPr lang="en-US" sz="3200" dirty="0">
                <a:solidFill>
                  <a:schemeClr val="bg2"/>
                </a:solidFill>
              </a:rPr>
              <a:t>Data </a:t>
            </a:r>
          </a:p>
          <a:p>
            <a:pPr marL="0" indent="0" algn="r">
              <a:lnSpc>
                <a:spcPts val="3600"/>
              </a:lnSpc>
              <a:buFont typeface="Roboto"/>
              <a:buNone/>
            </a:pPr>
            <a:r>
              <a:rPr lang="en-US" sz="3200" dirty="0">
                <a:solidFill>
                  <a:schemeClr val="bg2"/>
                </a:solidFill>
              </a:rPr>
              <a:t>Management</a:t>
            </a:r>
          </a:p>
        </p:txBody>
      </p:sp>
      <p:sp>
        <p:nvSpPr>
          <p:cNvPr id="6" name="Content Placeholder 2"/>
          <p:cNvSpPr txBox="1">
            <a:spLocks/>
          </p:cNvSpPr>
          <p:nvPr/>
        </p:nvSpPr>
        <p:spPr>
          <a:xfrm>
            <a:off x="6035040" y="2011681"/>
            <a:ext cx="715107" cy="889822"/>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04800" algn="l" rtl="0">
              <a:lnSpc>
                <a:spcPct val="115000"/>
              </a:lnSpc>
              <a:spcBef>
                <a:spcPts val="0"/>
              </a:spcBef>
              <a:spcAft>
                <a:spcPts val="0"/>
              </a:spcAft>
              <a:buClr>
                <a:schemeClr val="lt1"/>
              </a:buClr>
              <a:buSzPts val="1200"/>
              <a:buFont typeface="Roboto"/>
              <a:buChar char="●"/>
              <a:defRPr sz="1200" b="0" i="0" u="none" strike="noStrike" cap="none">
                <a:solidFill>
                  <a:schemeClr val="lt1"/>
                </a:solidFill>
                <a:latin typeface="Roboto"/>
                <a:ea typeface="Roboto"/>
                <a:cs typeface="Roboto"/>
                <a:sym typeface="Roboto"/>
              </a:defRPr>
            </a:lvl1pPr>
            <a:lvl2pPr marL="914400" marR="0" lvl="1" indent="-304800" algn="l" rtl="0">
              <a:lnSpc>
                <a:spcPct val="115000"/>
              </a:lnSpc>
              <a:spcBef>
                <a:spcPts val="1600"/>
              </a:spcBef>
              <a:spcAft>
                <a:spcPts val="0"/>
              </a:spcAft>
              <a:buClr>
                <a:schemeClr val="lt1"/>
              </a:buClr>
              <a:buSzPts val="1200"/>
              <a:buFont typeface="Roboto"/>
              <a:buChar char="○"/>
              <a:defRPr sz="1200" b="0" i="0" u="none" strike="noStrike" cap="none">
                <a:solidFill>
                  <a:schemeClr val="lt1"/>
                </a:solidFill>
                <a:latin typeface="Roboto"/>
                <a:ea typeface="Roboto"/>
                <a:cs typeface="Roboto"/>
                <a:sym typeface="Roboto"/>
              </a:defRPr>
            </a:lvl2pPr>
            <a:lvl3pPr marL="1371600" marR="0" lvl="2" indent="-304800" algn="l" rtl="0">
              <a:lnSpc>
                <a:spcPct val="115000"/>
              </a:lnSpc>
              <a:spcBef>
                <a:spcPts val="1600"/>
              </a:spcBef>
              <a:spcAft>
                <a:spcPts val="0"/>
              </a:spcAft>
              <a:buClr>
                <a:schemeClr val="lt1"/>
              </a:buClr>
              <a:buSzPts val="1200"/>
              <a:buFont typeface="Roboto"/>
              <a:buChar char="■"/>
              <a:defRPr sz="1200" b="0" i="0" u="none" strike="noStrike" cap="none">
                <a:solidFill>
                  <a:schemeClr val="lt1"/>
                </a:solidFill>
                <a:latin typeface="Roboto"/>
                <a:ea typeface="Roboto"/>
                <a:cs typeface="Roboto"/>
                <a:sym typeface="Roboto"/>
              </a:defRPr>
            </a:lvl3pPr>
            <a:lvl4pPr marL="1828800" marR="0" lvl="3" indent="-304800" algn="l" rtl="0">
              <a:lnSpc>
                <a:spcPct val="115000"/>
              </a:lnSpc>
              <a:spcBef>
                <a:spcPts val="1600"/>
              </a:spcBef>
              <a:spcAft>
                <a:spcPts val="0"/>
              </a:spcAft>
              <a:buClr>
                <a:schemeClr val="lt1"/>
              </a:buClr>
              <a:buSzPts val="1200"/>
              <a:buFont typeface="Roboto"/>
              <a:buChar char="●"/>
              <a:defRPr sz="1200" b="0" i="0" u="none" strike="noStrike" cap="none">
                <a:solidFill>
                  <a:schemeClr val="lt1"/>
                </a:solidFill>
                <a:latin typeface="Roboto"/>
                <a:ea typeface="Roboto"/>
                <a:cs typeface="Roboto"/>
                <a:sym typeface="Roboto"/>
              </a:defRPr>
            </a:lvl4pPr>
            <a:lvl5pPr marL="2286000" marR="0" lvl="4" indent="-304800" algn="l" rtl="0">
              <a:lnSpc>
                <a:spcPct val="115000"/>
              </a:lnSpc>
              <a:spcBef>
                <a:spcPts val="1600"/>
              </a:spcBef>
              <a:spcAft>
                <a:spcPts val="0"/>
              </a:spcAft>
              <a:buClr>
                <a:schemeClr val="lt1"/>
              </a:buClr>
              <a:buSzPts val="1200"/>
              <a:buFont typeface="Roboto"/>
              <a:buChar char="○"/>
              <a:defRPr sz="1200" b="0" i="0" u="none" strike="noStrike" cap="none">
                <a:solidFill>
                  <a:schemeClr val="lt1"/>
                </a:solidFill>
                <a:latin typeface="Roboto"/>
                <a:ea typeface="Roboto"/>
                <a:cs typeface="Roboto"/>
                <a:sym typeface="Roboto"/>
              </a:defRPr>
            </a:lvl5pPr>
            <a:lvl6pPr marL="2743200" marR="0" lvl="5" indent="-304800" algn="l" rtl="0">
              <a:lnSpc>
                <a:spcPct val="115000"/>
              </a:lnSpc>
              <a:spcBef>
                <a:spcPts val="1600"/>
              </a:spcBef>
              <a:spcAft>
                <a:spcPts val="0"/>
              </a:spcAft>
              <a:buClr>
                <a:schemeClr val="lt1"/>
              </a:buClr>
              <a:buSzPts val="1200"/>
              <a:buFont typeface="Roboto"/>
              <a:buChar char="■"/>
              <a:defRPr sz="1200" b="0" i="0" u="none" strike="noStrike" cap="none">
                <a:solidFill>
                  <a:schemeClr val="lt1"/>
                </a:solidFill>
                <a:latin typeface="Roboto"/>
                <a:ea typeface="Roboto"/>
                <a:cs typeface="Roboto"/>
                <a:sym typeface="Roboto"/>
              </a:defRPr>
            </a:lvl6pPr>
            <a:lvl7pPr marL="3200400" marR="0" lvl="6" indent="-304800" algn="l" rtl="0">
              <a:lnSpc>
                <a:spcPct val="115000"/>
              </a:lnSpc>
              <a:spcBef>
                <a:spcPts val="1600"/>
              </a:spcBef>
              <a:spcAft>
                <a:spcPts val="0"/>
              </a:spcAft>
              <a:buClr>
                <a:schemeClr val="lt1"/>
              </a:buClr>
              <a:buSzPts val="1200"/>
              <a:buFont typeface="Roboto"/>
              <a:buChar char="●"/>
              <a:defRPr sz="1200" b="0" i="0" u="none" strike="noStrike" cap="none">
                <a:solidFill>
                  <a:schemeClr val="lt1"/>
                </a:solidFill>
                <a:latin typeface="Roboto"/>
                <a:ea typeface="Roboto"/>
                <a:cs typeface="Roboto"/>
                <a:sym typeface="Roboto"/>
              </a:defRPr>
            </a:lvl7pPr>
            <a:lvl8pPr marL="3657600" marR="0" lvl="7" indent="-304800" algn="l" rtl="0">
              <a:lnSpc>
                <a:spcPct val="115000"/>
              </a:lnSpc>
              <a:spcBef>
                <a:spcPts val="1600"/>
              </a:spcBef>
              <a:spcAft>
                <a:spcPts val="0"/>
              </a:spcAft>
              <a:buClr>
                <a:schemeClr val="lt1"/>
              </a:buClr>
              <a:buSzPts val="1200"/>
              <a:buFont typeface="Roboto"/>
              <a:buChar char="○"/>
              <a:defRPr sz="1200" b="0" i="0" u="none" strike="noStrike" cap="none">
                <a:solidFill>
                  <a:schemeClr val="lt1"/>
                </a:solidFill>
                <a:latin typeface="Roboto"/>
                <a:ea typeface="Roboto"/>
                <a:cs typeface="Roboto"/>
                <a:sym typeface="Roboto"/>
              </a:defRPr>
            </a:lvl8pPr>
            <a:lvl9pPr marL="4114800" marR="0" lvl="8" indent="-304800" algn="l" rtl="0">
              <a:lnSpc>
                <a:spcPct val="115000"/>
              </a:lnSpc>
              <a:spcBef>
                <a:spcPts val="1600"/>
              </a:spcBef>
              <a:spcAft>
                <a:spcPts val="1600"/>
              </a:spcAft>
              <a:buClr>
                <a:schemeClr val="lt1"/>
              </a:buClr>
              <a:buSzPts val="1200"/>
              <a:buFont typeface="Roboto"/>
              <a:buChar char="■"/>
              <a:defRPr sz="1200" b="0" i="0" u="none" strike="noStrike" cap="none">
                <a:solidFill>
                  <a:schemeClr val="lt1"/>
                </a:solidFill>
                <a:latin typeface="Roboto"/>
                <a:ea typeface="Roboto"/>
                <a:cs typeface="Roboto"/>
                <a:sym typeface="Roboto"/>
              </a:defRPr>
            </a:lvl9pPr>
          </a:lstStyle>
          <a:p>
            <a:pPr marL="0" indent="0" algn="ctr">
              <a:lnSpc>
                <a:spcPct val="100000"/>
              </a:lnSpc>
              <a:buFont typeface="Roboto"/>
              <a:buNone/>
            </a:pPr>
            <a:r>
              <a:rPr lang="en-US" sz="4000" b="1" dirty="0">
                <a:solidFill>
                  <a:schemeClr val="bg2"/>
                </a:solidFill>
                <a:effectLst>
                  <a:outerShdw blurRad="50800" dist="38100" dir="5400000" algn="t" rotWithShape="0">
                    <a:prstClr val="black">
                      <a:alpha val="40000"/>
                    </a:prstClr>
                  </a:outerShdw>
                </a:effectLst>
              </a:rPr>
              <a:t>∈</a:t>
            </a:r>
            <a:endParaRPr lang="en-US" sz="3200" dirty="0">
              <a:solidFill>
                <a:schemeClr val="bg2"/>
              </a:solidFill>
            </a:endParaRPr>
          </a:p>
        </p:txBody>
      </p:sp>
      <p:sp>
        <p:nvSpPr>
          <p:cNvPr id="5" name="Content Placeholder 2"/>
          <p:cNvSpPr txBox="1">
            <a:spLocks/>
          </p:cNvSpPr>
          <p:nvPr/>
        </p:nvSpPr>
        <p:spPr>
          <a:xfrm>
            <a:off x="6675120" y="1828800"/>
            <a:ext cx="1910859" cy="1336431"/>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04800" algn="l" rtl="0">
              <a:lnSpc>
                <a:spcPct val="115000"/>
              </a:lnSpc>
              <a:spcBef>
                <a:spcPts val="0"/>
              </a:spcBef>
              <a:spcAft>
                <a:spcPts val="0"/>
              </a:spcAft>
              <a:buClr>
                <a:schemeClr val="lt1"/>
              </a:buClr>
              <a:buSzPts val="1200"/>
              <a:buFont typeface="Roboto"/>
              <a:buChar char="●"/>
              <a:defRPr sz="1200" b="0" i="0" u="none" strike="noStrike" cap="none">
                <a:solidFill>
                  <a:schemeClr val="lt1"/>
                </a:solidFill>
                <a:latin typeface="Roboto"/>
                <a:ea typeface="Roboto"/>
                <a:cs typeface="Roboto"/>
                <a:sym typeface="Roboto"/>
              </a:defRPr>
            </a:lvl1pPr>
            <a:lvl2pPr marL="914400" marR="0" lvl="1" indent="-304800" algn="l" rtl="0">
              <a:lnSpc>
                <a:spcPct val="115000"/>
              </a:lnSpc>
              <a:spcBef>
                <a:spcPts val="1600"/>
              </a:spcBef>
              <a:spcAft>
                <a:spcPts val="0"/>
              </a:spcAft>
              <a:buClr>
                <a:schemeClr val="lt1"/>
              </a:buClr>
              <a:buSzPts val="1200"/>
              <a:buFont typeface="Roboto"/>
              <a:buChar char="○"/>
              <a:defRPr sz="1200" b="0" i="0" u="none" strike="noStrike" cap="none">
                <a:solidFill>
                  <a:schemeClr val="lt1"/>
                </a:solidFill>
                <a:latin typeface="Roboto"/>
                <a:ea typeface="Roboto"/>
                <a:cs typeface="Roboto"/>
                <a:sym typeface="Roboto"/>
              </a:defRPr>
            </a:lvl2pPr>
            <a:lvl3pPr marL="1371600" marR="0" lvl="2" indent="-304800" algn="l" rtl="0">
              <a:lnSpc>
                <a:spcPct val="115000"/>
              </a:lnSpc>
              <a:spcBef>
                <a:spcPts val="1600"/>
              </a:spcBef>
              <a:spcAft>
                <a:spcPts val="0"/>
              </a:spcAft>
              <a:buClr>
                <a:schemeClr val="lt1"/>
              </a:buClr>
              <a:buSzPts val="1200"/>
              <a:buFont typeface="Roboto"/>
              <a:buChar char="■"/>
              <a:defRPr sz="1200" b="0" i="0" u="none" strike="noStrike" cap="none">
                <a:solidFill>
                  <a:schemeClr val="lt1"/>
                </a:solidFill>
                <a:latin typeface="Roboto"/>
                <a:ea typeface="Roboto"/>
                <a:cs typeface="Roboto"/>
                <a:sym typeface="Roboto"/>
              </a:defRPr>
            </a:lvl3pPr>
            <a:lvl4pPr marL="1828800" marR="0" lvl="3" indent="-304800" algn="l" rtl="0">
              <a:lnSpc>
                <a:spcPct val="115000"/>
              </a:lnSpc>
              <a:spcBef>
                <a:spcPts val="1600"/>
              </a:spcBef>
              <a:spcAft>
                <a:spcPts val="0"/>
              </a:spcAft>
              <a:buClr>
                <a:schemeClr val="lt1"/>
              </a:buClr>
              <a:buSzPts val="1200"/>
              <a:buFont typeface="Roboto"/>
              <a:buChar char="●"/>
              <a:defRPr sz="1200" b="0" i="0" u="none" strike="noStrike" cap="none">
                <a:solidFill>
                  <a:schemeClr val="lt1"/>
                </a:solidFill>
                <a:latin typeface="Roboto"/>
                <a:ea typeface="Roboto"/>
                <a:cs typeface="Roboto"/>
                <a:sym typeface="Roboto"/>
              </a:defRPr>
            </a:lvl4pPr>
            <a:lvl5pPr marL="2286000" marR="0" lvl="4" indent="-304800" algn="l" rtl="0">
              <a:lnSpc>
                <a:spcPct val="115000"/>
              </a:lnSpc>
              <a:spcBef>
                <a:spcPts val="1600"/>
              </a:spcBef>
              <a:spcAft>
                <a:spcPts val="0"/>
              </a:spcAft>
              <a:buClr>
                <a:schemeClr val="lt1"/>
              </a:buClr>
              <a:buSzPts val="1200"/>
              <a:buFont typeface="Roboto"/>
              <a:buChar char="○"/>
              <a:defRPr sz="1200" b="0" i="0" u="none" strike="noStrike" cap="none">
                <a:solidFill>
                  <a:schemeClr val="lt1"/>
                </a:solidFill>
                <a:latin typeface="Roboto"/>
                <a:ea typeface="Roboto"/>
                <a:cs typeface="Roboto"/>
                <a:sym typeface="Roboto"/>
              </a:defRPr>
            </a:lvl5pPr>
            <a:lvl6pPr marL="2743200" marR="0" lvl="5" indent="-304800" algn="l" rtl="0">
              <a:lnSpc>
                <a:spcPct val="115000"/>
              </a:lnSpc>
              <a:spcBef>
                <a:spcPts val="1600"/>
              </a:spcBef>
              <a:spcAft>
                <a:spcPts val="0"/>
              </a:spcAft>
              <a:buClr>
                <a:schemeClr val="lt1"/>
              </a:buClr>
              <a:buSzPts val="1200"/>
              <a:buFont typeface="Roboto"/>
              <a:buChar char="■"/>
              <a:defRPr sz="1200" b="0" i="0" u="none" strike="noStrike" cap="none">
                <a:solidFill>
                  <a:schemeClr val="lt1"/>
                </a:solidFill>
                <a:latin typeface="Roboto"/>
                <a:ea typeface="Roboto"/>
                <a:cs typeface="Roboto"/>
                <a:sym typeface="Roboto"/>
              </a:defRPr>
            </a:lvl6pPr>
            <a:lvl7pPr marL="3200400" marR="0" lvl="6" indent="-304800" algn="l" rtl="0">
              <a:lnSpc>
                <a:spcPct val="115000"/>
              </a:lnSpc>
              <a:spcBef>
                <a:spcPts val="1600"/>
              </a:spcBef>
              <a:spcAft>
                <a:spcPts val="0"/>
              </a:spcAft>
              <a:buClr>
                <a:schemeClr val="lt1"/>
              </a:buClr>
              <a:buSzPts val="1200"/>
              <a:buFont typeface="Roboto"/>
              <a:buChar char="●"/>
              <a:defRPr sz="1200" b="0" i="0" u="none" strike="noStrike" cap="none">
                <a:solidFill>
                  <a:schemeClr val="lt1"/>
                </a:solidFill>
                <a:latin typeface="Roboto"/>
                <a:ea typeface="Roboto"/>
                <a:cs typeface="Roboto"/>
                <a:sym typeface="Roboto"/>
              </a:defRPr>
            </a:lvl7pPr>
            <a:lvl8pPr marL="3657600" marR="0" lvl="7" indent="-304800" algn="l" rtl="0">
              <a:lnSpc>
                <a:spcPct val="115000"/>
              </a:lnSpc>
              <a:spcBef>
                <a:spcPts val="1600"/>
              </a:spcBef>
              <a:spcAft>
                <a:spcPts val="0"/>
              </a:spcAft>
              <a:buClr>
                <a:schemeClr val="lt1"/>
              </a:buClr>
              <a:buSzPts val="1200"/>
              <a:buFont typeface="Roboto"/>
              <a:buChar char="○"/>
              <a:defRPr sz="1200" b="0" i="0" u="none" strike="noStrike" cap="none">
                <a:solidFill>
                  <a:schemeClr val="lt1"/>
                </a:solidFill>
                <a:latin typeface="Roboto"/>
                <a:ea typeface="Roboto"/>
                <a:cs typeface="Roboto"/>
                <a:sym typeface="Roboto"/>
              </a:defRPr>
            </a:lvl8pPr>
            <a:lvl9pPr marL="4114800" marR="0" lvl="8" indent="-304800" algn="l" rtl="0">
              <a:lnSpc>
                <a:spcPct val="115000"/>
              </a:lnSpc>
              <a:spcBef>
                <a:spcPts val="1600"/>
              </a:spcBef>
              <a:spcAft>
                <a:spcPts val="1600"/>
              </a:spcAft>
              <a:buClr>
                <a:schemeClr val="lt1"/>
              </a:buClr>
              <a:buSzPts val="1200"/>
              <a:buFont typeface="Roboto"/>
              <a:buChar char="■"/>
              <a:defRPr sz="1200" b="0" i="0" u="none" strike="noStrike" cap="none">
                <a:solidFill>
                  <a:schemeClr val="lt1"/>
                </a:solidFill>
                <a:latin typeface="Roboto"/>
                <a:ea typeface="Roboto"/>
                <a:cs typeface="Roboto"/>
                <a:sym typeface="Roboto"/>
              </a:defRPr>
            </a:lvl9pPr>
          </a:lstStyle>
          <a:p>
            <a:pPr marL="0" indent="0">
              <a:lnSpc>
                <a:spcPts val="3600"/>
              </a:lnSpc>
              <a:buNone/>
            </a:pPr>
            <a:r>
              <a:rPr lang="en-US" sz="3200" dirty="0">
                <a:solidFill>
                  <a:schemeClr val="bg2"/>
                </a:solidFill>
              </a:rPr>
              <a:t>Data Curation</a:t>
            </a:r>
          </a:p>
        </p:txBody>
      </p:sp>
      <p:sp>
        <p:nvSpPr>
          <p:cNvPr id="12" name="Google Shape;110;p18">
            <a:extLst>
              <a:ext uri="{FF2B5EF4-FFF2-40B4-BE49-F238E27FC236}">
                <a16:creationId xmlns:a16="http://schemas.microsoft.com/office/drawing/2014/main" id="{9537F742-6F0E-4EA6-A8C8-8195FBCD592A}"/>
              </a:ext>
            </a:extLst>
          </p:cNvPr>
          <p:cNvSpPr txBox="1">
            <a:spLocks/>
          </p:cNvSpPr>
          <p:nvPr/>
        </p:nvSpPr>
        <p:spPr>
          <a:xfrm>
            <a:off x="217704" y="3852202"/>
            <a:ext cx="2808000" cy="629358"/>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04800" algn="l" rtl="0">
              <a:lnSpc>
                <a:spcPct val="115000"/>
              </a:lnSpc>
              <a:spcBef>
                <a:spcPts val="0"/>
              </a:spcBef>
              <a:spcAft>
                <a:spcPts val="0"/>
              </a:spcAft>
              <a:buClr>
                <a:schemeClr val="lt1"/>
              </a:buClr>
              <a:buSzPts val="1200"/>
              <a:buFont typeface="Roboto"/>
              <a:buChar char="●"/>
              <a:defRPr sz="1200" b="0" i="0" u="none" strike="noStrike" cap="none">
                <a:solidFill>
                  <a:schemeClr val="lt1"/>
                </a:solidFill>
                <a:latin typeface="Roboto"/>
                <a:ea typeface="Roboto"/>
                <a:cs typeface="Roboto"/>
                <a:sym typeface="Roboto"/>
              </a:defRPr>
            </a:lvl1pPr>
            <a:lvl2pPr marL="914400" marR="0" lvl="1" indent="-304800" algn="l" rtl="0">
              <a:lnSpc>
                <a:spcPct val="115000"/>
              </a:lnSpc>
              <a:spcBef>
                <a:spcPts val="1600"/>
              </a:spcBef>
              <a:spcAft>
                <a:spcPts val="0"/>
              </a:spcAft>
              <a:buClr>
                <a:schemeClr val="lt1"/>
              </a:buClr>
              <a:buSzPts val="1200"/>
              <a:buFont typeface="Roboto"/>
              <a:buChar char="○"/>
              <a:defRPr sz="1200" b="0" i="0" u="none" strike="noStrike" cap="none">
                <a:solidFill>
                  <a:schemeClr val="lt1"/>
                </a:solidFill>
                <a:latin typeface="Roboto"/>
                <a:ea typeface="Roboto"/>
                <a:cs typeface="Roboto"/>
                <a:sym typeface="Roboto"/>
              </a:defRPr>
            </a:lvl2pPr>
            <a:lvl3pPr marL="1371600" marR="0" lvl="2" indent="-304800" algn="l" rtl="0">
              <a:lnSpc>
                <a:spcPct val="115000"/>
              </a:lnSpc>
              <a:spcBef>
                <a:spcPts val="1600"/>
              </a:spcBef>
              <a:spcAft>
                <a:spcPts val="0"/>
              </a:spcAft>
              <a:buClr>
                <a:schemeClr val="lt1"/>
              </a:buClr>
              <a:buSzPts val="1200"/>
              <a:buFont typeface="Roboto"/>
              <a:buChar char="■"/>
              <a:defRPr sz="1200" b="0" i="0" u="none" strike="noStrike" cap="none">
                <a:solidFill>
                  <a:schemeClr val="lt1"/>
                </a:solidFill>
                <a:latin typeface="Roboto"/>
                <a:ea typeface="Roboto"/>
                <a:cs typeface="Roboto"/>
                <a:sym typeface="Roboto"/>
              </a:defRPr>
            </a:lvl3pPr>
            <a:lvl4pPr marL="1828800" marR="0" lvl="3" indent="-304800" algn="l" rtl="0">
              <a:lnSpc>
                <a:spcPct val="115000"/>
              </a:lnSpc>
              <a:spcBef>
                <a:spcPts val="1600"/>
              </a:spcBef>
              <a:spcAft>
                <a:spcPts val="0"/>
              </a:spcAft>
              <a:buClr>
                <a:schemeClr val="lt1"/>
              </a:buClr>
              <a:buSzPts val="1200"/>
              <a:buFont typeface="Roboto"/>
              <a:buChar char="●"/>
              <a:defRPr sz="1200" b="0" i="0" u="none" strike="noStrike" cap="none">
                <a:solidFill>
                  <a:schemeClr val="lt1"/>
                </a:solidFill>
                <a:latin typeface="Roboto"/>
                <a:ea typeface="Roboto"/>
                <a:cs typeface="Roboto"/>
                <a:sym typeface="Roboto"/>
              </a:defRPr>
            </a:lvl4pPr>
            <a:lvl5pPr marL="2286000" marR="0" lvl="4" indent="-304800" algn="l" rtl="0">
              <a:lnSpc>
                <a:spcPct val="115000"/>
              </a:lnSpc>
              <a:spcBef>
                <a:spcPts val="1600"/>
              </a:spcBef>
              <a:spcAft>
                <a:spcPts val="0"/>
              </a:spcAft>
              <a:buClr>
                <a:schemeClr val="lt1"/>
              </a:buClr>
              <a:buSzPts val="1200"/>
              <a:buFont typeface="Roboto"/>
              <a:buChar char="○"/>
              <a:defRPr sz="1200" b="0" i="0" u="none" strike="noStrike" cap="none">
                <a:solidFill>
                  <a:schemeClr val="lt1"/>
                </a:solidFill>
                <a:latin typeface="Roboto"/>
                <a:ea typeface="Roboto"/>
                <a:cs typeface="Roboto"/>
                <a:sym typeface="Roboto"/>
              </a:defRPr>
            </a:lvl5pPr>
            <a:lvl6pPr marL="2743200" marR="0" lvl="5" indent="-304800" algn="l" rtl="0">
              <a:lnSpc>
                <a:spcPct val="115000"/>
              </a:lnSpc>
              <a:spcBef>
                <a:spcPts val="1600"/>
              </a:spcBef>
              <a:spcAft>
                <a:spcPts val="0"/>
              </a:spcAft>
              <a:buClr>
                <a:schemeClr val="lt1"/>
              </a:buClr>
              <a:buSzPts val="1200"/>
              <a:buFont typeface="Roboto"/>
              <a:buChar char="■"/>
              <a:defRPr sz="1200" b="0" i="0" u="none" strike="noStrike" cap="none">
                <a:solidFill>
                  <a:schemeClr val="lt1"/>
                </a:solidFill>
                <a:latin typeface="Roboto"/>
                <a:ea typeface="Roboto"/>
                <a:cs typeface="Roboto"/>
                <a:sym typeface="Roboto"/>
              </a:defRPr>
            </a:lvl6pPr>
            <a:lvl7pPr marL="3200400" marR="0" lvl="6" indent="-304800" algn="l" rtl="0">
              <a:lnSpc>
                <a:spcPct val="115000"/>
              </a:lnSpc>
              <a:spcBef>
                <a:spcPts val="1600"/>
              </a:spcBef>
              <a:spcAft>
                <a:spcPts val="0"/>
              </a:spcAft>
              <a:buClr>
                <a:schemeClr val="lt1"/>
              </a:buClr>
              <a:buSzPts val="1200"/>
              <a:buFont typeface="Roboto"/>
              <a:buChar char="●"/>
              <a:defRPr sz="1200" b="0" i="0" u="none" strike="noStrike" cap="none">
                <a:solidFill>
                  <a:schemeClr val="lt1"/>
                </a:solidFill>
                <a:latin typeface="Roboto"/>
                <a:ea typeface="Roboto"/>
                <a:cs typeface="Roboto"/>
                <a:sym typeface="Roboto"/>
              </a:defRPr>
            </a:lvl7pPr>
            <a:lvl8pPr marL="3657600" marR="0" lvl="7" indent="-304800" algn="l" rtl="0">
              <a:lnSpc>
                <a:spcPct val="115000"/>
              </a:lnSpc>
              <a:spcBef>
                <a:spcPts val="1600"/>
              </a:spcBef>
              <a:spcAft>
                <a:spcPts val="0"/>
              </a:spcAft>
              <a:buClr>
                <a:schemeClr val="lt1"/>
              </a:buClr>
              <a:buSzPts val="1200"/>
              <a:buFont typeface="Roboto"/>
              <a:buChar char="○"/>
              <a:defRPr sz="1200" b="0" i="0" u="none" strike="noStrike" cap="none">
                <a:solidFill>
                  <a:schemeClr val="lt1"/>
                </a:solidFill>
                <a:latin typeface="Roboto"/>
                <a:ea typeface="Roboto"/>
                <a:cs typeface="Roboto"/>
                <a:sym typeface="Roboto"/>
              </a:defRPr>
            </a:lvl8pPr>
            <a:lvl9pPr marL="4114800" marR="0" lvl="8" indent="-304800" algn="l" rtl="0">
              <a:lnSpc>
                <a:spcPct val="115000"/>
              </a:lnSpc>
              <a:spcBef>
                <a:spcPts val="1600"/>
              </a:spcBef>
              <a:spcAft>
                <a:spcPts val="1600"/>
              </a:spcAft>
              <a:buClr>
                <a:schemeClr val="lt1"/>
              </a:buClr>
              <a:buSzPts val="1200"/>
              <a:buFont typeface="Roboto"/>
              <a:buChar char="■"/>
              <a:defRPr sz="1200" b="0" i="0" u="none" strike="noStrike" cap="none">
                <a:solidFill>
                  <a:schemeClr val="lt1"/>
                </a:solidFill>
                <a:latin typeface="Roboto"/>
                <a:ea typeface="Roboto"/>
                <a:cs typeface="Roboto"/>
                <a:sym typeface="Roboto"/>
              </a:defRPr>
            </a:lvl9pPr>
          </a:lstStyle>
          <a:p>
            <a:pPr marL="0" indent="0">
              <a:buFont typeface="Roboto"/>
              <a:buNone/>
            </a:pPr>
            <a:r>
              <a:rPr lang="en-US" sz="2400" dirty="0"/>
              <a:t>DC </a:t>
            </a:r>
            <a:r>
              <a:rPr lang="en-US" sz="2400" b="1" dirty="0"/>
              <a:t>Enables</a:t>
            </a:r>
            <a:r>
              <a:rPr lang="en-US" sz="2400" dirty="0"/>
              <a:t> DS</a:t>
            </a:r>
            <a:endParaRPr lang="en-US" dirty="0"/>
          </a:p>
        </p:txBody>
      </p:sp>
      <p:sp>
        <p:nvSpPr>
          <p:cNvPr id="10" name="Content Placeholder 2">
            <a:extLst>
              <a:ext uri="{FF2B5EF4-FFF2-40B4-BE49-F238E27FC236}">
                <a16:creationId xmlns:a16="http://schemas.microsoft.com/office/drawing/2014/main" id="{FE8BA7C3-1269-4798-A98B-42AF9AB900F3}"/>
              </a:ext>
            </a:extLst>
          </p:cNvPr>
          <p:cNvSpPr txBox="1">
            <a:spLocks/>
          </p:cNvSpPr>
          <p:nvPr/>
        </p:nvSpPr>
        <p:spPr>
          <a:xfrm>
            <a:off x="3486448" y="3669332"/>
            <a:ext cx="2637694" cy="1003159"/>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04800" algn="l" rtl="0">
              <a:lnSpc>
                <a:spcPct val="115000"/>
              </a:lnSpc>
              <a:spcBef>
                <a:spcPts val="0"/>
              </a:spcBef>
              <a:spcAft>
                <a:spcPts val="0"/>
              </a:spcAft>
              <a:buClr>
                <a:schemeClr val="lt1"/>
              </a:buClr>
              <a:buSzPts val="1200"/>
              <a:buFont typeface="Roboto"/>
              <a:buChar char="●"/>
              <a:defRPr sz="1200" b="0" i="0" u="none" strike="noStrike" cap="none">
                <a:solidFill>
                  <a:schemeClr val="lt1"/>
                </a:solidFill>
                <a:latin typeface="Roboto"/>
                <a:ea typeface="Roboto"/>
                <a:cs typeface="Roboto"/>
                <a:sym typeface="Roboto"/>
              </a:defRPr>
            </a:lvl1pPr>
            <a:lvl2pPr marL="914400" marR="0" lvl="1" indent="-304800" algn="l" rtl="0">
              <a:lnSpc>
                <a:spcPct val="115000"/>
              </a:lnSpc>
              <a:spcBef>
                <a:spcPts val="1600"/>
              </a:spcBef>
              <a:spcAft>
                <a:spcPts val="0"/>
              </a:spcAft>
              <a:buClr>
                <a:schemeClr val="lt1"/>
              </a:buClr>
              <a:buSzPts val="1200"/>
              <a:buFont typeface="Roboto"/>
              <a:buChar char="○"/>
              <a:defRPr sz="1200" b="0" i="0" u="none" strike="noStrike" cap="none">
                <a:solidFill>
                  <a:schemeClr val="lt1"/>
                </a:solidFill>
                <a:latin typeface="Roboto"/>
                <a:ea typeface="Roboto"/>
                <a:cs typeface="Roboto"/>
                <a:sym typeface="Roboto"/>
              </a:defRPr>
            </a:lvl2pPr>
            <a:lvl3pPr marL="1371600" marR="0" lvl="2" indent="-304800" algn="l" rtl="0">
              <a:lnSpc>
                <a:spcPct val="115000"/>
              </a:lnSpc>
              <a:spcBef>
                <a:spcPts val="1600"/>
              </a:spcBef>
              <a:spcAft>
                <a:spcPts val="0"/>
              </a:spcAft>
              <a:buClr>
                <a:schemeClr val="lt1"/>
              </a:buClr>
              <a:buSzPts val="1200"/>
              <a:buFont typeface="Roboto"/>
              <a:buChar char="■"/>
              <a:defRPr sz="1200" b="0" i="0" u="none" strike="noStrike" cap="none">
                <a:solidFill>
                  <a:schemeClr val="lt1"/>
                </a:solidFill>
                <a:latin typeface="Roboto"/>
                <a:ea typeface="Roboto"/>
                <a:cs typeface="Roboto"/>
                <a:sym typeface="Roboto"/>
              </a:defRPr>
            </a:lvl3pPr>
            <a:lvl4pPr marL="1828800" marR="0" lvl="3" indent="-304800" algn="l" rtl="0">
              <a:lnSpc>
                <a:spcPct val="115000"/>
              </a:lnSpc>
              <a:spcBef>
                <a:spcPts val="1600"/>
              </a:spcBef>
              <a:spcAft>
                <a:spcPts val="0"/>
              </a:spcAft>
              <a:buClr>
                <a:schemeClr val="lt1"/>
              </a:buClr>
              <a:buSzPts val="1200"/>
              <a:buFont typeface="Roboto"/>
              <a:buChar char="●"/>
              <a:defRPr sz="1200" b="0" i="0" u="none" strike="noStrike" cap="none">
                <a:solidFill>
                  <a:schemeClr val="lt1"/>
                </a:solidFill>
                <a:latin typeface="Roboto"/>
                <a:ea typeface="Roboto"/>
                <a:cs typeface="Roboto"/>
                <a:sym typeface="Roboto"/>
              </a:defRPr>
            </a:lvl4pPr>
            <a:lvl5pPr marL="2286000" marR="0" lvl="4" indent="-304800" algn="l" rtl="0">
              <a:lnSpc>
                <a:spcPct val="115000"/>
              </a:lnSpc>
              <a:spcBef>
                <a:spcPts val="1600"/>
              </a:spcBef>
              <a:spcAft>
                <a:spcPts val="0"/>
              </a:spcAft>
              <a:buClr>
                <a:schemeClr val="lt1"/>
              </a:buClr>
              <a:buSzPts val="1200"/>
              <a:buFont typeface="Roboto"/>
              <a:buChar char="○"/>
              <a:defRPr sz="1200" b="0" i="0" u="none" strike="noStrike" cap="none">
                <a:solidFill>
                  <a:schemeClr val="lt1"/>
                </a:solidFill>
                <a:latin typeface="Roboto"/>
                <a:ea typeface="Roboto"/>
                <a:cs typeface="Roboto"/>
                <a:sym typeface="Roboto"/>
              </a:defRPr>
            </a:lvl5pPr>
            <a:lvl6pPr marL="2743200" marR="0" lvl="5" indent="-304800" algn="l" rtl="0">
              <a:lnSpc>
                <a:spcPct val="115000"/>
              </a:lnSpc>
              <a:spcBef>
                <a:spcPts val="1600"/>
              </a:spcBef>
              <a:spcAft>
                <a:spcPts val="0"/>
              </a:spcAft>
              <a:buClr>
                <a:schemeClr val="lt1"/>
              </a:buClr>
              <a:buSzPts val="1200"/>
              <a:buFont typeface="Roboto"/>
              <a:buChar char="■"/>
              <a:defRPr sz="1200" b="0" i="0" u="none" strike="noStrike" cap="none">
                <a:solidFill>
                  <a:schemeClr val="lt1"/>
                </a:solidFill>
                <a:latin typeface="Roboto"/>
                <a:ea typeface="Roboto"/>
                <a:cs typeface="Roboto"/>
                <a:sym typeface="Roboto"/>
              </a:defRPr>
            </a:lvl6pPr>
            <a:lvl7pPr marL="3200400" marR="0" lvl="6" indent="-304800" algn="l" rtl="0">
              <a:lnSpc>
                <a:spcPct val="115000"/>
              </a:lnSpc>
              <a:spcBef>
                <a:spcPts val="1600"/>
              </a:spcBef>
              <a:spcAft>
                <a:spcPts val="0"/>
              </a:spcAft>
              <a:buClr>
                <a:schemeClr val="lt1"/>
              </a:buClr>
              <a:buSzPts val="1200"/>
              <a:buFont typeface="Roboto"/>
              <a:buChar char="●"/>
              <a:defRPr sz="1200" b="0" i="0" u="none" strike="noStrike" cap="none">
                <a:solidFill>
                  <a:schemeClr val="lt1"/>
                </a:solidFill>
                <a:latin typeface="Roboto"/>
                <a:ea typeface="Roboto"/>
                <a:cs typeface="Roboto"/>
                <a:sym typeface="Roboto"/>
              </a:defRPr>
            </a:lvl7pPr>
            <a:lvl8pPr marL="3657600" marR="0" lvl="7" indent="-304800" algn="l" rtl="0">
              <a:lnSpc>
                <a:spcPct val="115000"/>
              </a:lnSpc>
              <a:spcBef>
                <a:spcPts val="1600"/>
              </a:spcBef>
              <a:spcAft>
                <a:spcPts val="0"/>
              </a:spcAft>
              <a:buClr>
                <a:schemeClr val="lt1"/>
              </a:buClr>
              <a:buSzPts val="1200"/>
              <a:buFont typeface="Roboto"/>
              <a:buChar char="○"/>
              <a:defRPr sz="1200" b="0" i="0" u="none" strike="noStrike" cap="none">
                <a:solidFill>
                  <a:schemeClr val="lt1"/>
                </a:solidFill>
                <a:latin typeface="Roboto"/>
                <a:ea typeface="Roboto"/>
                <a:cs typeface="Roboto"/>
                <a:sym typeface="Roboto"/>
              </a:defRPr>
            </a:lvl8pPr>
            <a:lvl9pPr marL="4114800" marR="0" lvl="8" indent="-304800" algn="l" rtl="0">
              <a:lnSpc>
                <a:spcPct val="115000"/>
              </a:lnSpc>
              <a:spcBef>
                <a:spcPts val="1600"/>
              </a:spcBef>
              <a:spcAft>
                <a:spcPts val="1600"/>
              </a:spcAft>
              <a:buClr>
                <a:schemeClr val="lt1"/>
              </a:buClr>
              <a:buSzPts val="1200"/>
              <a:buFont typeface="Roboto"/>
              <a:buChar char="■"/>
              <a:defRPr sz="1200" b="0" i="0" u="none" strike="noStrike" cap="none">
                <a:solidFill>
                  <a:schemeClr val="lt1"/>
                </a:solidFill>
                <a:latin typeface="Roboto"/>
                <a:ea typeface="Roboto"/>
                <a:cs typeface="Roboto"/>
                <a:sym typeface="Roboto"/>
              </a:defRPr>
            </a:lvl9pPr>
          </a:lstStyle>
          <a:p>
            <a:pPr marL="0" indent="0" algn="r">
              <a:lnSpc>
                <a:spcPts val="3600"/>
              </a:lnSpc>
              <a:buFont typeface="Roboto"/>
              <a:buNone/>
            </a:pPr>
            <a:r>
              <a:rPr lang="en-US" sz="3200" dirty="0">
                <a:solidFill>
                  <a:schemeClr val="bg2"/>
                </a:solidFill>
              </a:rPr>
              <a:t>Data </a:t>
            </a:r>
          </a:p>
          <a:p>
            <a:pPr marL="0" indent="0" algn="r">
              <a:lnSpc>
                <a:spcPts val="3600"/>
              </a:lnSpc>
              <a:buFont typeface="Roboto"/>
              <a:buNone/>
            </a:pPr>
            <a:r>
              <a:rPr lang="en-US" sz="3200" dirty="0">
                <a:solidFill>
                  <a:schemeClr val="bg2"/>
                </a:solidFill>
              </a:rPr>
              <a:t>Curation</a:t>
            </a:r>
            <a:r>
              <a:rPr lang="en-US" sz="4000" dirty="0">
                <a:solidFill>
                  <a:schemeClr val="bg2"/>
                </a:solidFill>
              </a:rPr>
              <a:t> </a:t>
            </a:r>
            <a:endParaRPr lang="en-US" sz="3200" dirty="0">
              <a:solidFill>
                <a:schemeClr val="bg2"/>
              </a:solidFill>
            </a:endParaRPr>
          </a:p>
        </p:txBody>
      </p:sp>
      <p:sp>
        <p:nvSpPr>
          <p:cNvPr id="11" name="Content Placeholder 2">
            <a:extLst>
              <a:ext uri="{FF2B5EF4-FFF2-40B4-BE49-F238E27FC236}">
                <a16:creationId xmlns:a16="http://schemas.microsoft.com/office/drawing/2014/main" id="{DF67B94A-2CFC-4D83-BBEF-B1DE9CC0C17C}"/>
              </a:ext>
            </a:extLst>
          </p:cNvPr>
          <p:cNvSpPr txBox="1">
            <a:spLocks/>
          </p:cNvSpPr>
          <p:nvPr/>
        </p:nvSpPr>
        <p:spPr>
          <a:xfrm>
            <a:off x="6026666" y="3721578"/>
            <a:ext cx="715107" cy="869893"/>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04800" algn="l" rtl="0">
              <a:lnSpc>
                <a:spcPct val="115000"/>
              </a:lnSpc>
              <a:spcBef>
                <a:spcPts val="0"/>
              </a:spcBef>
              <a:spcAft>
                <a:spcPts val="0"/>
              </a:spcAft>
              <a:buClr>
                <a:schemeClr val="lt1"/>
              </a:buClr>
              <a:buSzPts val="1200"/>
              <a:buFont typeface="Roboto"/>
              <a:buChar char="●"/>
              <a:defRPr sz="1200" b="0" i="0" u="none" strike="noStrike" cap="none">
                <a:solidFill>
                  <a:schemeClr val="lt1"/>
                </a:solidFill>
                <a:latin typeface="Roboto"/>
                <a:ea typeface="Roboto"/>
                <a:cs typeface="Roboto"/>
                <a:sym typeface="Roboto"/>
              </a:defRPr>
            </a:lvl1pPr>
            <a:lvl2pPr marL="914400" marR="0" lvl="1" indent="-304800" algn="l" rtl="0">
              <a:lnSpc>
                <a:spcPct val="115000"/>
              </a:lnSpc>
              <a:spcBef>
                <a:spcPts val="1600"/>
              </a:spcBef>
              <a:spcAft>
                <a:spcPts val="0"/>
              </a:spcAft>
              <a:buClr>
                <a:schemeClr val="lt1"/>
              </a:buClr>
              <a:buSzPts val="1200"/>
              <a:buFont typeface="Roboto"/>
              <a:buChar char="○"/>
              <a:defRPr sz="1200" b="0" i="0" u="none" strike="noStrike" cap="none">
                <a:solidFill>
                  <a:schemeClr val="lt1"/>
                </a:solidFill>
                <a:latin typeface="Roboto"/>
                <a:ea typeface="Roboto"/>
                <a:cs typeface="Roboto"/>
                <a:sym typeface="Roboto"/>
              </a:defRPr>
            </a:lvl2pPr>
            <a:lvl3pPr marL="1371600" marR="0" lvl="2" indent="-304800" algn="l" rtl="0">
              <a:lnSpc>
                <a:spcPct val="115000"/>
              </a:lnSpc>
              <a:spcBef>
                <a:spcPts val="1600"/>
              </a:spcBef>
              <a:spcAft>
                <a:spcPts val="0"/>
              </a:spcAft>
              <a:buClr>
                <a:schemeClr val="lt1"/>
              </a:buClr>
              <a:buSzPts val="1200"/>
              <a:buFont typeface="Roboto"/>
              <a:buChar char="■"/>
              <a:defRPr sz="1200" b="0" i="0" u="none" strike="noStrike" cap="none">
                <a:solidFill>
                  <a:schemeClr val="lt1"/>
                </a:solidFill>
                <a:latin typeface="Roboto"/>
                <a:ea typeface="Roboto"/>
                <a:cs typeface="Roboto"/>
                <a:sym typeface="Roboto"/>
              </a:defRPr>
            </a:lvl3pPr>
            <a:lvl4pPr marL="1828800" marR="0" lvl="3" indent="-304800" algn="l" rtl="0">
              <a:lnSpc>
                <a:spcPct val="115000"/>
              </a:lnSpc>
              <a:spcBef>
                <a:spcPts val="1600"/>
              </a:spcBef>
              <a:spcAft>
                <a:spcPts val="0"/>
              </a:spcAft>
              <a:buClr>
                <a:schemeClr val="lt1"/>
              </a:buClr>
              <a:buSzPts val="1200"/>
              <a:buFont typeface="Roboto"/>
              <a:buChar char="●"/>
              <a:defRPr sz="1200" b="0" i="0" u="none" strike="noStrike" cap="none">
                <a:solidFill>
                  <a:schemeClr val="lt1"/>
                </a:solidFill>
                <a:latin typeface="Roboto"/>
                <a:ea typeface="Roboto"/>
                <a:cs typeface="Roboto"/>
                <a:sym typeface="Roboto"/>
              </a:defRPr>
            </a:lvl4pPr>
            <a:lvl5pPr marL="2286000" marR="0" lvl="4" indent="-304800" algn="l" rtl="0">
              <a:lnSpc>
                <a:spcPct val="115000"/>
              </a:lnSpc>
              <a:spcBef>
                <a:spcPts val="1600"/>
              </a:spcBef>
              <a:spcAft>
                <a:spcPts val="0"/>
              </a:spcAft>
              <a:buClr>
                <a:schemeClr val="lt1"/>
              </a:buClr>
              <a:buSzPts val="1200"/>
              <a:buFont typeface="Roboto"/>
              <a:buChar char="○"/>
              <a:defRPr sz="1200" b="0" i="0" u="none" strike="noStrike" cap="none">
                <a:solidFill>
                  <a:schemeClr val="lt1"/>
                </a:solidFill>
                <a:latin typeface="Roboto"/>
                <a:ea typeface="Roboto"/>
                <a:cs typeface="Roboto"/>
                <a:sym typeface="Roboto"/>
              </a:defRPr>
            </a:lvl5pPr>
            <a:lvl6pPr marL="2743200" marR="0" lvl="5" indent="-304800" algn="l" rtl="0">
              <a:lnSpc>
                <a:spcPct val="115000"/>
              </a:lnSpc>
              <a:spcBef>
                <a:spcPts val="1600"/>
              </a:spcBef>
              <a:spcAft>
                <a:spcPts val="0"/>
              </a:spcAft>
              <a:buClr>
                <a:schemeClr val="lt1"/>
              </a:buClr>
              <a:buSzPts val="1200"/>
              <a:buFont typeface="Roboto"/>
              <a:buChar char="■"/>
              <a:defRPr sz="1200" b="0" i="0" u="none" strike="noStrike" cap="none">
                <a:solidFill>
                  <a:schemeClr val="lt1"/>
                </a:solidFill>
                <a:latin typeface="Roboto"/>
                <a:ea typeface="Roboto"/>
                <a:cs typeface="Roboto"/>
                <a:sym typeface="Roboto"/>
              </a:defRPr>
            </a:lvl6pPr>
            <a:lvl7pPr marL="3200400" marR="0" lvl="6" indent="-304800" algn="l" rtl="0">
              <a:lnSpc>
                <a:spcPct val="115000"/>
              </a:lnSpc>
              <a:spcBef>
                <a:spcPts val="1600"/>
              </a:spcBef>
              <a:spcAft>
                <a:spcPts val="0"/>
              </a:spcAft>
              <a:buClr>
                <a:schemeClr val="lt1"/>
              </a:buClr>
              <a:buSzPts val="1200"/>
              <a:buFont typeface="Roboto"/>
              <a:buChar char="●"/>
              <a:defRPr sz="1200" b="0" i="0" u="none" strike="noStrike" cap="none">
                <a:solidFill>
                  <a:schemeClr val="lt1"/>
                </a:solidFill>
                <a:latin typeface="Roboto"/>
                <a:ea typeface="Roboto"/>
                <a:cs typeface="Roboto"/>
                <a:sym typeface="Roboto"/>
              </a:defRPr>
            </a:lvl7pPr>
            <a:lvl8pPr marL="3657600" marR="0" lvl="7" indent="-304800" algn="l" rtl="0">
              <a:lnSpc>
                <a:spcPct val="115000"/>
              </a:lnSpc>
              <a:spcBef>
                <a:spcPts val="1600"/>
              </a:spcBef>
              <a:spcAft>
                <a:spcPts val="0"/>
              </a:spcAft>
              <a:buClr>
                <a:schemeClr val="lt1"/>
              </a:buClr>
              <a:buSzPts val="1200"/>
              <a:buFont typeface="Roboto"/>
              <a:buChar char="○"/>
              <a:defRPr sz="1200" b="0" i="0" u="none" strike="noStrike" cap="none">
                <a:solidFill>
                  <a:schemeClr val="lt1"/>
                </a:solidFill>
                <a:latin typeface="Roboto"/>
                <a:ea typeface="Roboto"/>
                <a:cs typeface="Roboto"/>
                <a:sym typeface="Roboto"/>
              </a:defRPr>
            </a:lvl8pPr>
            <a:lvl9pPr marL="4114800" marR="0" lvl="8" indent="-304800" algn="l" rtl="0">
              <a:lnSpc>
                <a:spcPct val="115000"/>
              </a:lnSpc>
              <a:spcBef>
                <a:spcPts val="1600"/>
              </a:spcBef>
              <a:spcAft>
                <a:spcPts val="1600"/>
              </a:spcAft>
              <a:buClr>
                <a:schemeClr val="lt1"/>
              </a:buClr>
              <a:buSzPts val="1200"/>
              <a:buFont typeface="Roboto"/>
              <a:buChar char="■"/>
              <a:defRPr sz="1200" b="0" i="0" u="none" strike="noStrike" cap="none">
                <a:solidFill>
                  <a:schemeClr val="lt1"/>
                </a:solidFill>
                <a:latin typeface="Roboto"/>
                <a:ea typeface="Roboto"/>
                <a:cs typeface="Roboto"/>
                <a:sym typeface="Roboto"/>
              </a:defRPr>
            </a:lvl9pPr>
          </a:lstStyle>
          <a:p>
            <a:pPr marL="0" indent="0" algn="ctr">
              <a:lnSpc>
                <a:spcPct val="100000"/>
              </a:lnSpc>
              <a:buFont typeface="Roboto"/>
              <a:buNone/>
            </a:pPr>
            <a:r>
              <a:rPr lang="en-US" sz="4000" b="1" dirty="0">
                <a:solidFill>
                  <a:schemeClr val="bg2"/>
                </a:solidFill>
                <a:effectLst>
                  <a:outerShdw blurRad="50800" dist="38100" dir="5400000" algn="t" rotWithShape="0">
                    <a:prstClr val="black">
                      <a:alpha val="40000"/>
                    </a:prstClr>
                  </a:outerShdw>
                </a:effectLst>
                <a:sym typeface="Symbol"/>
              </a:rPr>
              <a:t></a:t>
            </a:r>
            <a:endParaRPr lang="en-US" sz="3200" dirty="0">
              <a:solidFill>
                <a:schemeClr val="bg2"/>
              </a:solidFill>
            </a:endParaRPr>
          </a:p>
        </p:txBody>
      </p:sp>
      <p:sp>
        <p:nvSpPr>
          <p:cNvPr id="9" name="Content Placeholder 2">
            <a:extLst>
              <a:ext uri="{FF2B5EF4-FFF2-40B4-BE49-F238E27FC236}">
                <a16:creationId xmlns:a16="http://schemas.microsoft.com/office/drawing/2014/main" id="{317FA451-1A95-49DA-951F-36FA19AAC80B}"/>
              </a:ext>
            </a:extLst>
          </p:cNvPr>
          <p:cNvSpPr txBox="1">
            <a:spLocks/>
          </p:cNvSpPr>
          <p:nvPr/>
        </p:nvSpPr>
        <p:spPr>
          <a:xfrm>
            <a:off x="6697757" y="3652037"/>
            <a:ext cx="1910859" cy="1030496"/>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04800" algn="l" rtl="0">
              <a:lnSpc>
                <a:spcPct val="115000"/>
              </a:lnSpc>
              <a:spcBef>
                <a:spcPts val="0"/>
              </a:spcBef>
              <a:spcAft>
                <a:spcPts val="0"/>
              </a:spcAft>
              <a:buClr>
                <a:schemeClr val="lt1"/>
              </a:buClr>
              <a:buSzPts val="1200"/>
              <a:buFont typeface="Roboto"/>
              <a:buChar char="●"/>
              <a:defRPr sz="1200" b="0" i="0" u="none" strike="noStrike" cap="none">
                <a:solidFill>
                  <a:schemeClr val="lt1"/>
                </a:solidFill>
                <a:latin typeface="Roboto"/>
                <a:ea typeface="Roboto"/>
                <a:cs typeface="Roboto"/>
                <a:sym typeface="Roboto"/>
              </a:defRPr>
            </a:lvl1pPr>
            <a:lvl2pPr marL="914400" marR="0" lvl="1" indent="-304800" algn="l" rtl="0">
              <a:lnSpc>
                <a:spcPct val="115000"/>
              </a:lnSpc>
              <a:spcBef>
                <a:spcPts val="1600"/>
              </a:spcBef>
              <a:spcAft>
                <a:spcPts val="0"/>
              </a:spcAft>
              <a:buClr>
                <a:schemeClr val="lt1"/>
              </a:buClr>
              <a:buSzPts val="1200"/>
              <a:buFont typeface="Roboto"/>
              <a:buChar char="○"/>
              <a:defRPr sz="1200" b="0" i="0" u="none" strike="noStrike" cap="none">
                <a:solidFill>
                  <a:schemeClr val="lt1"/>
                </a:solidFill>
                <a:latin typeface="Roboto"/>
                <a:ea typeface="Roboto"/>
                <a:cs typeface="Roboto"/>
                <a:sym typeface="Roboto"/>
              </a:defRPr>
            </a:lvl2pPr>
            <a:lvl3pPr marL="1371600" marR="0" lvl="2" indent="-304800" algn="l" rtl="0">
              <a:lnSpc>
                <a:spcPct val="115000"/>
              </a:lnSpc>
              <a:spcBef>
                <a:spcPts val="1600"/>
              </a:spcBef>
              <a:spcAft>
                <a:spcPts val="0"/>
              </a:spcAft>
              <a:buClr>
                <a:schemeClr val="lt1"/>
              </a:buClr>
              <a:buSzPts val="1200"/>
              <a:buFont typeface="Roboto"/>
              <a:buChar char="■"/>
              <a:defRPr sz="1200" b="0" i="0" u="none" strike="noStrike" cap="none">
                <a:solidFill>
                  <a:schemeClr val="lt1"/>
                </a:solidFill>
                <a:latin typeface="Roboto"/>
                <a:ea typeface="Roboto"/>
                <a:cs typeface="Roboto"/>
                <a:sym typeface="Roboto"/>
              </a:defRPr>
            </a:lvl3pPr>
            <a:lvl4pPr marL="1828800" marR="0" lvl="3" indent="-304800" algn="l" rtl="0">
              <a:lnSpc>
                <a:spcPct val="115000"/>
              </a:lnSpc>
              <a:spcBef>
                <a:spcPts val="1600"/>
              </a:spcBef>
              <a:spcAft>
                <a:spcPts val="0"/>
              </a:spcAft>
              <a:buClr>
                <a:schemeClr val="lt1"/>
              </a:buClr>
              <a:buSzPts val="1200"/>
              <a:buFont typeface="Roboto"/>
              <a:buChar char="●"/>
              <a:defRPr sz="1200" b="0" i="0" u="none" strike="noStrike" cap="none">
                <a:solidFill>
                  <a:schemeClr val="lt1"/>
                </a:solidFill>
                <a:latin typeface="Roboto"/>
                <a:ea typeface="Roboto"/>
                <a:cs typeface="Roboto"/>
                <a:sym typeface="Roboto"/>
              </a:defRPr>
            </a:lvl4pPr>
            <a:lvl5pPr marL="2286000" marR="0" lvl="4" indent="-304800" algn="l" rtl="0">
              <a:lnSpc>
                <a:spcPct val="115000"/>
              </a:lnSpc>
              <a:spcBef>
                <a:spcPts val="1600"/>
              </a:spcBef>
              <a:spcAft>
                <a:spcPts val="0"/>
              </a:spcAft>
              <a:buClr>
                <a:schemeClr val="lt1"/>
              </a:buClr>
              <a:buSzPts val="1200"/>
              <a:buFont typeface="Roboto"/>
              <a:buChar char="○"/>
              <a:defRPr sz="1200" b="0" i="0" u="none" strike="noStrike" cap="none">
                <a:solidFill>
                  <a:schemeClr val="lt1"/>
                </a:solidFill>
                <a:latin typeface="Roboto"/>
                <a:ea typeface="Roboto"/>
                <a:cs typeface="Roboto"/>
                <a:sym typeface="Roboto"/>
              </a:defRPr>
            </a:lvl5pPr>
            <a:lvl6pPr marL="2743200" marR="0" lvl="5" indent="-304800" algn="l" rtl="0">
              <a:lnSpc>
                <a:spcPct val="115000"/>
              </a:lnSpc>
              <a:spcBef>
                <a:spcPts val="1600"/>
              </a:spcBef>
              <a:spcAft>
                <a:spcPts val="0"/>
              </a:spcAft>
              <a:buClr>
                <a:schemeClr val="lt1"/>
              </a:buClr>
              <a:buSzPts val="1200"/>
              <a:buFont typeface="Roboto"/>
              <a:buChar char="■"/>
              <a:defRPr sz="1200" b="0" i="0" u="none" strike="noStrike" cap="none">
                <a:solidFill>
                  <a:schemeClr val="lt1"/>
                </a:solidFill>
                <a:latin typeface="Roboto"/>
                <a:ea typeface="Roboto"/>
                <a:cs typeface="Roboto"/>
                <a:sym typeface="Roboto"/>
              </a:defRPr>
            </a:lvl6pPr>
            <a:lvl7pPr marL="3200400" marR="0" lvl="6" indent="-304800" algn="l" rtl="0">
              <a:lnSpc>
                <a:spcPct val="115000"/>
              </a:lnSpc>
              <a:spcBef>
                <a:spcPts val="1600"/>
              </a:spcBef>
              <a:spcAft>
                <a:spcPts val="0"/>
              </a:spcAft>
              <a:buClr>
                <a:schemeClr val="lt1"/>
              </a:buClr>
              <a:buSzPts val="1200"/>
              <a:buFont typeface="Roboto"/>
              <a:buChar char="●"/>
              <a:defRPr sz="1200" b="0" i="0" u="none" strike="noStrike" cap="none">
                <a:solidFill>
                  <a:schemeClr val="lt1"/>
                </a:solidFill>
                <a:latin typeface="Roboto"/>
                <a:ea typeface="Roboto"/>
                <a:cs typeface="Roboto"/>
                <a:sym typeface="Roboto"/>
              </a:defRPr>
            </a:lvl7pPr>
            <a:lvl8pPr marL="3657600" marR="0" lvl="7" indent="-304800" algn="l" rtl="0">
              <a:lnSpc>
                <a:spcPct val="115000"/>
              </a:lnSpc>
              <a:spcBef>
                <a:spcPts val="1600"/>
              </a:spcBef>
              <a:spcAft>
                <a:spcPts val="0"/>
              </a:spcAft>
              <a:buClr>
                <a:schemeClr val="lt1"/>
              </a:buClr>
              <a:buSzPts val="1200"/>
              <a:buFont typeface="Roboto"/>
              <a:buChar char="○"/>
              <a:defRPr sz="1200" b="0" i="0" u="none" strike="noStrike" cap="none">
                <a:solidFill>
                  <a:schemeClr val="lt1"/>
                </a:solidFill>
                <a:latin typeface="Roboto"/>
                <a:ea typeface="Roboto"/>
                <a:cs typeface="Roboto"/>
                <a:sym typeface="Roboto"/>
              </a:defRPr>
            </a:lvl8pPr>
            <a:lvl9pPr marL="4114800" marR="0" lvl="8" indent="-304800" algn="l" rtl="0">
              <a:lnSpc>
                <a:spcPct val="115000"/>
              </a:lnSpc>
              <a:spcBef>
                <a:spcPts val="1600"/>
              </a:spcBef>
              <a:spcAft>
                <a:spcPts val="1600"/>
              </a:spcAft>
              <a:buClr>
                <a:schemeClr val="lt1"/>
              </a:buClr>
              <a:buSzPts val="1200"/>
              <a:buFont typeface="Roboto"/>
              <a:buChar char="■"/>
              <a:defRPr sz="1200" b="0" i="0" u="none" strike="noStrike" cap="none">
                <a:solidFill>
                  <a:schemeClr val="lt1"/>
                </a:solidFill>
                <a:latin typeface="Roboto"/>
                <a:ea typeface="Roboto"/>
                <a:cs typeface="Roboto"/>
                <a:sym typeface="Roboto"/>
              </a:defRPr>
            </a:lvl9pPr>
          </a:lstStyle>
          <a:p>
            <a:pPr marL="0" indent="0">
              <a:lnSpc>
                <a:spcPts val="3600"/>
              </a:lnSpc>
              <a:buNone/>
            </a:pPr>
            <a:r>
              <a:rPr lang="en-US" sz="3200" dirty="0">
                <a:solidFill>
                  <a:schemeClr val="bg2"/>
                </a:solidFill>
              </a:rPr>
              <a:t>Data </a:t>
            </a:r>
          </a:p>
          <a:p>
            <a:pPr marL="0" indent="0">
              <a:lnSpc>
                <a:spcPts val="3600"/>
              </a:lnSpc>
              <a:buNone/>
            </a:pPr>
            <a:r>
              <a:rPr lang="en-US" sz="3200" dirty="0">
                <a:solidFill>
                  <a:schemeClr val="bg2"/>
                </a:solidFill>
              </a:rPr>
              <a:t>Science</a:t>
            </a:r>
          </a:p>
        </p:txBody>
      </p:sp>
      <p:sp>
        <p:nvSpPr>
          <p:cNvPr id="2" name="Slide Number Placeholder 1" descr="Linked Processes"/>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11</a:t>
            </a:fld>
            <a:endParaRPr lang="en"/>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17"/>
          <p:cNvSpPr txBox="1">
            <a:spLocks noGrp="1"/>
          </p:cNvSpPr>
          <p:nvPr>
            <p:ph type="title"/>
          </p:nvPr>
        </p:nvSpPr>
        <p:spPr>
          <a:xfrm>
            <a:off x="11725" y="650625"/>
            <a:ext cx="9132275" cy="7677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sz="3600" dirty="0"/>
              <a:t>Data Curation Dependencies Model</a:t>
            </a:r>
            <a:endParaRPr sz="3600" dirty="0"/>
          </a:p>
        </p:txBody>
      </p:sp>
      <p:sp>
        <p:nvSpPr>
          <p:cNvPr id="105" name="Google Shape;105;p17"/>
          <p:cNvSpPr txBox="1">
            <a:spLocks noGrp="1"/>
          </p:cNvSpPr>
          <p:nvPr>
            <p:ph type="body" idx="1"/>
          </p:nvPr>
        </p:nvSpPr>
        <p:spPr>
          <a:xfrm>
            <a:off x="0" y="2216578"/>
            <a:ext cx="9144000" cy="676090"/>
          </a:xfrm>
          <a:prstGeom prst="rect">
            <a:avLst/>
          </a:prstGeom>
          <a:solidFill>
            <a:schemeClr val="accent4"/>
          </a:solidFill>
          <a:ln>
            <a:noFill/>
          </a:ln>
        </p:spPr>
        <p:txBody>
          <a:bodyPr spcFirstLastPara="1" wrap="square" lIns="91425" tIns="91425" rIns="91425" bIns="91425" anchor="t" anchorCtr="0">
            <a:noAutofit/>
          </a:bodyPr>
          <a:lstStyle/>
          <a:p>
            <a:pPr marL="0" indent="0" algn="ctr">
              <a:spcAft>
                <a:spcPts val="1200"/>
              </a:spcAft>
              <a:buNone/>
            </a:pPr>
            <a:r>
              <a:rPr lang="en-US" sz="2800" dirty="0">
                <a:solidFill>
                  <a:schemeClr val="bg2"/>
                </a:solidFill>
              </a:rPr>
              <a:t>Data Management </a:t>
            </a:r>
            <a:r>
              <a:rPr lang="en-US" sz="4000" b="1" dirty="0">
                <a:solidFill>
                  <a:srgbClr val="002060"/>
                </a:solidFill>
                <a:effectLst>
                  <a:outerShdw blurRad="50800" dist="38100" dir="8100000" algn="tr" rotWithShape="0">
                    <a:prstClr val="black">
                      <a:alpha val="40000"/>
                    </a:prstClr>
                  </a:outerShdw>
                </a:effectLst>
              </a:rPr>
              <a:t>∈</a:t>
            </a:r>
            <a:r>
              <a:rPr lang="en-US" sz="2800" dirty="0">
                <a:solidFill>
                  <a:schemeClr val="bg2"/>
                </a:solidFill>
                <a:effectLst>
                  <a:outerShdw blurRad="50800" dist="38100" dir="5400000" algn="t" rotWithShape="0">
                    <a:prstClr val="black">
                      <a:alpha val="40000"/>
                    </a:prstClr>
                  </a:outerShdw>
                </a:effectLst>
              </a:rPr>
              <a:t> </a:t>
            </a:r>
            <a:r>
              <a:rPr lang="en-US" sz="2800" dirty="0">
                <a:solidFill>
                  <a:schemeClr val="bg2"/>
                </a:solidFill>
              </a:rPr>
              <a:t>Data Curation </a:t>
            </a:r>
            <a:r>
              <a:rPr lang="en-US" sz="4000" b="1" dirty="0">
                <a:solidFill>
                  <a:srgbClr val="002060"/>
                </a:solidFill>
                <a:effectLst>
                  <a:outerShdw blurRad="50800" dist="38100" dir="8100000" algn="tr" rotWithShape="0">
                    <a:prstClr val="black">
                      <a:alpha val="40000"/>
                    </a:prstClr>
                  </a:outerShdw>
                </a:effectLst>
                <a:sym typeface="Symbol"/>
              </a:rPr>
              <a:t></a:t>
            </a:r>
            <a:r>
              <a:rPr lang="en-US" sz="2800" dirty="0">
                <a:solidFill>
                  <a:schemeClr val="bg2"/>
                </a:solidFill>
              </a:rPr>
              <a:t> Data Science</a:t>
            </a:r>
          </a:p>
        </p:txBody>
      </p:sp>
      <p:sp>
        <p:nvSpPr>
          <p:cNvPr id="4" name="Google Shape;105;p17"/>
          <p:cNvSpPr txBox="1">
            <a:spLocks noGrp="1"/>
          </p:cNvSpPr>
          <p:nvPr>
            <p:ph type="body" idx="1"/>
          </p:nvPr>
        </p:nvSpPr>
        <p:spPr>
          <a:xfrm>
            <a:off x="11725" y="3300963"/>
            <a:ext cx="9144000" cy="910552"/>
          </a:xfrm>
          <a:prstGeom prst="rect">
            <a:avLst/>
          </a:prstGeom>
          <a:solidFill>
            <a:schemeClr val="accent4"/>
          </a:solidFill>
          <a:ln>
            <a:noFill/>
          </a:ln>
        </p:spPr>
        <p:txBody>
          <a:bodyPr spcFirstLastPara="1" wrap="square" lIns="91425" tIns="91425" rIns="91425" bIns="91425" anchor="t" anchorCtr="0">
            <a:noAutofit/>
          </a:bodyPr>
          <a:lstStyle/>
          <a:p>
            <a:pPr marL="0" indent="0" algn="ctr">
              <a:spcAft>
                <a:spcPts val="1200"/>
              </a:spcAft>
              <a:buNone/>
            </a:pPr>
            <a:r>
              <a:rPr lang="en-US" sz="4000" dirty="0">
                <a:solidFill>
                  <a:schemeClr val="bg2"/>
                </a:solidFill>
              </a:rPr>
              <a:t>DM </a:t>
            </a:r>
            <a:r>
              <a:rPr lang="en-US" sz="4800" b="1" dirty="0">
                <a:solidFill>
                  <a:srgbClr val="002060"/>
                </a:solidFill>
                <a:effectLst>
                  <a:outerShdw blurRad="50800" dist="38100" dir="8100000" algn="tr" rotWithShape="0">
                    <a:prstClr val="black">
                      <a:alpha val="40000"/>
                    </a:prstClr>
                  </a:outerShdw>
                </a:effectLst>
              </a:rPr>
              <a:t>∈</a:t>
            </a:r>
            <a:r>
              <a:rPr lang="en-US" sz="4000" dirty="0">
                <a:solidFill>
                  <a:schemeClr val="bg2"/>
                </a:solidFill>
                <a:effectLst>
                  <a:outerShdw blurRad="50800" dist="38100" dir="5400000" algn="t" rotWithShape="0">
                    <a:prstClr val="black">
                      <a:alpha val="40000"/>
                    </a:prstClr>
                  </a:outerShdw>
                </a:effectLst>
              </a:rPr>
              <a:t> </a:t>
            </a:r>
            <a:r>
              <a:rPr lang="en-US" sz="4000" dirty="0">
                <a:solidFill>
                  <a:schemeClr val="bg2"/>
                </a:solidFill>
              </a:rPr>
              <a:t>DC </a:t>
            </a:r>
            <a:r>
              <a:rPr lang="en-US" sz="4800" b="1" dirty="0">
                <a:solidFill>
                  <a:srgbClr val="002060"/>
                </a:solidFill>
                <a:effectLst>
                  <a:outerShdw blurRad="50800" dist="38100" dir="8100000" algn="tr" rotWithShape="0">
                    <a:prstClr val="black">
                      <a:alpha val="40000"/>
                    </a:prstClr>
                  </a:outerShdw>
                </a:effectLst>
                <a:sym typeface="Symbol"/>
              </a:rPr>
              <a:t></a:t>
            </a:r>
            <a:r>
              <a:rPr lang="en-US" sz="4000" dirty="0">
                <a:solidFill>
                  <a:schemeClr val="bg2"/>
                </a:solidFill>
              </a:rPr>
              <a:t> DS</a:t>
            </a:r>
          </a:p>
        </p:txBody>
      </p:sp>
      <p:sp>
        <p:nvSpPr>
          <p:cNvPr id="2" name="Slide Number Placeholder 1"/>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12</a:t>
            </a:fld>
            <a:endParaRPr lang="en"/>
          </a:p>
        </p:txBody>
      </p:sp>
    </p:spTree>
    <p:extLst>
      <p:ext uri="{BB962C8B-B14F-4D97-AF65-F5344CB8AC3E}">
        <p14:creationId xmlns:p14="http://schemas.microsoft.com/office/powerpoint/2010/main" val="22766702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17"/>
          <p:cNvSpPr txBox="1">
            <a:spLocks noGrp="1"/>
          </p:cNvSpPr>
          <p:nvPr>
            <p:ph type="title"/>
          </p:nvPr>
        </p:nvSpPr>
        <p:spPr>
          <a:xfrm>
            <a:off x="460950" y="6506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sz="3600" dirty="0"/>
              <a:t>Data Curation &amp; the Data Lifecycle</a:t>
            </a:r>
            <a:endParaRPr sz="3600" dirty="0"/>
          </a:p>
        </p:txBody>
      </p:sp>
      <p:sp>
        <p:nvSpPr>
          <p:cNvPr id="105" name="Google Shape;105;p17"/>
          <p:cNvSpPr txBox="1">
            <a:spLocks noGrp="1"/>
          </p:cNvSpPr>
          <p:nvPr>
            <p:ph type="body" idx="1"/>
          </p:nvPr>
        </p:nvSpPr>
        <p:spPr>
          <a:xfrm>
            <a:off x="242999" y="1820924"/>
            <a:ext cx="8347086" cy="3322575"/>
          </a:xfrm>
          <a:prstGeom prst="rect">
            <a:avLst/>
          </a:prstGeom>
          <a:solidFill>
            <a:schemeClr val="accent4"/>
          </a:solidFill>
          <a:ln>
            <a:noFill/>
          </a:ln>
        </p:spPr>
        <p:txBody>
          <a:bodyPr spcFirstLastPara="1" wrap="square" lIns="91425" tIns="91425" rIns="91425" bIns="91425" anchor="t" anchorCtr="0">
            <a:noAutofit/>
          </a:bodyPr>
          <a:lstStyle/>
          <a:p>
            <a:pPr marL="91440" indent="-228600">
              <a:lnSpc>
                <a:spcPct val="100000"/>
              </a:lnSpc>
            </a:pPr>
            <a:r>
              <a:rPr lang="en-US" sz="2400" dirty="0">
                <a:solidFill>
                  <a:srgbClr val="1C4587"/>
                </a:solidFill>
              </a:rPr>
              <a:t>Data Curation</a:t>
            </a:r>
          </a:p>
          <a:p>
            <a:pPr marL="548640" lvl="1" indent="-228600">
              <a:lnSpc>
                <a:spcPct val="100000"/>
              </a:lnSpc>
              <a:spcBef>
                <a:spcPts val="0"/>
              </a:spcBef>
              <a:spcAft>
                <a:spcPts val="600"/>
              </a:spcAft>
            </a:pPr>
            <a:r>
              <a:rPr lang="en-US" sz="2400" dirty="0">
                <a:solidFill>
                  <a:srgbClr val="1C4587"/>
                </a:solidFill>
              </a:rPr>
              <a:t>Enables data discovery and retrieval, maintains data quality, adds value, and provides for re-use over time</a:t>
            </a:r>
            <a:r>
              <a:rPr lang="en-US" sz="2400" baseline="30000" dirty="0">
                <a:solidFill>
                  <a:srgbClr val="1C4587"/>
                </a:solidFill>
              </a:rPr>
              <a:t>3</a:t>
            </a:r>
          </a:p>
          <a:p>
            <a:pPr marL="285750" indent="-285750">
              <a:lnSpc>
                <a:spcPct val="100000"/>
              </a:lnSpc>
              <a:spcBef>
                <a:spcPts val="1800"/>
              </a:spcBef>
            </a:pPr>
            <a:r>
              <a:rPr lang="en-US" sz="2400" dirty="0">
                <a:solidFill>
                  <a:srgbClr val="1C4587"/>
                </a:solidFill>
              </a:rPr>
              <a:t>Data Lifecycle</a:t>
            </a:r>
          </a:p>
          <a:p>
            <a:pPr marL="742950" lvl="1" indent="-285750">
              <a:lnSpc>
                <a:spcPct val="100000"/>
              </a:lnSpc>
              <a:spcBef>
                <a:spcPts val="0"/>
              </a:spcBef>
            </a:pPr>
            <a:r>
              <a:rPr lang="en-US" sz="2200" dirty="0">
                <a:solidFill>
                  <a:srgbClr val="1C4587"/>
                </a:solidFill>
              </a:rPr>
              <a:t>All the phase of data’s existence from planning to collection, through preservation, to reuse and potential destruction</a:t>
            </a:r>
          </a:p>
        </p:txBody>
      </p:sp>
      <p:sp>
        <p:nvSpPr>
          <p:cNvPr id="2" name="Slide Number Placeholder 1"/>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13</a:t>
            </a:fld>
            <a:endParaRPr lang="en"/>
          </a:p>
        </p:txBody>
      </p:sp>
    </p:spTree>
    <p:extLst>
      <p:ext uri="{BB962C8B-B14F-4D97-AF65-F5344CB8AC3E}">
        <p14:creationId xmlns:p14="http://schemas.microsoft.com/office/powerpoint/2010/main" val="16922189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5" name="Title 4">
            <a:extLst>
              <a:ext uri="{FF2B5EF4-FFF2-40B4-BE49-F238E27FC236}">
                <a16:creationId xmlns:a16="http://schemas.microsoft.com/office/drawing/2014/main" id="{E37D7978-3BA9-4DC1-9F90-D0277000CBBA}"/>
              </a:ext>
            </a:extLst>
          </p:cNvPr>
          <p:cNvSpPr>
            <a:spLocks noGrp="1"/>
          </p:cNvSpPr>
          <p:nvPr>
            <p:ph type="title"/>
          </p:nvPr>
        </p:nvSpPr>
        <p:spPr>
          <a:xfrm>
            <a:off x="134811" y="357799"/>
            <a:ext cx="3086183" cy="1701659"/>
          </a:xfrm>
        </p:spPr>
        <p:txBody>
          <a:bodyPr/>
          <a:lstStyle/>
          <a:p>
            <a:r>
              <a:rPr lang="en-US" sz="3600" dirty="0"/>
              <a:t>USGS Data</a:t>
            </a:r>
            <a:r>
              <a:rPr lang="en-US" sz="3600" baseline="0" dirty="0"/>
              <a:t> Lifecycle Model</a:t>
            </a:r>
            <a:endParaRPr lang="en-US" sz="3600" dirty="0"/>
          </a:p>
        </p:txBody>
      </p:sp>
      <p:sp>
        <p:nvSpPr>
          <p:cNvPr id="110" name="Google Shape;110;p18"/>
          <p:cNvSpPr txBox="1">
            <a:spLocks noGrp="1"/>
          </p:cNvSpPr>
          <p:nvPr>
            <p:ph type="body" idx="1"/>
          </p:nvPr>
        </p:nvSpPr>
        <p:spPr>
          <a:xfrm>
            <a:off x="226075" y="2210771"/>
            <a:ext cx="2808000" cy="2809635"/>
          </a:xfrm>
          <a:prstGeom prst="rect">
            <a:avLst/>
          </a:prstGeom>
        </p:spPr>
        <p:txBody>
          <a:bodyPr spcFirstLastPara="1" wrap="square" lIns="91425" tIns="91425" rIns="91425" bIns="91425" anchor="t" anchorCtr="0">
            <a:noAutofit/>
          </a:bodyPr>
          <a:lstStyle/>
          <a:p>
            <a:pPr marL="342900" indent="-342900"/>
            <a:r>
              <a:rPr lang="en-US" sz="2400" dirty="0"/>
              <a:t>Plan FIRST!!</a:t>
            </a:r>
          </a:p>
          <a:p>
            <a:pPr marL="342900" indent="-342900"/>
            <a:r>
              <a:rPr lang="en-US" sz="2400" dirty="0"/>
              <a:t>Collect second</a:t>
            </a:r>
          </a:p>
          <a:p>
            <a:pPr marL="342900" indent="-342900"/>
            <a:r>
              <a:rPr lang="en-US" sz="2400" dirty="0"/>
              <a:t>Curation steps throughout </a:t>
            </a:r>
            <a:endParaRPr dirty="0"/>
          </a:p>
        </p:txBody>
      </p:sp>
      <p:sp>
        <p:nvSpPr>
          <p:cNvPr id="3" name="Rectangle 2">
            <a:extLst>
              <a:ext uri="{C183D7F6-B498-43B3-948B-1728B52AA6E4}">
                <adec:decorative xmlns:adec="http://schemas.microsoft.com/office/drawing/2017/decorative" val="1"/>
              </a:ext>
            </a:extLst>
          </p:cNvPr>
          <p:cNvSpPr/>
          <p:nvPr/>
        </p:nvSpPr>
        <p:spPr>
          <a:xfrm>
            <a:off x="3288323" y="0"/>
            <a:ext cx="5855677" cy="5143500"/>
          </a:xfrm>
          <a:prstGeom prst="rect">
            <a:avLst/>
          </a:prstGeom>
          <a:solidFill>
            <a:schemeClr val="bg2">
              <a:lumMod val="60000"/>
              <a:lumOff val="40000"/>
            </a:schemeClr>
          </a:solidFill>
          <a:ln>
            <a:solidFill>
              <a:schemeClr val="bg2">
                <a:lumMod val="60000"/>
                <a:lumOff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descr="Image of US Geological Survey Data Life Cycle Model. Internal Boxes flow from left to right: Plan; Acquire; Process; Analyze; Preserve; and Publish/Share. The practices for each of the steps above include: Describe; Manage quality; and, Backup and secure."/>
          <p:cNvPicPr>
            <a:picLocks noChangeAspect="1"/>
          </p:cNvPicPr>
          <p:nvPr/>
        </p:nvPicPr>
        <p:blipFill>
          <a:blip r:embed="rId3"/>
          <a:stretch>
            <a:fillRect/>
          </a:stretch>
        </p:blipFill>
        <p:spPr>
          <a:xfrm>
            <a:off x="3475876" y="1778642"/>
            <a:ext cx="5533313" cy="1586216"/>
          </a:xfrm>
          <a:prstGeom prst="rect">
            <a:avLst/>
          </a:prstGeom>
        </p:spPr>
      </p:pic>
      <p:sp>
        <p:nvSpPr>
          <p:cNvPr id="4" name="Slide Number Placehold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14</a:t>
            </a:fld>
            <a:endParaRPr lang="en"/>
          </a:p>
        </p:txBody>
      </p:sp>
    </p:spTree>
    <p:extLst>
      <p:ext uri="{BB962C8B-B14F-4D97-AF65-F5344CB8AC3E}">
        <p14:creationId xmlns:p14="http://schemas.microsoft.com/office/powerpoint/2010/main" val="22419456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17"/>
          <p:cNvSpPr txBox="1">
            <a:spLocks noGrp="1"/>
          </p:cNvSpPr>
          <p:nvPr>
            <p:ph type="title"/>
          </p:nvPr>
        </p:nvSpPr>
        <p:spPr>
          <a:xfrm>
            <a:off x="460950" y="6506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sz="3600" dirty="0"/>
              <a:t>NCSES Charge R</a:t>
            </a:r>
            <a:r>
              <a:rPr lang="en-US" sz="3600" dirty="0"/>
              <a:t>e</a:t>
            </a:r>
            <a:r>
              <a:rPr lang="en" sz="3600" dirty="0"/>
              <a:t>view </a:t>
            </a:r>
            <a:endParaRPr sz="3600" dirty="0"/>
          </a:p>
        </p:txBody>
      </p:sp>
      <p:sp>
        <p:nvSpPr>
          <p:cNvPr id="105" name="Google Shape;105;p17"/>
          <p:cNvSpPr txBox="1">
            <a:spLocks noGrp="1"/>
          </p:cNvSpPr>
          <p:nvPr>
            <p:ph type="body" idx="1"/>
          </p:nvPr>
        </p:nvSpPr>
        <p:spPr>
          <a:xfrm>
            <a:off x="243000" y="1820925"/>
            <a:ext cx="2785950" cy="3018900"/>
          </a:xfrm>
          <a:prstGeom prst="rect">
            <a:avLst/>
          </a:prstGeom>
          <a:solidFill>
            <a:schemeClr val="accent4">
              <a:alpha val="70000"/>
            </a:schemeClr>
          </a:solidFill>
          <a:ln>
            <a:noFill/>
          </a:ln>
        </p:spPr>
        <p:txBody>
          <a:bodyPr spcFirstLastPara="1" wrap="square" lIns="91425" tIns="91425" rIns="91425" bIns="91425" anchor="t" anchorCtr="0">
            <a:noAutofit/>
          </a:bodyPr>
          <a:lstStyle/>
          <a:p>
            <a:pPr marL="0" lvl="0" indent="0">
              <a:buNone/>
            </a:pPr>
            <a:r>
              <a:rPr lang="en-US" sz="2400" b="1" i="1" dirty="0">
                <a:solidFill>
                  <a:srgbClr val="1C4587">
                    <a:alpha val="80000"/>
                  </a:srgbClr>
                </a:solidFill>
              </a:rPr>
              <a:t>From </a:t>
            </a:r>
          </a:p>
          <a:p>
            <a:pPr marL="0" lvl="0" indent="0">
              <a:buNone/>
            </a:pPr>
            <a:r>
              <a:rPr lang="en-US" sz="2400" b="1" i="1" dirty="0" err="1">
                <a:solidFill>
                  <a:srgbClr val="1C4587">
                    <a:alpha val="80000"/>
                  </a:srgbClr>
                </a:solidFill>
              </a:rPr>
              <a:t>Emilda</a:t>
            </a:r>
            <a:r>
              <a:rPr lang="en-US" sz="2400" b="1" i="1" dirty="0">
                <a:solidFill>
                  <a:srgbClr val="1C4587">
                    <a:alpha val="80000"/>
                  </a:srgbClr>
                </a:solidFill>
              </a:rPr>
              <a:t> B. Rivers</a:t>
            </a:r>
          </a:p>
          <a:p>
            <a:pPr marL="0" lvl="0" indent="0">
              <a:buNone/>
            </a:pPr>
            <a:r>
              <a:rPr lang="en-US" sz="2400" b="1" i="1" dirty="0">
                <a:solidFill>
                  <a:srgbClr val="1C4587">
                    <a:alpha val="80000"/>
                  </a:srgbClr>
                </a:solidFill>
              </a:rPr>
              <a:t>May 21, 2019</a:t>
            </a:r>
            <a:endParaRPr sz="2400" b="1" i="1" dirty="0">
              <a:solidFill>
                <a:srgbClr val="1C4587">
                  <a:alpha val="80000"/>
                </a:srgbClr>
              </a:solidFill>
            </a:endParaRPr>
          </a:p>
          <a:p>
            <a:pPr marL="0" lvl="0" indent="0" algn="l" rtl="0">
              <a:spcBef>
                <a:spcPts val="1600"/>
              </a:spcBef>
              <a:spcAft>
                <a:spcPts val="1600"/>
              </a:spcAft>
              <a:buNone/>
            </a:pPr>
            <a:endParaRPr sz="3000" b="1" dirty="0">
              <a:solidFill>
                <a:srgbClr val="1C4587"/>
              </a:solidFill>
            </a:endParaRPr>
          </a:p>
        </p:txBody>
      </p:sp>
      <p:sp>
        <p:nvSpPr>
          <p:cNvPr id="104" name="Google Shape;104;p17"/>
          <p:cNvSpPr txBox="1">
            <a:spLocks noGrp="1"/>
          </p:cNvSpPr>
          <p:nvPr>
            <p:ph type="body" idx="1"/>
          </p:nvPr>
        </p:nvSpPr>
        <p:spPr>
          <a:xfrm>
            <a:off x="3451860" y="1820925"/>
            <a:ext cx="5368350" cy="3018900"/>
          </a:xfrm>
          <a:prstGeom prst="rect">
            <a:avLst/>
          </a:prstGeom>
          <a:solidFill>
            <a:schemeClr val="accent4"/>
          </a:solidFill>
          <a:ln>
            <a:noFill/>
          </a:ln>
        </p:spPr>
        <p:txBody>
          <a:bodyPr spcFirstLastPara="1" wrap="square" lIns="91425" tIns="91425" rIns="91425" bIns="91425" anchor="t" anchorCtr="0">
            <a:noAutofit/>
          </a:bodyPr>
          <a:lstStyle/>
          <a:p>
            <a:pPr indent="-457200">
              <a:buFont typeface="+mj-lt"/>
              <a:buAutoNum type="arabicPeriod"/>
            </a:pPr>
            <a:r>
              <a:rPr lang="en-US" sz="2400" dirty="0">
                <a:solidFill>
                  <a:srgbClr val="1C4587"/>
                </a:solidFill>
              </a:rPr>
              <a:t>Best practices to foster transparency and reproducibility </a:t>
            </a:r>
          </a:p>
          <a:p>
            <a:pPr indent="-457200">
              <a:buFont typeface="+mj-lt"/>
              <a:buAutoNum type="arabicPeriod"/>
            </a:pPr>
            <a:r>
              <a:rPr lang="en-US" sz="2400" dirty="0">
                <a:solidFill>
                  <a:srgbClr val="1C4587"/>
                </a:solidFill>
              </a:rPr>
              <a:t>Guidance, standards, and tools for documenting and archiving</a:t>
            </a:r>
          </a:p>
          <a:p>
            <a:pPr indent="-457200">
              <a:buFont typeface="+mj-lt"/>
              <a:buAutoNum type="arabicPeriod"/>
            </a:pPr>
            <a:r>
              <a:rPr lang="en-US" sz="2400" dirty="0">
                <a:solidFill>
                  <a:srgbClr val="1C4587"/>
                </a:solidFill>
              </a:rPr>
              <a:t>Approaches to minimize cost</a:t>
            </a:r>
          </a:p>
          <a:p>
            <a:pPr indent="-457200">
              <a:buFont typeface="+mj-lt"/>
              <a:buAutoNum type="arabicPeriod"/>
            </a:pPr>
            <a:r>
              <a:rPr lang="en-US" sz="2400" dirty="0">
                <a:solidFill>
                  <a:srgbClr val="1C4587"/>
                </a:solidFill>
              </a:rPr>
              <a:t>Feasible implementation steps – low hanging fruit</a:t>
            </a:r>
            <a:endParaRPr sz="2400" dirty="0">
              <a:solidFill>
                <a:srgbClr val="1C4587"/>
              </a:solidFill>
            </a:endParaRPr>
          </a:p>
          <a:p>
            <a:pPr marL="0" lvl="0" indent="0" algn="l" rtl="0">
              <a:spcBef>
                <a:spcPts val="1600"/>
              </a:spcBef>
              <a:spcAft>
                <a:spcPts val="1600"/>
              </a:spcAft>
              <a:buNone/>
            </a:pPr>
            <a:endParaRPr sz="3000" b="1" dirty="0">
              <a:solidFill>
                <a:srgbClr val="1C4587"/>
              </a:solidFill>
            </a:endParaRPr>
          </a:p>
        </p:txBody>
      </p:sp>
      <p:sp>
        <p:nvSpPr>
          <p:cNvPr id="2" name="Slide Number Placeholder 1"/>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15</a:t>
            </a:fld>
            <a:endParaRPr lang="en"/>
          </a:p>
        </p:txBody>
      </p:sp>
    </p:spTree>
    <p:extLst>
      <p:ext uri="{BB962C8B-B14F-4D97-AF65-F5344CB8AC3E}">
        <p14:creationId xmlns:p14="http://schemas.microsoft.com/office/powerpoint/2010/main" val="31432834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4" name="Title 3"/>
          <p:cNvSpPr>
            <a:spLocks noGrp="1"/>
          </p:cNvSpPr>
          <p:nvPr>
            <p:ph type="title"/>
          </p:nvPr>
        </p:nvSpPr>
        <p:spPr>
          <a:xfrm>
            <a:off x="60795" y="186110"/>
            <a:ext cx="9044310" cy="1236389"/>
          </a:xfrm>
        </p:spPr>
        <p:txBody>
          <a:bodyPr/>
          <a:lstStyle/>
          <a:p>
            <a:pPr algn="ctr"/>
            <a:r>
              <a:rPr lang="en-US" sz="3600" dirty="0"/>
              <a:t>Data Curation for Transparent Statistics: Three Main Suggestions</a:t>
            </a:r>
          </a:p>
        </p:txBody>
      </p:sp>
      <p:sp>
        <p:nvSpPr>
          <p:cNvPr id="16" name="Google Shape;119;p19">
            <a:extLst>
              <a:ext uri="{C183D7F6-B498-43B3-948B-1728B52AA6E4}">
                <adec:decorative xmlns:adec="http://schemas.microsoft.com/office/drawing/2017/decorative" val="1"/>
              </a:ext>
            </a:extLst>
          </p:cNvPr>
          <p:cNvSpPr/>
          <p:nvPr/>
        </p:nvSpPr>
        <p:spPr>
          <a:xfrm>
            <a:off x="731532" y="1961732"/>
            <a:ext cx="2721603" cy="2683419"/>
          </a:xfrm>
          <a:prstGeom prst="wedgeRectCallout">
            <a:avLst>
              <a:gd name="adj1" fmla="val -20833"/>
              <a:gd name="adj2" fmla="val 625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 name="Google Shape;120;p19">
            <a:extLst>
              <a:ext uri="{C183D7F6-B498-43B3-948B-1728B52AA6E4}">
                <adec:decorative xmlns:adec="http://schemas.microsoft.com/office/drawing/2017/decorative" val="1"/>
              </a:ext>
            </a:extLst>
          </p:cNvPr>
          <p:cNvSpPr/>
          <p:nvPr/>
        </p:nvSpPr>
        <p:spPr>
          <a:xfrm>
            <a:off x="3544575" y="1961732"/>
            <a:ext cx="2057400" cy="2680535"/>
          </a:xfrm>
          <a:prstGeom prst="wedgeRectCallout">
            <a:avLst>
              <a:gd name="adj1" fmla="val -20833"/>
              <a:gd name="adj2" fmla="val 62500"/>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 name="Google Shape;121;p19">
            <a:extLst>
              <a:ext uri="{C183D7F6-B498-43B3-948B-1728B52AA6E4}">
                <adec:decorative xmlns:adec="http://schemas.microsoft.com/office/drawing/2017/decorative" val="1"/>
              </a:ext>
            </a:extLst>
          </p:cNvPr>
          <p:cNvSpPr/>
          <p:nvPr/>
        </p:nvSpPr>
        <p:spPr>
          <a:xfrm>
            <a:off x="5693415" y="1961732"/>
            <a:ext cx="2442878" cy="2680535"/>
          </a:xfrm>
          <a:prstGeom prst="wedgeRectCallout">
            <a:avLst>
              <a:gd name="adj1" fmla="val -20833"/>
              <a:gd name="adj2" fmla="val 625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6" name="TextBox 25"/>
          <p:cNvSpPr txBox="1"/>
          <p:nvPr/>
        </p:nvSpPr>
        <p:spPr>
          <a:xfrm>
            <a:off x="771861" y="1965960"/>
            <a:ext cx="2731770" cy="2554545"/>
          </a:xfrm>
          <a:prstGeom prst="rect">
            <a:avLst/>
          </a:prstGeom>
          <a:noFill/>
        </p:spPr>
        <p:txBody>
          <a:bodyPr wrap="square" rtlCol="0">
            <a:spAutoFit/>
          </a:bodyPr>
          <a:lstStyle/>
          <a:p>
            <a:r>
              <a:rPr lang="en-US" sz="3200" b="1" dirty="0">
                <a:solidFill>
                  <a:schemeClr val="bg1"/>
                </a:solidFill>
              </a:rPr>
              <a:t>Data Management &amp;</a:t>
            </a:r>
          </a:p>
          <a:p>
            <a:r>
              <a:rPr lang="en-US" sz="3200" b="1" dirty="0">
                <a:solidFill>
                  <a:schemeClr val="bg1"/>
                </a:solidFill>
              </a:rPr>
              <a:t>Sharing</a:t>
            </a:r>
          </a:p>
          <a:p>
            <a:r>
              <a:rPr lang="en-US" sz="3200" b="1" dirty="0">
                <a:solidFill>
                  <a:schemeClr val="bg1"/>
                </a:solidFill>
              </a:rPr>
              <a:t>Plans</a:t>
            </a:r>
            <a:endParaRPr lang="en-US" sz="3200" dirty="0">
              <a:solidFill>
                <a:schemeClr val="bg1"/>
              </a:solidFill>
            </a:endParaRPr>
          </a:p>
        </p:txBody>
      </p:sp>
      <p:sp>
        <p:nvSpPr>
          <p:cNvPr id="27" name="TextBox 26"/>
          <p:cNvSpPr txBox="1"/>
          <p:nvPr/>
        </p:nvSpPr>
        <p:spPr>
          <a:xfrm>
            <a:off x="3544575" y="1965960"/>
            <a:ext cx="2057400" cy="1569660"/>
          </a:xfrm>
          <a:prstGeom prst="rect">
            <a:avLst/>
          </a:prstGeom>
          <a:noFill/>
        </p:spPr>
        <p:txBody>
          <a:bodyPr wrap="square" rtlCol="0">
            <a:spAutoFit/>
          </a:bodyPr>
          <a:lstStyle/>
          <a:p>
            <a:r>
              <a:rPr lang="en-US" sz="3200" b="1" dirty="0">
                <a:solidFill>
                  <a:schemeClr val="bg1"/>
                </a:solidFill>
              </a:rPr>
              <a:t>Plan for  FAIR &amp; to Share</a:t>
            </a:r>
            <a:endParaRPr lang="en-US" sz="3200" dirty="0">
              <a:solidFill>
                <a:schemeClr val="bg1"/>
              </a:solidFill>
            </a:endParaRPr>
          </a:p>
        </p:txBody>
      </p:sp>
      <p:sp>
        <p:nvSpPr>
          <p:cNvPr id="25" name="TextBox 24"/>
          <p:cNvSpPr txBox="1"/>
          <p:nvPr/>
        </p:nvSpPr>
        <p:spPr>
          <a:xfrm>
            <a:off x="5683248" y="1965960"/>
            <a:ext cx="2453045" cy="2554545"/>
          </a:xfrm>
          <a:prstGeom prst="rect">
            <a:avLst/>
          </a:prstGeom>
          <a:noFill/>
        </p:spPr>
        <p:txBody>
          <a:bodyPr wrap="square" rtlCol="0">
            <a:spAutoFit/>
          </a:bodyPr>
          <a:lstStyle/>
          <a:p>
            <a:pPr lvl="0"/>
            <a:r>
              <a:rPr lang="en-US" sz="3200" b="1" dirty="0">
                <a:solidFill>
                  <a:srgbClr val="FFFFFF"/>
                </a:solidFill>
              </a:rPr>
              <a:t>Embed Data Curators &amp; Curation Practices</a:t>
            </a:r>
            <a:endParaRPr lang="en-US" sz="3200" dirty="0">
              <a:solidFill>
                <a:srgbClr val="FFFFFF"/>
              </a:solidFill>
            </a:endParaRPr>
          </a:p>
        </p:txBody>
      </p:sp>
      <p:sp>
        <p:nvSpPr>
          <p:cNvPr id="2" name="Slide Number Placeholder 1"/>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16</a:t>
            </a:fld>
            <a:endParaRPr lang="en"/>
          </a:p>
        </p:txBody>
      </p:sp>
    </p:spTree>
    <p:extLst>
      <p:ext uri="{BB962C8B-B14F-4D97-AF65-F5344CB8AC3E}">
        <p14:creationId xmlns:p14="http://schemas.microsoft.com/office/powerpoint/2010/main" val="27560733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17"/>
          <p:cNvSpPr txBox="1">
            <a:spLocks noGrp="1"/>
          </p:cNvSpPr>
          <p:nvPr>
            <p:ph type="title"/>
          </p:nvPr>
        </p:nvSpPr>
        <p:spPr>
          <a:xfrm>
            <a:off x="460950" y="288858"/>
            <a:ext cx="8222100" cy="1206368"/>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sz="3600" dirty="0"/>
              <a:t>S</a:t>
            </a:r>
            <a:r>
              <a:rPr lang="en-US" sz="3600" dirty="0"/>
              <a:t>u</a:t>
            </a:r>
            <a:r>
              <a:rPr lang="en" sz="3600" dirty="0"/>
              <a:t>ggestion 1:</a:t>
            </a:r>
            <a:br>
              <a:rPr lang="en" sz="3600" dirty="0"/>
            </a:br>
            <a:r>
              <a:rPr lang="en" sz="3600" dirty="0"/>
              <a:t>D</a:t>
            </a:r>
            <a:r>
              <a:rPr lang="en-US" sz="3600" dirty="0"/>
              <a:t>a</a:t>
            </a:r>
            <a:r>
              <a:rPr lang="en" sz="3600" dirty="0"/>
              <a:t>ta Management [&amp; Sharing] Plans</a:t>
            </a:r>
            <a:endParaRPr sz="3600" dirty="0"/>
          </a:p>
        </p:txBody>
      </p:sp>
      <p:sp>
        <p:nvSpPr>
          <p:cNvPr id="105" name="Google Shape;105;p17"/>
          <p:cNvSpPr txBox="1">
            <a:spLocks noGrp="1"/>
          </p:cNvSpPr>
          <p:nvPr>
            <p:ph type="body" idx="1"/>
          </p:nvPr>
        </p:nvSpPr>
        <p:spPr>
          <a:xfrm>
            <a:off x="243000" y="1820925"/>
            <a:ext cx="4000200" cy="3018900"/>
          </a:xfrm>
          <a:prstGeom prst="rect">
            <a:avLst/>
          </a:prstGeom>
          <a:solidFill>
            <a:schemeClr val="accent4"/>
          </a:solidFill>
          <a:ln>
            <a:noFill/>
          </a:ln>
        </p:spPr>
        <p:txBody>
          <a:bodyPr spcFirstLastPara="1" wrap="square" lIns="91425" tIns="91425" rIns="91425" bIns="91425" anchor="t" anchorCtr="0">
            <a:noAutofit/>
          </a:bodyPr>
          <a:lstStyle/>
          <a:p>
            <a:pPr marL="342900" indent="-342900"/>
            <a:r>
              <a:rPr lang="en-US" sz="2400" b="1" dirty="0">
                <a:solidFill>
                  <a:srgbClr val="1C4587"/>
                </a:solidFill>
              </a:rPr>
              <a:t>Explicit</a:t>
            </a:r>
            <a:r>
              <a:rPr lang="en-US" sz="2400" dirty="0">
                <a:solidFill>
                  <a:srgbClr val="1C4587"/>
                </a:solidFill>
              </a:rPr>
              <a:t> documentation of knowledge</a:t>
            </a:r>
          </a:p>
          <a:p>
            <a:pPr marL="800100" lvl="1" indent="-342900">
              <a:lnSpc>
                <a:spcPct val="100000"/>
              </a:lnSpc>
              <a:spcBef>
                <a:spcPts val="0"/>
              </a:spcBef>
            </a:pPr>
            <a:r>
              <a:rPr lang="en-US" sz="2200" dirty="0">
                <a:solidFill>
                  <a:srgbClr val="1C4587"/>
                </a:solidFill>
              </a:rPr>
              <a:t>Sets project standards</a:t>
            </a:r>
          </a:p>
          <a:p>
            <a:pPr marL="800100" lvl="1" indent="-342900">
              <a:lnSpc>
                <a:spcPct val="100000"/>
              </a:lnSpc>
              <a:spcBef>
                <a:spcPts val="0"/>
              </a:spcBef>
            </a:pPr>
            <a:r>
              <a:rPr lang="en-US" sz="2200" dirty="0">
                <a:solidFill>
                  <a:srgbClr val="1C4587"/>
                </a:solidFill>
              </a:rPr>
              <a:t>Plan for data capture</a:t>
            </a:r>
          </a:p>
          <a:p>
            <a:pPr marL="800100" lvl="1" indent="-342900">
              <a:lnSpc>
                <a:spcPct val="100000"/>
              </a:lnSpc>
              <a:spcBef>
                <a:spcPts val="0"/>
              </a:spcBef>
            </a:pPr>
            <a:r>
              <a:rPr lang="en-US" sz="2200" dirty="0">
                <a:solidFill>
                  <a:srgbClr val="1C4587"/>
                </a:solidFill>
              </a:rPr>
              <a:t>Links to policies</a:t>
            </a:r>
          </a:p>
          <a:p>
            <a:pPr marL="342900" indent="-342900"/>
            <a:r>
              <a:rPr lang="en-US" sz="2400" b="1" dirty="0">
                <a:solidFill>
                  <a:srgbClr val="1C4587"/>
                </a:solidFill>
              </a:rPr>
              <a:t>Living document</a:t>
            </a:r>
            <a:r>
              <a:rPr lang="en-US" sz="2400" dirty="0">
                <a:solidFill>
                  <a:srgbClr val="1C4587"/>
                </a:solidFill>
              </a:rPr>
              <a:t>: review and update</a:t>
            </a:r>
            <a:endParaRPr sz="3000" dirty="0">
              <a:solidFill>
                <a:srgbClr val="1C4587"/>
              </a:solidFill>
            </a:endParaRPr>
          </a:p>
        </p:txBody>
      </p:sp>
      <p:sp>
        <p:nvSpPr>
          <p:cNvPr id="104" name="Google Shape;104;p17"/>
          <p:cNvSpPr txBox="1">
            <a:spLocks noGrp="1"/>
          </p:cNvSpPr>
          <p:nvPr>
            <p:ph type="body" idx="1"/>
          </p:nvPr>
        </p:nvSpPr>
        <p:spPr>
          <a:xfrm>
            <a:off x="4682850" y="1820925"/>
            <a:ext cx="4000200" cy="3018900"/>
          </a:xfrm>
          <a:prstGeom prst="rect">
            <a:avLst/>
          </a:prstGeom>
          <a:solidFill>
            <a:schemeClr val="accent4"/>
          </a:solidFill>
          <a:ln>
            <a:noFill/>
          </a:ln>
        </p:spPr>
        <p:txBody>
          <a:bodyPr spcFirstLastPara="1" wrap="square" lIns="91425" tIns="91425" rIns="91425" bIns="91425" anchor="t" anchorCtr="0">
            <a:noAutofit/>
          </a:bodyPr>
          <a:lstStyle/>
          <a:p>
            <a:pPr marL="0" lvl="0" indent="0">
              <a:buNone/>
            </a:pPr>
            <a:r>
              <a:rPr lang="en-US" sz="2400" dirty="0">
                <a:solidFill>
                  <a:srgbClr val="1C4587"/>
                </a:solidFill>
              </a:rPr>
              <a:t>Potential DMP Sections</a:t>
            </a:r>
          </a:p>
          <a:p>
            <a:pPr marL="342900" indent="-342900"/>
            <a:r>
              <a:rPr lang="en-US" sz="1600" dirty="0">
                <a:solidFill>
                  <a:srgbClr val="1C4587"/>
                </a:solidFill>
              </a:rPr>
              <a:t>Project Title and Information</a:t>
            </a:r>
          </a:p>
          <a:p>
            <a:pPr marL="342900" indent="-342900"/>
            <a:r>
              <a:rPr lang="en-US" sz="1600" dirty="0">
                <a:solidFill>
                  <a:srgbClr val="1C4587"/>
                </a:solidFill>
              </a:rPr>
              <a:t>Data Description</a:t>
            </a:r>
          </a:p>
          <a:p>
            <a:pPr marL="342900" indent="-342900"/>
            <a:r>
              <a:rPr lang="en-US" sz="1600" dirty="0">
                <a:solidFill>
                  <a:srgbClr val="1C4587"/>
                </a:solidFill>
              </a:rPr>
              <a:t>Roles &amp; Responsibilities</a:t>
            </a:r>
          </a:p>
          <a:p>
            <a:pPr marL="342900" indent="-342900"/>
            <a:r>
              <a:rPr lang="en-US" sz="1600" dirty="0">
                <a:solidFill>
                  <a:srgbClr val="1C4587"/>
                </a:solidFill>
              </a:rPr>
              <a:t>Standards Used</a:t>
            </a:r>
          </a:p>
          <a:p>
            <a:pPr marL="342900" indent="-342900"/>
            <a:r>
              <a:rPr lang="en-US" sz="1600" dirty="0">
                <a:solidFill>
                  <a:srgbClr val="1C4587"/>
                </a:solidFill>
              </a:rPr>
              <a:t>Access Policies</a:t>
            </a:r>
          </a:p>
          <a:p>
            <a:pPr marL="342900" indent="-342900"/>
            <a:r>
              <a:rPr lang="en-US" sz="1600" dirty="0">
                <a:solidFill>
                  <a:srgbClr val="1C4587"/>
                </a:solidFill>
              </a:rPr>
              <a:t>Sensitive Data Policies</a:t>
            </a:r>
          </a:p>
          <a:p>
            <a:pPr marL="342900" indent="-342900"/>
            <a:r>
              <a:rPr lang="en-US" sz="1600" dirty="0">
                <a:solidFill>
                  <a:srgbClr val="1C4587"/>
                </a:solidFill>
              </a:rPr>
              <a:t>Sharing Policies</a:t>
            </a:r>
          </a:p>
          <a:p>
            <a:pPr marL="342900" indent="-342900"/>
            <a:r>
              <a:rPr lang="en-US" sz="1600" dirty="0">
                <a:solidFill>
                  <a:srgbClr val="1C4587"/>
                </a:solidFill>
              </a:rPr>
              <a:t>Archiving and Preservation Plans</a:t>
            </a:r>
          </a:p>
          <a:p>
            <a:pPr marL="342900" indent="-342900"/>
            <a:r>
              <a:rPr lang="en-US" sz="1600" dirty="0">
                <a:solidFill>
                  <a:srgbClr val="1C4587"/>
                </a:solidFill>
              </a:rPr>
              <a:t>Applicable laws and policies</a:t>
            </a:r>
          </a:p>
          <a:p>
            <a:pPr marL="342900" indent="-342900"/>
            <a:endParaRPr lang="en-US" sz="1800" b="1" dirty="0">
              <a:solidFill>
                <a:srgbClr val="1C4587"/>
              </a:solidFill>
            </a:endParaRPr>
          </a:p>
          <a:p>
            <a:pPr marL="0" lvl="0" indent="0" algn="l" rtl="0">
              <a:spcBef>
                <a:spcPts val="0"/>
              </a:spcBef>
              <a:spcAft>
                <a:spcPts val="0"/>
              </a:spcAft>
              <a:buNone/>
            </a:pPr>
            <a:endParaRPr sz="2400" dirty="0">
              <a:solidFill>
                <a:srgbClr val="1C4587"/>
              </a:solidFill>
            </a:endParaRPr>
          </a:p>
          <a:p>
            <a:pPr marL="0" lvl="0" indent="0" algn="l" rtl="0">
              <a:spcBef>
                <a:spcPts val="1600"/>
              </a:spcBef>
              <a:spcAft>
                <a:spcPts val="1600"/>
              </a:spcAft>
              <a:buNone/>
            </a:pPr>
            <a:endParaRPr sz="3000" b="1" dirty="0">
              <a:solidFill>
                <a:srgbClr val="1C4587"/>
              </a:solidFill>
            </a:endParaRPr>
          </a:p>
        </p:txBody>
      </p:sp>
      <p:sp>
        <p:nvSpPr>
          <p:cNvPr id="2" name="Slide Number Placeholder 1"/>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17</a:t>
            </a:fld>
            <a:endParaRPr lang="en"/>
          </a:p>
        </p:txBody>
      </p:sp>
    </p:spTree>
    <p:extLst>
      <p:ext uri="{BB962C8B-B14F-4D97-AF65-F5344CB8AC3E}">
        <p14:creationId xmlns:p14="http://schemas.microsoft.com/office/powerpoint/2010/main" val="4209103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17"/>
          <p:cNvSpPr txBox="1">
            <a:spLocks noGrp="1"/>
          </p:cNvSpPr>
          <p:nvPr>
            <p:ph type="title"/>
          </p:nvPr>
        </p:nvSpPr>
        <p:spPr>
          <a:xfrm>
            <a:off x="0" y="288858"/>
            <a:ext cx="9144000" cy="1206368"/>
          </a:xfrm>
          <a:prstGeom prst="rect">
            <a:avLst/>
          </a:prstGeom>
        </p:spPr>
        <p:txBody>
          <a:bodyPr spcFirstLastPara="1" wrap="square" lIns="91425" tIns="91425" rIns="91425" bIns="91425" anchor="b" anchorCtr="0">
            <a:noAutofit/>
          </a:bodyPr>
          <a:lstStyle/>
          <a:p>
            <a:pPr lvl="0" algn="ctr"/>
            <a:r>
              <a:rPr lang="en" sz="3600" dirty="0"/>
              <a:t>S</a:t>
            </a:r>
            <a:r>
              <a:rPr lang="en-US" sz="3600" dirty="0"/>
              <a:t>u</a:t>
            </a:r>
            <a:r>
              <a:rPr lang="en" sz="3600" dirty="0"/>
              <a:t>ggestion 2:</a:t>
            </a:r>
            <a:br>
              <a:rPr lang="en" sz="3600" dirty="0"/>
            </a:br>
            <a:r>
              <a:rPr lang="en" sz="3600" dirty="0"/>
              <a:t>Plan for </a:t>
            </a:r>
            <a:r>
              <a:rPr lang="en" sz="3600" b="1" dirty="0"/>
              <a:t>FAIR</a:t>
            </a:r>
            <a:r>
              <a:rPr lang="en-US" sz="2400" b="1" i="1" baseline="75000" dirty="0"/>
              <a:t>7</a:t>
            </a:r>
            <a:r>
              <a:rPr lang="en" sz="3600" dirty="0"/>
              <a:t> and to Share</a:t>
            </a:r>
            <a:endParaRPr sz="3600" dirty="0"/>
          </a:p>
        </p:txBody>
      </p:sp>
      <p:sp>
        <p:nvSpPr>
          <p:cNvPr id="105" name="Google Shape;105;p17"/>
          <p:cNvSpPr txBox="1">
            <a:spLocks noGrp="1"/>
          </p:cNvSpPr>
          <p:nvPr>
            <p:ph type="body" idx="1"/>
          </p:nvPr>
        </p:nvSpPr>
        <p:spPr>
          <a:xfrm>
            <a:off x="395407" y="2083402"/>
            <a:ext cx="1992200" cy="1989075"/>
          </a:xfrm>
          <a:prstGeom prst="rect">
            <a:avLst/>
          </a:prstGeom>
          <a:solidFill>
            <a:schemeClr val="tx2"/>
          </a:solidFill>
          <a:ln>
            <a:noFill/>
          </a:ln>
        </p:spPr>
        <p:txBody>
          <a:bodyPr spcFirstLastPara="1" wrap="square" lIns="91425" tIns="91425" rIns="91425" bIns="91425" anchor="t" anchorCtr="0">
            <a:noAutofit/>
          </a:bodyPr>
          <a:lstStyle/>
          <a:p>
            <a:pPr marL="0" indent="0">
              <a:buNone/>
            </a:pPr>
            <a:r>
              <a:rPr lang="en-US" sz="2400" b="1" dirty="0">
                <a:solidFill>
                  <a:schemeClr val="bg1"/>
                </a:solidFill>
              </a:rPr>
              <a:t>F</a:t>
            </a:r>
            <a:r>
              <a:rPr lang="en-US" sz="2400" dirty="0">
                <a:solidFill>
                  <a:schemeClr val="bg1"/>
                </a:solidFill>
              </a:rPr>
              <a:t>indable</a:t>
            </a:r>
          </a:p>
          <a:p>
            <a:pPr marL="0" indent="0">
              <a:buNone/>
            </a:pPr>
            <a:r>
              <a:rPr lang="en-US" sz="2400" b="1" dirty="0">
                <a:solidFill>
                  <a:schemeClr val="bg1"/>
                </a:solidFill>
              </a:rPr>
              <a:t>A</a:t>
            </a:r>
            <a:r>
              <a:rPr lang="en-US" sz="2400" dirty="0">
                <a:solidFill>
                  <a:schemeClr val="bg1"/>
                </a:solidFill>
              </a:rPr>
              <a:t>ccessible</a:t>
            </a:r>
          </a:p>
          <a:p>
            <a:pPr marL="0" indent="0">
              <a:buNone/>
            </a:pPr>
            <a:r>
              <a:rPr lang="en-US" sz="2400" b="1" dirty="0">
                <a:solidFill>
                  <a:schemeClr val="bg1"/>
                </a:solidFill>
              </a:rPr>
              <a:t>I</a:t>
            </a:r>
            <a:r>
              <a:rPr lang="en-US" sz="2400" dirty="0">
                <a:solidFill>
                  <a:schemeClr val="bg1"/>
                </a:solidFill>
              </a:rPr>
              <a:t>nteroperable</a:t>
            </a:r>
          </a:p>
          <a:p>
            <a:pPr marL="0" indent="0">
              <a:buNone/>
            </a:pPr>
            <a:r>
              <a:rPr lang="en-US" sz="2400" b="1" dirty="0">
                <a:solidFill>
                  <a:schemeClr val="bg1"/>
                </a:solidFill>
              </a:rPr>
              <a:t>R</a:t>
            </a:r>
            <a:r>
              <a:rPr lang="en-US" sz="2400" dirty="0">
                <a:solidFill>
                  <a:schemeClr val="bg1"/>
                </a:solidFill>
              </a:rPr>
              <a:t>eusable</a:t>
            </a:r>
          </a:p>
        </p:txBody>
      </p:sp>
      <p:sp>
        <p:nvSpPr>
          <p:cNvPr id="2" name="Rectangle 1"/>
          <p:cNvSpPr/>
          <p:nvPr/>
        </p:nvSpPr>
        <p:spPr>
          <a:xfrm>
            <a:off x="137665" y="4111199"/>
            <a:ext cx="2603598" cy="215444"/>
          </a:xfrm>
          <a:prstGeom prst="rect">
            <a:avLst/>
          </a:prstGeom>
        </p:spPr>
        <p:txBody>
          <a:bodyPr wrap="none">
            <a:spAutoFit/>
          </a:bodyPr>
          <a:lstStyle/>
          <a:p>
            <a:r>
              <a:rPr lang="en-US" sz="800" dirty="0">
                <a:hlinkClick r:id="rId3"/>
              </a:rPr>
              <a:t>https://www.force11.org/group/fairgroup/fairprinciples</a:t>
            </a:r>
            <a:endParaRPr lang="en-US" sz="800" dirty="0"/>
          </a:p>
        </p:txBody>
      </p:sp>
      <p:sp>
        <p:nvSpPr>
          <p:cNvPr id="104" name="Google Shape;104;p17"/>
          <p:cNvSpPr txBox="1">
            <a:spLocks noGrp="1"/>
          </p:cNvSpPr>
          <p:nvPr>
            <p:ph type="body" idx="1"/>
          </p:nvPr>
        </p:nvSpPr>
        <p:spPr>
          <a:xfrm>
            <a:off x="2895607" y="2083402"/>
            <a:ext cx="5985931" cy="1989075"/>
          </a:xfrm>
          <a:prstGeom prst="rect">
            <a:avLst/>
          </a:prstGeom>
          <a:solidFill>
            <a:schemeClr val="accent4"/>
          </a:solidFill>
          <a:ln>
            <a:noFill/>
          </a:ln>
        </p:spPr>
        <p:txBody>
          <a:bodyPr spcFirstLastPara="1" wrap="square" lIns="91425" tIns="91425" rIns="91425" bIns="91425" anchor="t" anchorCtr="0">
            <a:noAutofit/>
          </a:bodyPr>
          <a:lstStyle/>
          <a:p>
            <a:pPr marL="0" indent="0" algn="ctr">
              <a:buNone/>
            </a:pPr>
            <a:r>
              <a:rPr lang="en-US" sz="2400" b="1" i="1" dirty="0">
                <a:solidFill>
                  <a:srgbClr val="1C4587"/>
                </a:solidFill>
              </a:rPr>
              <a:t>Sharing Data</a:t>
            </a:r>
          </a:p>
          <a:p>
            <a:pPr marL="342900" indent="-342900"/>
            <a:r>
              <a:rPr lang="en-US" sz="2000" dirty="0">
                <a:solidFill>
                  <a:srgbClr val="1C4587"/>
                </a:solidFill>
              </a:rPr>
              <a:t>Last step of USGS Data Lifecycle: Publish/Share</a:t>
            </a:r>
          </a:p>
          <a:p>
            <a:pPr marL="342900" indent="-342900"/>
            <a:r>
              <a:rPr lang="en-US" sz="2000" dirty="0">
                <a:solidFill>
                  <a:srgbClr val="1C4587"/>
                </a:solidFill>
              </a:rPr>
              <a:t>Sharing: Culture Change that affects decisions</a:t>
            </a:r>
          </a:p>
          <a:p>
            <a:pPr marL="342900" indent="-342900"/>
            <a:r>
              <a:rPr lang="en-US" sz="2000" dirty="0">
                <a:solidFill>
                  <a:srgbClr val="1C4587"/>
                </a:solidFill>
              </a:rPr>
              <a:t>Encourages new discovery &amp; efficiencies</a:t>
            </a:r>
          </a:p>
          <a:p>
            <a:pPr marL="342900" indent="-342900"/>
            <a:r>
              <a:rPr lang="en-US" sz="2000" dirty="0">
                <a:solidFill>
                  <a:srgbClr val="1C4587"/>
                </a:solidFill>
              </a:rPr>
              <a:t>Consistent with developing U.S. policy and law</a:t>
            </a:r>
          </a:p>
        </p:txBody>
      </p:sp>
      <p:sp>
        <p:nvSpPr>
          <p:cNvPr id="3" name="Slide Number Placeholder 2"/>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18</a:t>
            </a:fld>
            <a:endParaRPr lang="en"/>
          </a:p>
        </p:txBody>
      </p:sp>
    </p:spTree>
    <p:extLst>
      <p:ext uri="{BB962C8B-B14F-4D97-AF65-F5344CB8AC3E}">
        <p14:creationId xmlns:p14="http://schemas.microsoft.com/office/powerpoint/2010/main" val="34081764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17"/>
          <p:cNvSpPr txBox="1">
            <a:spLocks noGrp="1"/>
          </p:cNvSpPr>
          <p:nvPr>
            <p:ph type="title"/>
          </p:nvPr>
        </p:nvSpPr>
        <p:spPr>
          <a:xfrm>
            <a:off x="0" y="288858"/>
            <a:ext cx="9144000" cy="1206368"/>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sz="3600" dirty="0"/>
              <a:t>S</a:t>
            </a:r>
            <a:r>
              <a:rPr lang="en-US" sz="3600" dirty="0"/>
              <a:t>u</a:t>
            </a:r>
            <a:r>
              <a:rPr lang="en" sz="3600" dirty="0"/>
              <a:t>ggestion 3:</a:t>
            </a:r>
            <a:br>
              <a:rPr lang="en" sz="3600" dirty="0"/>
            </a:br>
            <a:r>
              <a:rPr lang="en" sz="3600" dirty="0"/>
              <a:t>Embed Data Curators &amp; Curation Practices</a:t>
            </a:r>
            <a:endParaRPr sz="3600" dirty="0"/>
          </a:p>
        </p:txBody>
      </p:sp>
      <p:sp>
        <p:nvSpPr>
          <p:cNvPr id="105" name="Google Shape;105;p17"/>
          <p:cNvSpPr txBox="1">
            <a:spLocks noGrp="1"/>
          </p:cNvSpPr>
          <p:nvPr>
            <p:ph type="body" idx="1"/>
          </p:nvPr>
        </p:nvSpPr>
        <p:spPr>
          <a:xfrm>
            <a:off x="243000" y="1820925"/>
            <a:ext cx="4000200" cy="3018900"/>
          </a:xfrm>
          <a:prstGeom prst="rect">
            <a:avLst/>
          </a:prstGeom>
          <a:solidFill>
            <a:schemeClr val="accent4"/>
          </a:solidFill>
          <a:ln>
            <a:noFill/>
          </a:ln>
        </p:spPr>
        <p:txBody>
          <a:bodyPr spcFirstLastPara="1" wrap="square" lIns="91425" tIns="91425" rIns="91425" bIns="91425" anchor="t" anchorCtr="0">
            <a:noAutofit/>
          </a:bodyPr>
          <a:lstStyle/>
          <a:p>
            <a:pPr marL="342900" indent="-342900"/>
            <a:r>
              <a:rPr lang="en-US" sz="2400" dirty="0">
                <a:solidFill>
                  <a:srgbClr val="1C4587"/>
                </a:solidFill>
              </a:rPr>
              <a:t>Necessary skills other team members may not possess</a:t>
            </a:r>
          </a:p>
          <a:p>
            <a:pPr marL="342900" indent="-342900"/>
            <a:r>
              <a:rPr lang="en-US" sz="2400" dirty="0">
                <a:solidFill>
                  <a:srgbClr val="1C4587"/>
                </a:solidFill>
              </a:rPr>
              <a:t>Fresh eyes for workflows and implicit knowledge</a:t>
            </a:r>
          </a:p>
          <a:p>
            <a:pPr marL="342900" indent="-342900"/>
            <a:r>
              <a:rPr lang="en-US" sz="2400" dirty="0">
                <a:solidFill>
                  <a:srgbClr val="1C4587"/>
                </a:solidFill>
              </a:rPr>
              <a:t>Assume preservation and sharing</a:t>
            </a:r>
          </a:p>
          <a:p>
            <a:pPr marL="0" indent="0">
              <a:buNone/>
            </a:pPr>
            <a:endParaRPr lang="en-US" sz="2400" dirty="0">
              <a:solidFill>
                <a:srgbClr val="1C4587"/>
              </a:solidFill>
            </a:endParaRPr>
          </a:p>
        </p:txBody>
      </p:sp>
      <p:sp>
        <p:nvSpPr>
          <p:cNvPr id="104" name="Google Shape;104;p17"/>
          <p:cNvSpPr txBox="1">
            <a:spLocks noGrp="1"/>
          </p:cNvSpPr>
          <p:nvPr>
            <p:ph type="body" idx="1"/>
          </p:nvPr>
        </p:nvSpPr>
        <p:spPr>
          <a:xfrm>
            <a:off x="4682850" y="1820925"/>
            <a:ext cx="4000200" cy="3018900"/>
          </a:xfrm>
          <a:prstGeom prst="rect">
            <a:avLst/>
          </a:prstGeom>
          <a:solidFill>
            <a:schemeClr val="accent4"/>
          </a:solidFill>
          <a:ln>
            <a:noFill/>
          </a:ln>
        </p:spPr>
        <p:txBody>
          <a:bodyPr spcFirstLastPara="1" wrap="square" lIns="91425" tIns="91425" rIns="91425" bIns="91425" anchor="t" anchorCtr="0">
            <a:noAutofit/>
          </a:bodyPr>
          <a:lstStyle/>
          <a:p>
            <a:pPr marL="342900" indent="-342900"/>
            <a:r>
              <a:rPr lang="en-US" sz="2400" dirty="0">
                <a:solidFill>
                  <a:srgbClr val="1C4587"/>
                </a:solidFill>
              </a:rPr>
              <a:t>Improve team efficiency around sharing and preservation</a:t>
            </a:r>
          </a:p>
          <a:p>
            <a:pPr marL="342900" indent="-342900"/>
            <a:r>
              <a:rPr lang="en-US" sz="2400" dirty="0">
                <a:solidFill>
                  <a:srgbClr val="1C4587"/>
                </a:solidFill>
              </a:rPr>
              <a:t>Lifecycle view of data</a:t>
            </a:r>
          </a:p>
          <a:p>
            <a:pPr marL="342900" indent="-342900"/>
            <a:r>
              <a:rPr lang="en-US" sz="2400" dirty="0">
                <a:solidFill>
                  <a:srgbClr val="1C4587"/>
                </a:solidFill>
              </a:rPr>
              <a:t>End of lifecycle planning</a:t>
            </a:r>
          </a:p>
          <a:p>
            <a:pPr marL="0" lvl="0" indent="0" algn="l" rtl="0">
              <a:spcBef>
                <a:spcPts val="0"/>
              </a:spcBef>
              <a:spcAft>
                <a:spcPts val="0"/>
              </a:spcAft>
              <a:buNone/>
            </a:pPr>
            <a:endParaRPr sz="2400" dirty="0">
              <a:solidFill>
                <a:srgbClr val="1C4587"/>
              </a:solidFill>
            </a:endParaRPr>
          </a:p>
          <a:p>
            <a:pPr marL="0" lvl="0" indent="0" algn="l" rtl="0">
              <a:spcBef>
                <a:spcPts val="1600"/>
              </a:spcBef>
              <a:spcAft>
                <a:spcPts val="1600"/>
              </a:spcAft>
              <a:buNone/>
            </a:pPr>
            <a:endParaRPr sz="2400" dirty="0">
              <a:solidFill>
                <a:srgbClr val="1C4587"/>
              </a:solidFill>
            </a:endParaRPr>
          </a:p>
        </p:txBody>
      </p:sp>
      <p:sp>
        <p:nvSpPr>
          <p:cNvPr id="2" name="Slide Number Placeholder 1"/>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19</a:t>
            </a:fld>
            <a:endParaRPr lang="en"/>
          </a:p>
        </p:txBody>
      </p:sp>
    </p:spTree>
    <p:extLst>
      <p:ext uri="{BB962C8B-B14F-4D97-AF65-F5344CB8AC3E}">
        <p14:creationId xmlns:p14="http://schemas.microsoft.com/office/powerpoint/2010/main" val="37626122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17"/>
          <p:cNvSpPr txBox="1">
            <a:spLocks noGrp="1"/>
          </p:cNvSpPr>
          <p:nvPr>
            <p:ph type="title"/>
          </p:nvPr>
        </p:nvSpPr>
        <p:spPr>
          <a:xfrm>
            <a:off x="460950" y="6506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sz="3600" dirty="0"/>
              <a:t>Overview</a:t>
            </a:r>
            <a:endParaRPr sz="3600" dirty="0"/>
          </a:p>
        </p:txBody>
      </p:sp>
      <p:sp>
        <p:nvSpPr>
          <p:cNvPr id="105" name="Google Shape;105;p17"/>
          <p:cNvSpPr txBox="1">
            <a:spLocks noGrp="1"/>
          </p:cNvSpPr>
          <p:nvPr>
            <p:ph type="body" idx="1"/>
          </p:nvPr>
        </p:nvSpPr>
        <p:spPr>
          <a:xfrm>
            <a:off x="242999" y="1820925"/>
            <a:ext cx="7943058" cy="3018900"/>
          </a:xfrm>
          <a:prstGeom prst="rect">
            <a:avLst/>
          </a:prstGeom>
          <a:solidFill>
            <a:schemeClr val="accent4"/>
          </a:solidFill>
          <a:ln>
            <a:noFill/>
          </a:ln>
        </p:spPr>
        <p:txBody>
          <a:bodyPr spcFirstLastPara="1" wrap="square" lIns="91425" tIns="91425" rIns="91425" bIns="91425" anchor="t" anchorCtr="0">
            <a:noAutofit/>
          </a:bodyPr>
          <a:lstStyle/>
          <a:p>
            <a:pPr marL="342900" indent="-342900"/>
            <a:r>
              <a:rPr lang="en-US" sz="2400" dirty="0">
                <a:solidFill>
                  <a:srgbClr val="1C4587"/>
                </a:solidFill>
              </a:rPr>
              <a:t>About BTS &amp; NTL</a:t>
            </a:r>
          </a:p>
          <a:p>
            <a:pPr marL="342900" indent="-342900"/>
            <a:r>
              <a:rPr lang="en-US" sz="2400" dirty="0">
                <a:solidFill>
                  <a:srgbClr val="1C4587"/>
                </a:solidFill>
              </a:rPr>
              <a:t>About Data Curation</a:t>
            </a:r>
          </a:p>
          <a:p>
            <a:pPr marL="342900" indent="-342900"/>
            <a:r>
              <a:rPr lang="en-US" sz="2400" dirty="0">
                <a:solidFill>
                  <a:srgbClr val="1C4587"/>
                </a:solidFill>
              </a:rPr>
              <a:t>NCSES Charge Review</a:t>
            </a:r>
          </a:p>
          <a:p>
            <a:pPr marL="342900" indent="-342900"/>
            <a:r>
              <a:rPr lang="en-US" sz="2400" dirty="0">
                <a:solidFill>
                  <a:srgbClr val="1C4587"/>
                </a:solidFill>
              </a:rPr>
              <a:t>Data Curation for Transparent Statistics: Suggestions</a:t>
            </a:r>
          </a:p>
          <a:p>
            <a:pPr marL="342900" indent="-342900"/>
            <a:r>
              <a:rPr lang="en-US" sz="2400" dirty="0">
                <a:solidFill>
                  <a:srgbClr val="1C4587"/>
                </a:solidFill>
              </a:rPr>
              <a:t>Conclusions</a:t>
            </a:r>
          </a:p>
          <a:p>
            <a:pPr marL="342900" indent="-342900"/>
            <a:r>
              <a:rPr lang="en-US" sz="2400" dirty="0">
                <a:solidFill>
                  <a:srgbClr val="1C4587"/>
                </a:solidFill>
              </a:rPr>
              <a:t>Questions</a:t>
            </a:r>
            <a:endParaRPr sz="2400" dirty="0">
              <a:solidFill>
                <a:srgbClr val="1C4587"/>
              </a:solidFill>
            </a:endParaRPr>
          </a:p>
          <a:p>
            <a:pPr marL="0" lvl="0" indent="0" algn="l" rtl="0">
              <a:spcBef>
                <a:spcPts val="1600"/>
              </a:spcBef>
              <a:spcAft>
                <a:spcPts val="1600"/>
              </a:spcAft>
              <a:buNone/>
            </a:pPr>
            <a:endParaRPr sz="3000" b="1" dirty="0">
              <a:solidFill>
                <a:srgbClr val="1C4587"/>
              </a:solidFill>
            </a:endParaRPr>
          </a:p>
        </p:txBody>
      </p:sp>
      <p:sp>
        <p:nvSpPr>
          <p:cNvPr id="2" name="Slide Number Placeholder 1"/>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2</a:t>
            </a:fld>
            <a:endParaRPr lang="en"/>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6" name="Title 5">
            <a:extLst>
              <a:ext uri="{FF2B5EF4-FFF2-40B4-BE49-F238E27FC236}">
                <a16:creationId xmlns:a16="http://schemas.microsoft.com/office/drawing/2014/main" id="{1BB7F6AC-AA11-4D3F-BA9A-8A5DA8330B87}"/>
              </a:ext>
            </a:extLst>
          </p:cNvPr>
          <p:cNvSpPr>
            <a:spLocks noGrp="1"/>
          </p:cNvSpPr>
          <p:nvPr>
            <p:ph type="title"/>
          </p:nvPr>
        </p:nvSpPr>
        <p:spPr>
          <a:xfrm>
            <a:off x="226078" y="233456"/>
            <a:ext cx="2808000" cy="1728541"/>
          </a:xfrm>
        </p:spPr>
        <p:txBody>
          <a:bodyPr/>
          <a:lstStyle/>
          <a:p>
            <a:r>
              <a:rPr lang="en-US" sz="3600" dirty="0"/>
              <a:t>NCSES Charge Challenge</a:t>
            </a:r>
          </a:p>
        </p:txBody>
      </p:sp>
      <p:sp>
        <p:nvSpPr>
          <p:cNvPr id="110" name="Google Shape;110;p18"/>
          <p:cNvSpPr txBox="1">
            <a:spLocks noGrp="1"/>
          </p:cNvSpPr>
          <p:nvPr>
            <p:ph type="body" idx="1"/>
          </p:nvPr>
        </p:nvSpPr>
        <p:spPr>
          <a:xfrm>
            <a:off x="226075" y="2183129"/>
            <a:ext cx="2808000" cy="2726915"/>
          </a:xfrm>
          <a:prstGeom prst="rect">
            <a:avLst/>
          </a:prstGeom>
        </p:spPr>
        <p:txBody>
          <a:bodyPr spcFirstLastPara="1" wrap="square" lIns="91425" tIns="91425" rIns="91425" bIns="91425" anchor="t" anchorCtr="0">
            <a:noAutofit/>
          </a:bodyPr>
          <a:lstStyle/>
          <a:p>
            <a:pPr marL="0" lvl="0" indent="0" algn="ctr">
              <a:buNone/>
            </a:pPr>
            <a:r>
              <a:rPr lang="en-US" sz="2400" dirty="0"/>
              <a:t>JISC Report: </a:t>
            </a:r>
          </a:p>
          <a:p>
            <a:pPr marL="0" lvl="0" indent="0" algn="ctr">
              <a:buNone/>
            </a:pPr>
            <a:r>
              <a:rPr lang="en-US" sz="2400" dirty="0"/>
              <a:t>FAIR in Practice</a:t>
            </a:r>
            <a:r>
              <a:rPr lang="en-US" sz="2400" baseline="50000" dirty="0"/>
              <a:t>8</a:t>
            </a:r>
          </a:p>
          <a:p>
            <a:pPr marL="0" lvl="0" indent="0" algn="l" rtl="0">
              <a:spcBef>
                <a:spcPts val="0"/>
              </a:spcBef>
              <a:spcAft>
                <a:spcPts val="0"/>
              </a:spcAft>
              <a:buNone/>
            </a:pPr>
            <a:endParaRPr lang="en-US" sz="2400" dirty="0"/>
          </a:p>
          <a:p>
            <a:pPr marL="0" lvl="0" indent="0" algn="ctr" rtl="0">
              <a:spcBef>
                <a:spcPts val="0"/>
              </a:spcBef>
              <a:spcAft>
                <a:spcPts val="0"/>
              </a:spcAft>
              <a:buNone/>
            </a:pPr>
            <a:r>
              <a:rPr lang="en-US" sz="2400" dirty="0"/>
              <a:t>Tools are needed, remain elusive</a:t>
            </a:r>
            <a:endParaRPr dirty="0"/>
          </a:p>
        </p:txBody>
      </p:sp>
      <p:sp>
        <p:nvSpPr>
          <p:cNvPr id="4" name="TextBox 3"/>
          <p:cNvSpPr txBox="1"/>
          <p:nvPr/>
        </p:nvSpPr>
        <p:spPr>
          <a:xfrm>
            <a:off x="3383280" y="137160"/>
            <a:ext cx="1933058" cy="4524315"/>
          </a:xfrm>
          <a:prstGeom prst="rect">
            <a:avLst/>
          </a:prstGeom>
          <a:noFill/>
        </p:spPr>
        <p:txBody>
          <a:bodyPr wrap="square" rtlCol="0">
            <a:spAutoFit/>
          </a:bodyPr>
          <a:lstStyle/>
          <a:p>
            <a:r>
              <a:rPr lang="en-US" sz="1800" dirty="0"/>
              <a:t>While there is “[s]</a:t>
            </a:r>
            <a:r>
              <a:rPr lang="en-US" sz="1800" dirty="0" err="1"/>
              <a:t>trong</a:t>
            </a:r>
            <a:r>
              <a:rPr lang="en-US" sz="1800" dirty="0"/>
              <a:t> support for growing the body of tools and resources available that reduced the burden of data management,” there is also a “</a:t>
            </a:r>
          </a:p>
          <a:p>
            <a:r>
              <a:rPr lang="en-US" sz="1800" dirty="0"/>
              <a:t>[l]ack of good tooling to support metadata capture at data generation.”</a:t>
            </a:r>
          </a:p>
        </p:txBody>
      </p:sp>
      <p:pic>
        <p:nvPicPr>
          <p:cNvPr id="3" name="Picture 2" descr="The cover image of the report &quot;FAIR in practice&quot;"/>
          <p:cNvPicPr>
            <a:picLocks noChangeAspect="1"/>
          </p:cNvPicPr>
          <p:nvPr/>
        </p:nvPicPr>
        <p:blipFill>
          <a:blip r:embed="rId3"/>
          <a:stretch>
            <a:fillRect/>
          </a:stretch>
        </p:blipFill>
        <p:spPr>
          <a:xfrm>
            <a:off x="5508338" y="167879"/>
            <a:ext cx="3545144" cy="4533423"/>
          </a:xfrm>
          <a:prstGeom prst="rect">
            <a:avLst/>
          </a:prstGeom>
          <a:ln w="25400">
            <a:solidFill>
              <a:schemeClr val="tx1">
                <a:lumMod val="50000"/>
              </a:schemeClr>
            </a:solidFill>
          </a:ln>
        </p:spPr>
      </p:pic>
      <p:sp>
        <p:nvSpPr>
          <p:cNvPr id="5" name="TextBox 4"/>
          <p:cNvSpPr txBox="1"/>
          <p:nvPr/>
        </p:nvSpPr>
        <p:spPr>
          <a:xfrm>
            <a:off x="5749290" y="4761454"/>
            <a:ext cx="2997872" cy="307777"/>
          </a:xfrm>
          <a:prstGeom prst="rect">
            <a:avLst/>
          </a:prstGeom>
          <a:noFill/>
        </p:spPr>
        <p:txBody>
          <a:bodyPr wrap="none" rtlCol="0">
            <a:spAutoFit/>
          </a:bodyPr>
          <a:lstStyle/>
          <a:p>
            <a:r>
              <a:rPr lang="en-US" kern="1200" dirty="0">
                <a:solidFill>
                  <a:prstClr val="black">
                    <a:lumMod val="75000"/>
                    <a:lumOff val="25000"/>
                  </a:prstClr>
                </a:solidFill>
                <a:latin typeface="Times New Roman" panose="02020603050405020304" pitchFamily="18" charset="0"/>
                <a:cs typeface="Times New Roman" panose="02020603050405020304" pitchFamily="18" charset="0"/>
                <a:hlinkClick r:id="rId4"/>
              </a:rPr>
              <a:t>http://doi.org/10.5281/zenodo.1245568</a:t>
            </a:r>
            <a:endParaRPr lang="en-US" dirty="0"/>
          </a:p>
        </p:txBody>
      </p:sp>
      <p:sp>
        <p:nvSpPr>
          <p:cNvPr id="2" name="Slide Number Placeholder 1"/>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20</a:t>
            </a:fld>
            <a:endParaRPr lang="en"/>
          </a:p>
        </p:txBody>
      </p:sp>
    </p:spTree>
    <p:extLst>
      <p:ext uri="{BB962C8B-B14F-4D97-AF65-F5344CB8AC3E}">
        <p14:creationId xmlns:p14="http://schemas.microsoft.com/office/powerpoint/2010/main" val="37328019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59"/>
        <p:cNvGrpSpPr/>
        <p:nvPr/>
      </p:nvGrpSpPr>
      <p:grpSpPr>
        <a:xfrm>
          <a:off x="0" y="0"/>
          <a:ext cx="0" cy="0"/>
          <a:chOff x="0" y="0"/>
          <a:chExt cx="0" cy="0"/>
        </a:xfrm>
      </p:grpSpPr>
      <p:sp>
        <p:nvSpPr>
          <p:cNvPr id="260" name="Google Shape;260;p34"/>
          <p:cNvSpPr txBox="1">
            <a:spLocks noGrp="1"/>
          </p:cNvSpPr>
          <p:nvPr>
            <p:ph type="ctrTitle"/>
          </p:nvPr>
        </p:nvSpPr>
        <p:spPr>
          <a:xfrm>
            <a:off x="284765" y="397728"/>
            <a:ext cx="8930100" cy="9336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US" sz="4000" b="1" dirty="0"/>
              <a:t>Conclusions &amp; Suggestions Review</a:t>
            </a:r>
            <a:endParaRPr sz="4000" b="1" dirty="0"/>
          </a:p>
        </p:txBody>
      </p:sp>
      <p:sp>
        <p:nvSpPr>
          <p:cNvPr id="261" name="Google Shape;261;p34"/>
          <p:cNvSpPr txBox="1">
            <a:spLocks noGrp="1"/>
          </p:cNvSpPr>
          <p:nvPr>
            <p:ph type="subTitle" idx="1"/>
          </p:nvPr>
        </p:nvSpPr>
        <p:spPr>
          <a:xfrm>
            <a:off x="0" y="1331324"/>
            <a:ext cx="9143999" cy="3274966"/>
          </a:xfrm>
          <a:prstGeom prst="rect">
            <a:avLst/>
          </a:prstGeom>
        </p:spPr>
        <p:txBody>
          <a:bodyPr spcFirstLastPara="1" wrap="square" lIns="91425" tIns="91425" rIns="91425" bIns="91425" anchor="t" anchorCtr="0">
            <a:noAutofit/>
          </a:bodyPr>
          <a:lstStyle/>
          <a:p>
            <a:pPr marL="342900" lvl="0" algn="l" rtl="0">
              <a:spcBef>
                <a:spcPts val="0"/>
              </a:spcBef>
              <a:spcAft>
                <a:spcPts val="600"/>
              </a:spcAft>
              <a:buFont typeface="Arial" panose="020B0604020202020204" pitchFamily="34" charset="0"/>
              <a:buChar char="•"/>
            </a:pPr>
            <a:r>
              <a:rPr lang="en-US" sz="2400" dirty="0"/>
              <a:t>Data curation enables data science</a:t>
            </a:r>
          </a:p>
          <a:p>
            <a:pPr marL="342900" lvl="0" algn="l" rtl="0">
              <a:spcBef>
                <a:spcPts val="0"/>
              </a:spcBef>
              <a:spcAft>
                <a:spcPts val="600"/>
              </a:spcAft>
              <a:buFont typeface="Arial" panose="020B0604020202020204" pitchFamily="34" charset="0"/>
              <a:buChar char="•"/>
            </a:pPr>
            <a:r>
              <a:rPr lang="en-US" sz="2400" dirty="0"/>
              <a:t>Data Curation lifecycle view defaults to transparency</a:t>
            </a:r>
          </a:p>
          <a:p>
            <a:pPr marL="342900" lvl="0" algn="l" rtl="0">
              <a:spcBef>
                <a:spcPts val="0"/>
              </a:spcBef>
              <a:spcAft>
                <a:spcPts val="600"/>
              </a:spcAft>
              <a:buFont typeface="Arial" panose="020B0604020202020204" pitchFamily="34" charset="0"/>
              <a:buChar char="•"/>
            </a:pPr>
            <a:r>
              <a:rPr lang="en-US" sz="2400" dirty="0"/>
              <a:t>Data management and sharing planning is </a:t>
            </a:r>
            <a:r>
              <a:rPr lang="en-US" sz="2400" b="1" i="1" dirty="0"/>
              <a:t>THE</a:t>
            </a:r>
            <a:r>
              <a:rPr lang="en-US" sz="2400" dirty="0"/>
              <a:t> first step</a:t>
            </a:r>
          </a:p>
          <a:p>
            <a:pPr marL="342900" lvl="0" algn="l" rtl="0">
              <a:spcBef>
                <a:spcPts val="0"/>
              </a:spcBef>
              <a:spcAft>
                <a:spcPts val="600"/>
              </a:spcAft>
              <a:buFont typeface="Arial" panose="020B0604020202020204" pitchFamily="34" charset="0"/>
              <a:buChar char="•"/>
            </a:pPr>
            <a:r>
              <a:rPr lang="en-US" sz="2400" dirty="0"/>
              <a:t>FAIR data principles apply to metadata, data, and </a:t>
            </a:r>
            <a:r>
              <a:rPr lang="en-US" sz="2400" dirty="0" err="1"/>
              <a:t>paradata</a:t>
            </a:r>
            <a:endParaRPr lang="en-US" sz="2400" dirty="0"/>
          </a:p>
          <a:p>
            <a:pPr marL="342900" lvl="0" algn="l" rtl="0">
              <a:spcBef>
                <a:spcPts val="0"/>
              </a:spcBef>
              <a:spcAft>
                <a:spcPts val="600"/>
              </a:spcAft>
              <a:buFont typeface="Arial" panose="020B0604020202020204" pitchFamily="34" charset="0"/>
              <a:buChar char="•"/>
            </a:pPr>
            <a:r>
              <a:rPr lang="en-US" sz="2400" dirty="0"/>
              <a:t>Plan for sharing; create a sharing culture</a:t>
            </a:r>
          </a:p>
          <a:p>
            <a:pPr marL="342900" lvl="0" algn="l" rtl="0">
              <a:spcBef>
                <a:spcPts val="0"/>
              </a:spcBef>
              <a:spcAft>
                <a:spcPts val="600"/>
              </a:spcAft>
              <a:buFont typeface="Arial" panose="020B0604020202020204" pitchFamily="34" charset="0"/>
              <a:buChar char="•"/>
            </a:pPr>
            <a:r>
              <a:rPr lang="en-US" sz="2400" dirty="0"/>
              <a:t>Embed data curators and curation practices into projects from the start for best results and most transparent statistics</a:t>
            </a:r>
          </a:p>
          <a:p>
            <a:pPr marL="342900" lvl="0" algn="l" rtl="0">
              <a:spcBef>
                <a:spcPts val="0"/>
              </a:spcBef>
              <a:spcAft>
                <a:spcPts val="600"/>
              </a:spcAft>
              <a:buFont typeface="Arial" panose="020B0604020202020204" pitchFamily="34" charset="0"/>
              <a:buChar char="•"/>
            </a:pPr>
            <a:endParaRPr sz="2400" dirty="0"/>
          </a:p>
          <a:p>
            <a:pPr marL="0" lvl="0" indent="0" algn="l" rtl="0">
              <a:spcBef>
                <a:spcPts val="0"/>
              </a:spcBef>
              <a:spcAft>
                <a:spcPts val="600"/>
              </a:spcAft>
              <a:buNone/>
            </a:pPr>
            <a:endParaRPr sz="2400" dirty="0"/>
          </a:p>
        </p:txBody>
      </p:sp>
      <p:sp>
        <p:nvSpPr>
          <p:cNvPr id="2" name="Slide Number Placeholder 1"/>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21</a:t>
            </a:fld>
            <a:endParaRPr lang="en"/>
          </a:p>
        </p:txBody>
      </p:sp>
    </p:spTree>
    <p:extLst>
      <p:ext uri="{BB962C8B-B14F-4D97-AF65-F5344CB8AC3E}">
        <p14:creationId xmlns:p14="http://schemas.microsoft.com/office/powerpoint/2010/main" val="29271621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17"/>
          <p:cNvSpPr txBox="1">
            <a:spLocks noGrp="1"/>
          </p:cNvSpPr>
          <p:nvPr>
            <p:ph type="title"/>
          </p:nvPr>
        </p:nvSpPr>
        <p:spPr>
          <a:xfrm>
            <a:off x="460950" y="6506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sz="3600" dirty="0"/>
              <a:t>References</a:t>
            </a:r>
            <a:endParaRPr sz="3600" dirty="0"/>
          </a:p>
        </p:txBody>
      </p:sp>
      <p:sp>
        <p:nvSpPr>
          <p:cNvPr id="105" name="Google Shape;105;p17"/>
          <p:cNvSpPr txBox="1">
            <a:spLocks noGrp="1"/>
          </p:cNvSpPr>
          <p:nvPr>
            <p:ph type="body" idx="1"/>
          </p:nvPr>
        </p:nvSpPr>
        <p:spPr>
          <a:xfrm>
            <a:off x="243000" y="1820925"/>
            <a:ext cx="8558100" cy="3018900"/>
          </a:xfrm>
          <a:prstGeom prst="rect">
            <a:avLst/>
          </a:prstGeom>
          <a:solidFill>
            <a:schemeClr val="accent4"/>
          </a:solidFill>
          <a:ln>
            <a:noFill/>
          </a:ln>
        </p:spPr>
        <p:txBody>
          <a:bodyPr spcFirstLastPara="1" wrap="square" lIns="91425" tIns="91425" rIns="91425" bIns="91425" anchor="t" anchorCtr="0">
            <a:noAutofit/>
          </a:bodyPr>
          <a:lstStyle/>
          <a:p>
            <a:pPr marL="228600" lvl="0" indent="-228600" defTabSz="457200">
              <a:lnSpc>
                <a:spcPct val="100000"/>
              </a:lnSpc>
              <a:spcBef>
                <a:spcPct val="20000"/>
              </a:spcBef>
              <a:buClrTx/>
              <a:buSzTx/>
              <a:buFont typeface="+mj-lt"/>
              <a:buAutoNum type="arabicPeriod"/>
            </a:pPr>
            <a:r>
              <a:rPr lang="en-US" sz="1100" kern="1200" dirty="0">
                <a:solidFill>
                  <a:schemeClr val="bg2"/>
                </a:solidFill>
                <a:latin typeface="Times New Roman" panose="02020603050405020304" pitchFamily="18" charset="0"/>
                <a:ea typeface="+mn-ea"/>
                <a:cs typeface="Times New Roman" panose="02020603050405020304" pitchFamily="18" charset="0"/>
              </a:rPr>
              <a:t>University Library, Texas A&amp;M University. “Data Management Defined - Research Data Management - Guides at Texas A&amp;M University.” Research Data Management, October 1, 2013. </a:t>
            </a:r>
            <a:r>
              <a:rPr lang="en-US" sz="1100" kern="1200" dirty="0">
                <a:solidFill>
                  <a:schemeClr val="bg2"/>
                </a:solidFill>
                <a:latin typeface="Times New Roman" panose="02020603050405020304" pitchFamily="18" charset="0"/>
                <a:ea typeface="+mn-ea"/>
                <a:cs typeface="Times New Roman" panose="02020603050405020304" pitchFamily="18" charset="0"/>
                <a:hlinkClick r:id="rId3">
                  <a:extLst>
                    <a:ext uri="{A12FA001-AC4F-418D-AE19-62706E023703}">
                      <ahyp:hlinkClr xmlns:ahyp="http://schemas.microsoft.com/office/drawing/2018/hyperlinkcolor" val="tx"/>
                    </a:ext>
                  </a:extLst>
                </a:hlinkClick>
              </a:rPr>
              <a:t>http://guides.library.tamu.edu/DataManagement</a:t>
            </a:r>
            <a:r>
              <a:rPr lang="en-US" sz="1100" kern="1200" dirty="0">
                <a:solidFill>
                  <a:schemeClr val="bg2"/>
                </a:solidFill>
                <a:latin typeface="Times New Roman" panose="02020603050405020304" pitchFamily="18" charset="0"/>
                <a:ea typeface="+mn-ea"/>
                <a:cs typeface="Times New Roman" panose="02020603050405020304" pitchFamily="18" charset="0"/>
              </a:rPr>
              <a:t> </a:t>
            </a:r>
          </a:p>
          <a:p>
            <a:pPr marL="228600" indent="-228600" defTabSz="457200">
              <a:lnSpc>
                <a:spcPct val="100000"/>
              </a:lnSpc>
              <a:spcBef>
                <a:spcPct val="20000"/>
              </a:spcBef>
              <a:buClrTx/>
              <a:buSzTx/>
              <a:buFont typeface="+mj-lt"/>
              <a:buAutoNum type="arabicPeriod"/>
            </a:pPr>
            <a:r>
              <a:rPr lang="en-US" sz="1100" kern="1200" dirty="0">
                <a:solidFill>
                  <a:schemeClr val="bg2"/>
                </a:solidFill>
                <a:latin typeface="Times New Roman" panose="02020603050405020304" pitchFamily="18" charset="0"/>
                <a:cs typeface="Times New Roman" panose="02020603050405020304" pitchFamily="18" charset="0"/>
              </a:rPr>
              <a:t>Briney, Kristin. 2015. Data management for researchers: organize, maintain and share your data for research success. </a:t>
            </a:r>
            <a:r>
              <a:rPr lang="en-US" sz="1100" kern="1200" dirty="0">
                <a:solidFill>
                  <a:schemeClr val="bg2"/>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http://www.pelagicpublishing.com/data-management-for-researchers.html</a:t>
            </a:r>
            <a:r>
              <a:rPr lang="en-US" sz="1100" kern="1200" dirty="0">
                <a:solidFill>
                  <a:schemeClr val="bg2"/>
                </a:solidFill>
                <a:latin typeface="Times New Roman" panose="02020603050405020304" pitchFamily="18" charset="0"/>
                <a:cs typeface="Times New Roman" panose="02020603050405020304" pitchFamily="18" charset="0"/>
              </a:rPr>
              <a:t> </a:t>
            </a:r>
            <a:endParaRPr lang="en-US" sz="1100" kern="1200" dirty="0">
              <a:solidFill>
                <a:schemeClr val="bg2"/>
              </a:solidFill>
              <a:latin typeface="Times New Roman" panose="02020603050405020304" pitchFamily="18" charset="0"/>
              <a:ea typeface="+mn-ea"/>
              <a:cs typeface="Times New Roman" panose="02020603050405020304" pitchFamily="18" charset="0"/>
            </a:endParaRPr>
          </a:p>
          <a:p>
            <a:pPr marL="228600" lvl="0" indent="-228600" defTabSz="457200">
              <a:lnSpc>
                <a:spcPct val="100000"/>
              </a:lnSpc>
              <a:spcBef>
                <a:spcPct val="20000"/>
              </a:spcBef>
              <a:buClrTx/>
              <a:buSzTx/>
              <a:buFont typeface="+mj-lt"/>
              <a:buAutoNum type="arabicPeriod"/>
            </a:pPr>
            <a:r>
              <a:rPr lang="en-US" sz="1100" kern="1200" dirty="0">
                <a:solidFill>
                  <a:schemeClr val="bg2"/>
                </a:solidFill>
                <a:latin typeface="Times New Roman" panose="02020603050405020304" pitchFamily="18" charset="0"/>
                <a:ea typeface="+mn-ea"/>
                <a:cs typeface="Times New Roman" panose="02020603050405020304" pitchFamily="18" charset="0"/>
              </a:rPr>
              <a:t>Graduate School of Library and Information Science at the University of Illinois at Urbana-Champaign. “Specialization in Data Curation,” 2013. </a:t>
            </a:r>
            <a:r>
              <a:rPr lang="en-US" sz="1100" kern="1200" dirty="0">
                <a:solidFill>
                  <a:schemeClr val="bg2"/>
                </a:solidFill>
                <a:latin typeface="Times New Roman" panose="02020603050405020304" pitchFamily="18" charset="0"/>
                <a:ea typeface="+mn-ea"/>
                <a:cs typeface="Times New Roman" panose="02020603050405020304" pitchFamily="18" charset="0"/>
                <a:hlinkClick r:id="rId5">
                  <a:extLst>
                    <a:ext uri="{A12FA001-AC4F-418D-AE19-62706E023703}">
                      <ahyp:hlinkClr xmlns:ahyp="http://schemas.microsoft.com/office/drawing/2018/hyperlinkcolor" val="tx"/>
                    </a:ext>
                  </a:extLst>
                </a:hlinkClick>
              </a:rPr>
              <a:t>http://www.lis.illinois.edu/academics/programs/specializations/data_curation</a:t>
            </a:r>
            <a:r>
              <a:rPr lang="en-US" sz="1100" kern="1200" dirty="0">
                <a:solidFill>
                  <a:schemeClr val="bg2"/>
                </a:solidFill>
                <a:latin typeface="Times New Roman" panose="02020603050405020304" pitchFamily="18" charset="0"/>
                <a:ea typeface="+mn-ea"/>
                <a:cs typeface="Times New Roman" panose="02020603050405020304" pitchFamily="18" charset="0"/>
              </a:rPr>
              <a:t> </a:t>
            </a:r>
          </a:p>
          <a:p>
            <a:pPr marL="228600" lvl="0" indent="-228600" defTabSz="457200">
              <a:lnSpc>
                <a:spcPct val="100000"/>
              </a:lnSpc>
              <a:spcBef>
                <a:spcPct val="20000"/>
              </a:spcBef>
              <a:buClrTx/>
              <a:buSzTx/>
              <a:buFont typeface="+mj-lt"/>
              <a:buAutoNum type="arabicPeriod"/>
            </a:pPr>
            <a:r>
              <a:rPr lang="en-US" sz="1100" kern="1200" dirty="0">
                <a:solidFill>
                  <a:schemeClr val="bg2"/>
                </a:solidFill>
                <a:latin typeface="Times New Roman" panose="02020603050405020304" pitchFamily="18" charset="0"/>
                <a:ea typeface="+mn-ea"/>
                <a:cs typeface="Times New Roman" panose="02020603050405020304" pitchFamily="18" charset="0"/>
              </a:rPr>
              <a:t>Definition based on Ani </a:t>
            </a:r>
            <a:r>
              <a:rPr lang="en-US" sz="1100" kern="1200" dirty="0" err="1">
                <a:solidFill>
                  <a:schemeClr val="bg2"/>
                </a:solidFill>
                <a:latin typeface="Times New Roman" panose="02020603050405020304" pitchFamily="18" charset="0"/>
                <a:ea typeface="+mn-ea"/>
                <a:cs typeface="Times New Roman" panose="02020603050405020304" pitchFamily="18" charset="0"/>
              </a:rPr>
              <a:t>Adhikari</a:t>
            </a:r>
            <a:r>
              <a:rPr lang="en-US" sz="1100" kern="1200" dirty="0">
                <a:solidFill>
                  <a:schemeClr val="bg2"/>
                </a:solidFill>
                <a:latin typeface="Times New Roman" panose="02020603050405020304" pitchFamily="18" charset="0"/>
                <a:ea typeface="+mn-ea"/>
                <a:cs typeface="Times New Roman" panose="02020603050405020304" pitchFamily="18" charset="0"/>
              </a:rPr>
              <a:t> and John </a:t>
            </a:r>
            <a:r>
              <a:rPr lang="en-US" sz="1100" kern="1200" dirty="0" err="1">
                <a:solidFill>
                  <a:schemeClr val="bg2"/>
                </a:solidFill>
                <a:latin typeface="Times New Roman" panose="02020603050405020304" pitchFamily="18" charset="0"/>
                <a:ea typeface="+mn-ea"/>
                <a:cs typeface="Times New Roman" panose="02020603050405020304" pitchFamily="18" charset="0"/>
              </a:rPr>
              <a:t>DeNero</a:t>
            </a:r>
            <a:r>
              <a:rPr lang="en-US" sz="1100" kern="1200" dirty="0">
                <a:solidFill>
                  <a:schemeClr val="bg2"/>
                </a:solidFill>
                <a:latin typeface="Times New Roman" panose="02020603050405020304" pitchFamily="18" charset="0"/>
                <a:ea typeface="+mn-ea"/>
                <a:cs typeface="Times New Roman" panose="02020603050405020304" pitchFamily="18" charset="0"/>
              </a:rPr>
              <a:t>, “The Foundations of Data Science” http://www.inferentialthinking.com/index.html “What is Data Science”  </a:t>
            </a:r>
            <a:r>
              <a:rPr lang="en-US" sz="1100" kern="1200" dirty="0">
                <a:solidFill>
                  <a:schemeClr val="bg2"/>
                </a:solidFill>
                <a:latin typeface="Times New Roman" panose="02020603050405020304" pitchFamily="18" charset="0"/>
                <a:ea typeface="+mn-ea"/>
                <a:cs typeface="Times New Roman" panose="02020603050405020304" pitchFamily="18" charset="0"/>
                <a:hlinkClick r:id="rId6">
                  <a:extLst>
                    <a:ext uri="{A12FA001-AC4F-418D-AE19-62706E023703}">
                      <ahyp:hlinkClr xmlns:ahyp="http://schemas.microsoft.com/office/drawing/2018/hyperlinkcolor" val="tx"/>
                    </a:ext>
                  </a:extLst>
                </a:hlinkClick>
              </a:rPr>
              <a:t>http://www.inferentialthinking.com/chapter1/what-is-data-science.html</a:t>
            </a:r>
            <a:r>
              <a:rPr lang="en-US" sz="1100" kern="1200" dirty="0">
                <a:solidFill>
                  <a:schemeClr val="bg2"/>
                </a:solidFill>
                <a:latin typeface="Times New Roman" panose="02020603050405020304" pitchFamily="18" charset="0"/>
                <a:ea typeface="+mn-ea"/>
                <a:cs typeface="Times New Roman" panose="02020603050405020304" pitchFamily="18" charset="0"/>
              </a:rPr>
              <a:t> </a:t>
            </a:r>
          </a:p>
          <a:p>
            <a:pPr marL="228600" lvl="0" indent="-228600" defTabSz="457200">
              <a:lnSpc>
                <a:spcPct val="100000"/>
              </a:lnSpc>
              <a:spcBef>
                <a:spcPct val="20000"/>
              </a:spcBef>
              <a:buClrTx/>
              <a:buSzTx/>
              <a:buFont typeface="+mj-lt"/>
              <a:buAutoNum type="arabicPeriod"/>
            </a:pPr>
            <a:r>
              <a:rPr lang="en-US" sz="1100" kern="1200" dirty="0">
                <a:solidFill>
                  <a:schemeClr val="bg2"/>
                </a:solidFill>
                <a:latin typeface="Times New Roman" panose="02020603050405020304" pitchFamily="18" charset="0"/>
                <a:ea typeface="+mn-ea"/>
                <a:cs typeface="Times New Roman" panose="02020603050405020304" pitchFamily="18" charset="0"/>
              </a:rPr>
              <a:t>Digital Curation Centre. Data Curation Lifecycle Model. </a:t>
            </a:r>
            <a:r>
              <a:rPr lang="en-US" sz="1100" kern="1200" dirty="0">
                <a:solidFill>
                  <a:schemeClr val="bg2"/>
                </a:solidFill>
                <a:latin typeface="Times New Roman" panose="02020603050405020304" pitchFamily="18" charset="0"/>
                <a:ea typeface="+mn-ea"/>
                <a:cs typeface="Times New Roman" panose="02020603050405020304" pitchFamily="18" charset="0"/>
                <a:hlinkClick r:id="rId7">
                  <a:extLst>
                    <a:ext uri="{A12FA001-AC4F-418D-AE19-62706E023703}">
                      <ahyp:hlinkClr xmlns:ahyp="http://schemas.microsoft.com/office/drawing/2018/hyperlinkcolor" val="tx"/>
                    </a:ext>
                  </a:extLst>
                </a:hlinkClick>
              </a:rPr>
              <a:t>http://www.dcc.ac.uk/resources/curation-lifecycle-model</a:t>
            </a:r>
            <a:r>
              <a:rPr lang="en-US" sz="1100" kern="1200" dirty="0">
                <a:solidFill>
                  <a:schemeClr val="bg2"/>
                </a:solidFill>
                <a:latin typeface="Times New Roman" panose="02020603050405020304" pitchFamily="18" charset="0"/>
                <a:ea typeface="+mn-ea"/>
                <a:cs typeface="Times New Roman" panose="02020603050405020304" pitchFamily="18" charset="0"/>
              </a:rPr>
              <a:t>  </a:t>
            </a:r>
          </a:p>
          <a:p>
            <a:pPr marL="228600" lvl="0" indent="-228600" defTabSz="457200">
              <a:lnSpc>
                <a:spcPct val="100000"/>
              </a:lnSpc>
              <a:spcBef>
                <a:spcPct val="20000"/>
              </a:spcBef>
              <a:buClrTx/>
              <a:buSzTx/>
              <a:buFont typeface="+mj-lt"/>
              <a:buAutoNum type="arabicPeriod"/>
            </a:pPr>
            <a:r>
              <a:rPr lang="en-US" sz="1100" kern="1200" dirty="0" err="1">
                <a:solidFill>
                  <a:schemeClr val="bg2"/>
                </a:solidFill>
                <a:latin typeface="Times New Roman" panose="02020603050405020304" pitchFamily="18" charset="0"/>
                <a:ea typeface="+mn-ea"/>
                <a:cs typeface="Times New Roman" panose="02020603050405020304" pitchFamily="18" charset="0"/>
              </a:rPr>
              <a:t>Faundeen</a:t>
            </a:r>
            <a:r>
              <a:rPr lang="en-US" sz="1100" kern="1200" dirty="0">
                <a:solidFill>
                  <a:schemeClr val="bg2"/>
                </a:solidFill>
                <a:latin typeface="Times New Roman" panose="02020603050405020304" pitchFamily="18" charset="0"/>
                <a:ea typeface="+mn-ea"/>
                <a:cs typeface="Times New Roman" panose="02020603050405020304" pitchFamily="18" charset="0"/>
              </a:rPr>
              <a:t>, J.L., Burley, T.E., </a:t>
            </a:r>
            <a:r>
              <a:rPr lang="en-US" sz="1100" kern="1200" dirty="0" err="1">
                <a:solidFill>
                  <a:schemeClr val="bg2"/>
                </a:solidFill>
                <a:latin typeface="Times New Roman" panose="02020603050405020304" pitchFamily="18" charset="0"/>
                <a:ea typeface="+mn-ea"/>
                <a:cs typeface="Times New Roman" panose="02020603050405020304" pitchFamily="18" charset="0"/>
              </a:rPr>
              <a:t>Carlino</a:t>
            </a:r>
            <a:r>
              <a:rPr lang="en-US" sz="1100" kern="1200" dirty="0">
                <a:solidFill>
                  <a:schemeClr val="bg2"/>
                </a:solidFill>
                <a:latin typeface="Times New Roman" panose="02020603050405020304" pitchFamily="18" charset="0"/>
                <a:ea typeface="+mn-ea"/>
                <a:cs typeface="Times New Roman" panose="02020603050405020304" pitchFamily="18" charset="0"/>
              </a:rPr>
              <a:t>, J.A., </a:t>
            </a:r>
            <a:r>
              <a:rPr lang="en-US" sz="1100" kern="1200" dirty="0" err="1">
                <a:solidFill>
                  <a:schemeClr val="bg2"/>
                </a:solidFill>
                <a:latin typeface="Times New Roman" panose="02020603050405020304" pitchFamily="18" charset="0"/>
                <a:ea typeface="+mn-ea"/>
                <a:cs typeface="Times New Roman" panose="02020603050405020304" pitchFamily="18" charset="0"/>
              </a:rPr>
              <a:t>Govoni</a:t>
            </a:r>
            <a:r>
              <a:rPr lang="en-US" sz="1100" kern="1200" dirty="0">
                <a:solidFill>
                  <a:schemeClr val="bg2"/>
                </a:solidFill>
                <a:latin typeface="Times New Roman" panose="02020603050405020304" pitchFamily="18" charset="0"/>
                <a:ea typeface="+mn-ea"/>
                <a:cs typeface="Times New Roman" panose="02020603050405020304" pitchFamily="18" charset="0"/>
              </a:rPr>
              <a:t>, D.L., Henkel, H.S., </a:t>
            </a:r>
            <a:r>
              <a:rPr lang="en-US" sz="1100" kern="1200" dirty="0" err="1">
                <a:solidFill>
                  <a:schemeClr val="bg2"/>
                </a:solidFill>
                <a:latin typeface="Times New Roman" panose="02020603050405020304" pitchFamily="18" charset="0"/>
                <a:ea typeface="+mn-ea"/>
                <a:cs typeface="Times New Roman" panose="02020603050405020304" pitchFamily="18" charset="0"/>
              </a:rPr>
              <a:t>Holl</a:t>
            </a:r>
            <a:r>
              <a:rPr lang="en-US" sz="1100" kern="1200" dirty="0">
                <a:solidFill>
                  <a:schemeClr val="bg2"/>
                </a:solidFill>
                <a:latin typeface="Times New Roman" panose="02020603050405020304" pitchFamily="18" charset="0"/>
                <a:ea typeface="+mn-ea"/>
                <a:cs typeface="Times New Roman" panose="02020603050405020304" pitchFamily="18" charset="0"/>
              </a:rPr>
              <a:t>, S.L., Hutchison, V.B., Martín, Elizabeth, Montgomery, E.T., Ladino, C.C., </a:t>
            </a:r>
            <a:r>
              <a:rPr lang="en-US" sz="1100" kern="1200" dirty="0" err="1">
                <a:solidFill>
                  <a:schemeClr val="bg2"/>
                </a:solidFill>
                <a:latin typeface="Times New Roman" panose="02020603050405020304" pitchFamily="18" charset="0"/>
                <a:ea typeface="+mn-ea"/>
                <a:cs typeface="Times New Roman" panose="02020603050405020304" pitchFamily="18" charset="0"/>
              </a:rPr>
              <a:t>Tessler</a:t>
            </a:r>
            <a:r>
              <a:rPr lang="en-US" sz="1100" kern="1200" dirty="0">
                <a:solidFill>
                  <a:schemeClr val="bg2"/>
                </a:solidFill>
                <a:latin typeface="Times New Roman" panose="02020603050405020304" pitchFamily="18" charset="0"/>
                <a:ea typeface="+mn-ea"/>
                <a:cs typeface="Times New Roman" panose="02020603050405020304" pitchFamily="18" charset="0"/>
              </a:rPr>
              <a:t>, Steven, and </a:t>
            </a:r>
            <a:r>
              <a:rPr lang="en-US" sz="1100" kern="1200" dirty="0" err="1">
                <a:solidFill>
                  <a:schemeClr val="bg2"/>
                </a:solidFill>
                <a:latin typeface="Times New Roman" panose="02020603050405020304" pitchFamily="18" charset="0"/>
                <a:ea typeface="+mn-ea"/>
                <a:cs typeface="Times New Roman" panose="02020603050405020304" pitchFamily="18" charset="0"/>
              </a:rPr>
              <a:t>Zolly</a:t>
            </a:r>
            <a:r>
              <a:rPr lang="en-US" sz="1100" kern="1200" dirty="0">
                <a:solidFill>
                  <a:schemeClr val="bg2"/>
                </a:solidFill>
                <a:latin typeface="Times New Roman" panose="02020603050405020304" pitchFamily="18" charset="0"/>
                <a:ea typeface="+mn-ea"/>
                <a:cs typeface="Times New Roman" panose="02020603050405020304" pitchFamily="18" charset="0"/>
              </a:rPr>
              <a:t>, L.S., 2013, The United States Geological Survey Science Data Lifecycle Model: U.S. Geological Survey Open-File Report 2013–1265, 4 p., </a:t>
            </a:r>
            <a:r>
              <a:rPr lang="en-US" sz="1100" kern="1200" dirty="0">
                <a:solidFill>
                  <a:schemeClr val="bg2"/>
                </a:solidFill>
                <a:latin typeface="Times New Roman" panose="02020603050405020304" pitchFamily="18" charset="0"/>
                <a:ea typeface="+mn-ea"/>
                <a:cs typeface="Times New Roman" panose="02020603050405020304" pitchFamily="18" charset="0"/>
                <a:hlinkClick r:id="rId8">
                  <a:extLst>
                    <a:ext uri="{A12FA001-AC4F-418D-AE19-62706E023703}">
                      <ahyp:hlinkClr xmlns:ahyp="http://schemas.microsoft.com/office/drawing/2018/hyperlinkcolor" val="tx"/>
                    </a:ext>
                  </a:extLst>
                </a:hlinkClick>
              </a:rPr>
              <a:t>http://dx.doi.org/10.3133/ofr20131265</a:t>
            </a:r>
            <a:endParaRPr lang="en-US" sz="1100" kern="1200" dirty="0">
              <a:solidFill>
                <a:schemeClr val="bg2"/>
              </a:solidFill>
              <a:latin typeface="Times New Roman" panose="02020603050405020304" pitchFamily="18" charset="0"/>
              <a:ea typeface="+mn-ea"/>
              <a:cs typeface="Times New Roman" panose="02020603050405020304" pitchFamily="18" charset="0"/>
            </a:endParaRPr>
          </a:p>
          <a:p>
            <a:pPr marL="228600" lvl="0" indent="-228600" defTabSz="457200">
              <a:lnSpc>
                <a:spcPct val="100000"/>
              </a:lnSpc>
              <a:spcBef>
                <a:spcPct val="20000"/>
              </a:spcBef>
              <a:buClrTx/>
              <a:buSzTx/>
              <a:buFont typeface="+mj-lt"/>
              <a:buAutoNum type="arabicPeriod"/>
            </a:pPr>
            <a:r>
              <a:rPr lang="en-US" sz="1100" kern="1200" dirty="0">
                <a:solidFill>
                  <a:schemeClr val="bg2"/>
                </a:solidFill>
                <a:latin typeface="Times New Roman" panose="02020603050405020304" pitchFamily="18" charset="0"/>
                <a:ea typeface="+mn-ea"/>
                <a:cs typeface="Times New Roman" panose="02020603050405020304" pitchFamily="18" charset="0"/>
              </a:rPr>
              <a:t>FORCE11. “The FAIR Data Principles.” 2016. </a:t>
            </a:r>
            <a:r>
              <a:rPr lang="en-US" sz="1100" kern="1200" dirty="0">
                <a:solidFill>
                  <a:schemeClr val="bg2"/>
                </a:solidFill>
                <a:latin typeface="Times New Roman" panose="02020603050405020304" pitchFamily="18" charset="0"/>
                <a:ea typeface="+mn-ea"/>
                <a:cs typeface="Times New Roman" panose="02020603050405020304" pitchFamily="18" charset="0"/>
                <a:hlinkClick r:id="rId9">
                  <a:extLst>
                    <a:ext uri="{A12FA001-AC4F-418D-AE19-62706E023703}">
                      <ahyp:hlinkClr xmlns:ahyp="http://schemas.microsoft.com/office/drawing/2018/hyperlinkcolor" val="tx"/>
                    </a:ext>
                  </a:extLst>
                </a:hlinkClick>
              </a:rPr>
              <a:t>https://www.force11.org/group/fairgroup/fairprinciples</a:t>
            </a:r>
            <a:endParaRPr lang="en-US" sz="1100" kern="1200" dirty="0">
              <a:solidFill>
                <a:schemeClr val="bg2"/>
              </a:solidFill>
              <a:latin typeface="Times New Roman" panose="02020603050405020304" pitchFamily="18" charset="0"/>
              <a:ea typeface="+mn-ea"/>
              <a:cs typeface="Times New Roman" panose="02020603050405020304" pitchFamily="18" charset="0"/>
            </a:endParaRPr>
          </a:p>
          <a:p>
            <a:pPr marL="228600" lvl="0" indent="-228600" defTabSz="457200">
              <a:lnSpc>
                <a:spcPct val="100000"/>
              </a:lnSpc>
              <a:spcBef>
                <a:spcPct val="20000"/>
              </a:spcBef>
              <a:buClrTx/>
              <a:buSzTx/>
              <a:buFont typeface="+mj-lt"/>
              <a:buAutoNum type="arabicPeriod"/>
            </a:pPr>
            <a:r>
              <a:rPr lang="en-US" sz="1100" kern="1200" dirty="0">
                <a:solidFill>
                  <a:schemeClr val="bg2"/>
                </a:solidFill>
                <a:latin typeface="Times New Roman" panose="02020603050405020304" pitchFamily="18" charset="0"/>
                <a:ea typeface="+mn-ea"/>
                <a:cs typeface="Times New Roman" panose="02020603050405020304" pitchFamily="18" charset="0"/>
              </a:rPr>
              <a:t>Allen, Robert, &amp; Hartland, David. (2018, May 21). FAIR in practice - </a:t>
            </a:r>
            <a:r>
              <a:rPr lang="en-US" sz="1100" kern="1200" dirty="0" err="1">
                <a:solidFill>
                  <a:schemeClr val="bg2"/>
                </a:solidFill>
                <a:latin typeface="Times New Roman" panose="02020603050405020304" pitchFamily="18" charset="0"/>
                <a:ea typeface="+mn-ea"/>
                <a:cs typeface="Times New Roman" panose="02020603050405020304" pitchFamily="18" charset="0"/>
              </a:rPr>
              <a:t>Jisc</a:t>
            </a:r>
            <a:r>
              <a:rPr lang="en-US" sz="1100" kern="1200" dirty="0">
                <a:solidFill>
                  <a:schemeClr val="bg2"/>
                </a:solidFill>
                <a:latin typeface="Times New Roman" panose="02020603050405020304" pitchFamily="18" charset="0"/>
                <a:ea typeface="+mn-ea"/>
                <a:cs typeface="Times New Roman" panose="02020603050405020304" pitchFamily="18" charset="0"/>
              </a:rPr>
              <a:t> report on the Findable Accessible Interoperable and </a:t>
            </a:r>
            <a:r>
              <a:rPr lang="en-US" sz="1100" kern="1200" dirty="0" err="1">
                <a:solidFill>
                  <a:schemeClr val="bg2"/>
                </a:solidFill>
                <a:latin typeface="Times New Roman" panose="02020603050405020304" pitchFamily="18" charset="0"/>
                <a:ea typeface="+mn-ea"/>
                <a:cs typeface="Times New Roman" panose="02020603050405020304" pitchFamily="18" charset="0"/>
              </a:rPr>
              <a:t>Reuseable</a:t>
            </a:r>
            <a:r>
              <a:rPr lang="en-US" sz="1100" kern="1200" dirty="0">
                <a:solidFill>
                  <a:schemeClr val="bg2"/>
                </a:solidFill>
                <a:latin typeface="Times New Roman" panose="02020603050405020304" pitchFamily="18" charset="0"/>
                <a:ea typeface="+mn-ea"/>
                <a:cs typeface="Times New Roman" panose="02020603050405020304" pitchFamily="18" charset="0"/>
              </a:rPr>
              <a:t> Data Principles (Version 1). </a:t>
            </a:r>
            <a:r>
              <a:rPr lang="en-US" sz="1100" kern="1200" dirty="0" err="1">
                <a:solidFill>
                  <a:schemeClr val="bg2"/>
                </a:solidFill>
                <a:latin typeface="Times New Roman" panose="02020603050405020304" pitchFamily="18" charset="0"/>
                <a:ea typeface="+mn-ea"/>
                <a:cs typeface="Times New Roman" panose="02020603050405020304" pitchFamily="18" charset="0"/>
              </a:rPr>
              <a:t>Zenodo</a:t>
            </a:r>
            <a:r>
              <a:rPr lang="en-US" sz="1100" kern="1200" dirty="0">
                <a:solidFill>
                  <a:schemeClr val="bg2"/>
                </a:solidFill>
                <a:latin typeface="Times New Roman" panose="02020603050405020304" pitchFamily="18" charset="0"/>
                <a:ea typeface="+mn-ea"/>
                <a:cs typeface="Times New Roman" panose="02020603050405020304" pitchFamily="18" charset="0"/>
              </a:rPr>
              <a:t>. </a:t>
            </a:r>
            <a:r>
              <a:rPr lang="en-US" sz="1100" kern="1200" dirty="0">
                <a:solidFill>
                  <a:schemeClr val="bg2"/>
                </a:solidFill>
                <a:latin typeface="Times New Roman" panose="02020603050405020304" pitchFamily="18" charset="0"/>
                <a:ea typeface="+mn-ea"/>
                <a:cs typeface="Times New Roman" panose="02020603050405020304" pitchFamily="18" charset="0"/>
                <a:hlinkClick r:id="rId10">
                  <a:extLst>
                    <a:ext uri="{A12FA001-AC4F-418D-AE19-62706E023703}">
                      <ahyp:hlinkClr xmlns:ahyp="http://schemas.microsoft.com/office/drawing/2018/hyperlinkcolor" val="tx"/>
                    </a:ext>
                  </a:extLst>
                </a:hlinkClick>
              </a:rPr>
              <a:t>http://doi.org/10.5281/zenodo.1245568</a:t>
            </a:r>
            <a:endParaRPr lang="en-US" sz="1100" kern="1200" dirty="0">
              <a:solidFill>
                <a:schemeClr val="bg2"/>
              </a:solidFill>
              <a:latin typeface="Times New Roman" panose="02020603050405020304" pitchFamily="18" charset="0"/>
              <a:ea typeface="+mn-ea"/>
              <a:cs typeface="Times New Roman" panose="02020603050405020304" pitchFamily="18" charset="0"/>
            </a:endParaRPr>
          </a:p>
        </p:txBody>
      </p:sp>
      <p:sp>
        <p:nvSpPr>
          <p:cNvPr id="2" name="Slide Number Placeholder 1"/>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22</a:t>
            </a:fld>
            <a:endParaRPr lang="en"/>
          </a:p>
        </p:txBody>
      </p:sp>
    </p:spTree>
    <p:extLst>
      <p:ext uri="{BB962C8B-B14F-4D97-AF65-F5344CB8AC3E}">
        <p14:creationId xmlns:p14="http://schemas.microsoft.com/office/powerpoint/2010/main" val="4014163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59"/>
        <p:cNvGrpSpPr/>
        <p:nvPr/>
      </p:nvGrpSpPr>
      <p:grpSpPr>
        <a:xfrm>
          <a:off x="0" y="0"/>
          <a:ext cx="0" cy="0"/>
          <a:chOff x="0" y="0"/>
          <a:chExt cx="0" cy="0"/>
        </a:xfrm>
      </p:grpSpPr>
      <p:sp>
        <p:nvSpPr>
          <p:cNvPr id="260" name="Google Shape;260;p34"/>
          <p:cNvSpPr txBox="1">
            <a:spLocks noGrp="1"/>
          </p:cNvSpPr>
          <p:nvPr>
            <p:ph type="ctrTitle"/>
          </p:nvPr>
        </p:nvSpPr>
        <p:spPr>
          <a:xfrm>
            <a:off x="284765" y="397728"/>
            <a:ext cx="8930100" cy="9336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US" sz="4000" b="1" dirty="0"/>
              <a:t>Thank you!</a:t>
            </a:r>
            <a:endParaRPr sz="4000" b="1" dirty="0"/>
          </a:p>
        </p:txBody>
      </p:sp>
      <p:sp>
        <p:nvSpPr>
          <p:cNvPr id="261" name="Google Shape;261;p34"/>
          <p:cNvSpPr txBox="1">
            <a:spLocks noGrp="1"/>
          </p:cNvSpPr>
          <p:nvPr>
            <p:ph type="subTitle" idx="1"/>
          </p:nvPr>
        </p:nvSpPr>
        <p:spPr>
          <a:xfrm>
            <a:off x="284775" y="1331325"/>
            <a:ext cx="7791600" cy="432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2400" dirty="0"/>
              <a:t>Questions?</a:t>
            </a:r>
            <a:endParaRPr sz="2400" dirty="0"/>
          </a:p>
          <a:p>
            <a:pPr marL="0" lvl="0" indent="0" algn="l" rtl="0">
              <a:spcBef>
                <a:spcPts val="0"/>
              </a:spcBef>
              <a:spcAft>
                <a:spcPts val="0"/>
              </a:spcAft>
              <a:buNone/>
            </a:pPr>
            <a:endParaRPr sz="2400" dirty="0"/>
          </a:p>
        </p:txBody>
      </p:sp>
      <p:sp>
        <p:nvSpPr>
          <p:cNvPr id="8" name="Google Shape;69;p13"/>
          <p:cNvSpPr txBox="1">
            <a:spLocks/>
          </p:cNvSpPr>
          <p:nvPr/>
        </p:nvSpPr>
        <p:spPr>
          <a:xfrm>
            <a:off x="365760" y="3200400"/>
            <a:ext cx="4216760" cy="1885399"/>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00000"/>
              </a:lnSpc>
              <a:spcBef>
                <a:spcPts val="0"/>
              </a:spcBef>
              <a:spcAft>
                <a:spcPts val="0"/>
              </a:spcAft>
              <a:buClr>
                <a:schemeClr val="lt1"/>
              </a:buClr>
              <a:buSzPts val="1800"/>
              <a:buFont typeface="Roboto"/>
              <a:buNone/>
              <a:defRPr sz="1800" b="0" i="0" u="none" strike="noStrike" cap="none">
                <a:solidFill>
                  <a:schemeClr val="lt1"/>
                </a:solidFill>
                <a:latin typeface="Roboto"/>
                <a:ea typeface="Roboto"/>
                <a:cs typeface="Roboto"/>
                <a:sym typeface="Roboto"/>
              </a:defRPr>
            </a:lvl1pPr>
            <a:lvl2pPr marL="914400" marR="0" lvl="1" indent="-317500" algn="l" rtl="0">
              <a:lnSpc>
                <a:spcPct val="100000"/>
              </a:lnSpc>
              <a:spcBef>
                <a:spcPts val="0"/>
              </a:spcBef>
              <a:spcAft>
                <a:spcPts val="0"/>
              </a:spcAft>
              <a:buClr>
                <a:schemeClr val="lt1"/>
              </a:buClr>
              <a:buSzPts val="1800"/>
              <a:buFont typeface="Roboto"/>
              <a:buNone/>
              <a:defRPr sz="1800" b="0" i="0" u="none" strike="noStrike" cap="none">
                <a:solidFill>
                  <a:schemeClr val="lt1"/>
                </a:solidFill>
                <a:latin typeface="Roboto"/>
                <a:ea typeface="Roboto"/>
                <a:cs typeface="Roboto"/>
                <a:sym typeface="Roboto"/>
              </a:defRPr>
            </a:lvl2pPr>
            <a:lvl3pPr marL="1371600" marR="0" lvl="2" indent="-317500" algn="l" rtl="0">
              <a:lnSpc>
                <a:spcPct val="100000"/>
              </a:lnSpc>
              <a:spcBef>
                <a:spcPts val="0"/>
              </a:spcBef>
              <a:spcAft>
                <a:spcPts val="0"/>
              </a:spcAft>
              <a:buClr>
                <a:schemeClr val="lt1"/>
              </a:buClr>
              <a:buSzPts val="1800"/>
              <a:buFont typeface="Roboto"/>
              <a:buNone/>
              <a:defRPr sz="1800" b="0" i="0" u="none" strike="noStrike" cap="none">
                <a:solidFill>
                  <a:schemeClr val="lt1"/>
                </a:solidFill>
                <a:latin typeface="Roboto"/>
                <a:ea typeface="Roboto"/>
                <a:cs typeface="Roboto"/>
                <a:sym typeface="Roboto"/>
              </a:defRPr>
            </a:lvl3pPr>
            <a:lvl4pPr marL="1828800" marR="0" lvl="3" indent="-317500" algn="l" rtl="0">
              <a:lnSpc>
                <a:spcPct val="100000"/>
              </a:lnSpc>
              <a:spcBef>
                <a:spcPts val="0"/>
              </a:spcBef>
              <a:spcAft>
                <a:spcPts val="0"/>
              </a:spcAft>
              <a:buClr>
                <a:schemeClr val="lt1"/>
              </a:buClr>
              <a:buSzPts val="1800"/>
              <a:buFont typeface="Roboto"/>
              <a:buNone/>
              <a:defRPr sz="1800" b="0" i="0" u="none" strike="noStrike" cap="none">
                <a:solidFill>
                  <a:schemeClr val="lt1"/>
                </a:solidFill>
                <a:latin typeface="Roboto"/>
                <a:ea typeface="Roboto"/>
                <a:cs typeface="Roboto"/>
                <a:sym typeface="Roboto"/>
              </a:defRPr>
            </a:lvl4pPr>
            <a:lvl5pPr marL="2286000" marR="0" lvl="4" indent="-317500" algn="l" rtl="0">
              <a:lnSpc>
                <a:spcPct val="100000"/>
              </a:lnSpc>
              <a:spcBef>
                <a:spcPts val="0"/>
              </a:spcBef>
              <a:spcAft>
                <a:spcPts val="0"/>
              </a:spcAft>
              <a:buClr>
                <a:schemeClr val="lt1"/>
              </a:buClr>
              <a:buSzPts val="1800"/>
              <a:buFont typeface="Roboto"/>
              <a:buNone/>
              <a:defRPr sz="1800" b="0" i="0" u="none" strike="noStrike" cap="none">
                <a:solidFill>
                  <a:schemeClr val="lt1"/>
                </a:solidFill>
                <a:latin typeface="Roboto"/>
                <a:ea typeface="Roboto"/>
                <a:cs typeface="Roboto"/>
                <a:sym typeface="Roboto"/>
              </a:defRPr>
            </a:lvl5pPr>
            <a:lvl6pPr marL="2743200" marR="0" lvl="5" indent="-317500" algn="l" rtl="0">
              <a:lnSpc>
                <a:spcPct val="100000"/>
              </a:lnSpc>
              <a:spcBef>
                <a:spcPts val="0"/>
              </a:spcBef>
              <a:spcAft>
                <a:spcPts val="0"/>
              </a:spcAft>
              <a:buClr>
                <a:schemeClr val="lt1"/>
              </a:buClr>
              <a:buSzPts val="1800"/>
              <a:buFont typeface="Roboto"/>
              <a:buNone/>
              <a:defRPr sz="1800" b="0" i="0" u="none" strike="noStrike" cap="none">
                <a:solidFill>
                  <a:schemeClr val="lt1"/>
                </a:solidFill>
                <a:latin typeface="Roboto"/>
                <a:ea typeface="Roboto"/>
                <a:cs typeface="Roboto"/>
                <a:sym typeface="Roboto"/>
              </a:defRPr>
            </a:lvl6pPr>
            <a:lvl7pPr marL="3200400" marR="0" lvl="6" indent="-317500" algn="l" rtl="0">
              <a:lnSpc>
                <a:spcPct val="100000"/>
              </a:lnSpc>
              <a:spcBef>
                <a:spcPts val="0"/>
              </a:spcBef>
              <a:spcAft>
                <a:spcPts val="0"/>
              </a:spcAft>
              <a:buClr>
                <a:schemeClr val="lt1"/>
              </a:buClr>
              <a:buSzPts val="1800"/>
              <a:buFont typeface="Roboto"/>
              <a:buNone/>
              <a:defRPr sz="1800" b="0" i="0" u="none" strike="noStrike" cap="none">
                <a:solidFill>
                  <a:schemeClr val="lt1"/>
                </a:solidFill>
                <a:latin typeface="Roboto"/>
                <a:ea typeface="Roboto"/>
                <a:cs typeface="Roboto"/>
                <a:sym typeface="Roboto"/>
              </a:defRPr>
            </a:lvl7pPr>
            <a:lvl8pPr marL="3657600" marR="0" lvl="7" indent="-317500" algn="l" rtl="0">
              <a:lnSpc>
                <a:spcPct val="100000"/>
              </a:lnSpc>
              <a:spcBef>
                <a:spcPts val="0"/>
              </a:spcBef>
              <a:spcAft>
                <a:spcPts val="0"/>
              </a:spcAft>
              <a:buClr>
                <a:schemeClr val="lt1"/>
              </a:buClr>
              <a:buSzPts val="1800"/>
              <a:buFont typeface="Roboto"/>
              <a:buNone/>
              <a:defRPr sz="1800" b="0" i="0" u="none" strike="noStrike" cap="none">
                <a:solidFill>
                  <a:schemeClr val="lt1"/>
                </a:solidFill>
                <a:latin typeface="Roboto"/>
                <a:ea typeface="Roboto"/>
                <a:cs typeface="Roboto"/>
                <a:sym typeface="Roboto"/>
              </a:defRPr>
            </a:lvl8pPr>
            <a:lvl9pPr marL="4114800" marR="0" lvl="8" indent="-317500" algn="l" rtl="0">
              <a:lnSpc>
                <a:spcPct val="100000"/>
              </a:lnSpc>
              <a:spcBef>
                <a:spcPts val="0"/>
              </a:spcBef>
              <a:spcAft>
                <a:spcPts val="0"/>
              </a:spcAft>
              <a:buClr>
                <a:schemeClr val="lt1"/>
              </a:buClr>
              <a:buSzPts val="1800"/>
              <a:buFont typeface="Roboto"/>
              <a:buNone/>
              <a:defRPr sz="1800" b="0" i="0" u="none" strike="noStrike" cap="none">
                <a:solidFill>
                  <a:schemeClr val="lt1"/>
                </a:solidFill>
                <a:latin typeface="Roboto"/>
                <a:ea typeface="Roboto"/>
                <a:cs typeface="Roboto"/>
                <a:sym typeface="Roboto"/>
              </a:defRPr>
            </a:lvl9pPr>
          </a:lstStyle>
          <a:p>
            <a:pPr marL="0" indent="0"/>
            <a:r>
              <a:rPr lang="en-US" sz="1200" dirty="0"/>
              <a:t>Leighton L Christiansen     </a:t>
            </a:r>
          </a:p>
          <a:p>
            <a:pPr marL="0" indent="0"/>
            <a:r>
              <a:rPr lang="en-US" sz="1200" dirty="0"/>
              <a:t>     http://orcid.org/0000-0002-0543-4268</a:t>
            </a:r>
          </a:p>
          <a:p>
            <a:pPr marL="0" indent="0"/>
            <a:r>
              <a:rPr lang="en-US" sz="1200" dirty="0"/>
              <a:t>Data Curator, National Transportation Library,</a:t>
            </a:r>
          </a:p>
          <a:p>
            <a:pPr marL="0" indent="0"/>
            <a:r>
              <a:rPr lang="en-US" sz="1200" dirty="0"/>
              <a:t>Bureau of Transportation Statistics, </a:t>
            </a:r>
          </a:p>
          <a:p>
            <a:pPr marL="0" indent="0"/>
            <a:r>
              <a:rPr lang="en-US" sz="1200" dirty="0"/>
              <a:t>OST-R , US Department of Transportation</a:t>
            </a:r>
          </a:p>
          <a:p>
            <a:pPr marL="0" indent="0"/>
            <a:r>
              <a:rPr lang="en-US" sz="1200" dirty="0"/>
              <a:t>leighton.christiansen@dot.gov</a:t>
            </a:r>
          </a:p>
          <a:p>
            <a:pPr marL="0" indent="0"/>
            <a:r>
              <a:rPr lang="en-US" sz="1200" dirty="0"/>
              <a:t>ntldatacurator@dot.gov</a:t>
            </a:r>
          </a:p>
          <a:p>
            <a:pPr marL="0" indent="0"/>
            <a:endParaRPr lang="en-US" sz="1200" dirty="0"/>
          </a:p>
        </p:txBody>
      </p:sp>
      <p:pic>
        <p:nvPicPr>
          <p:cNvPr id="9" name="Picture 8" descr="ORCID id logo: I green button with the letters &quot;ID&quot; in white type in the middle."/>
          <p:cNvPicPr>
            <a:picLocks noChangeAspect="1"/>
          </p:cNvPicPr>
          <p:nvPr/>
        </p:nvPicPr>
        <p:blipFill>
          <a:blip r:embed="rId3"/>
          <a:stretch>
            <a:fillRect/>
          </a:stretch>
        </p:blipFill>
        <p:spPr>
          <a:xfrm>
            <a:off x="417180" y="3473883"/>
            <a:ext cx="182896" cy="182896"/>
          </a:xfrm>
          <a:prstGeom prst="rect">
            <a:avLst/>
          </a:prstGeom>
        </p:spPr>
      </p:pic>
      <p:sp>
        <p:nvSpPr>
          <p:cNvPr id="10" name="Google Shape;69;p13"/>
          <p:cNvSpPr txBox="1">
            <a:spLocks/>
          </p:cNvSpPr>
          <p:nvPr/>
        </p:nvSpPr>
        <p:spPr>
          <a:xfrm>
            <a:off x="4572000" y="3199464"/>
            <a:ext cx="4365589" cy="181464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00000"/>
              </a:lnSpc>
              <a:spcBef>
                <a:spcPts val="0"/>
              </a:spcBef>
              <a:spcAft>
                <a:spcPts val="0"/>
              </a:spcAft>
              <a:buClr>
                <a:schemeClr val="lt1"/>
              </a:buClr>
              <a:buSzPts val="1800"/>
              <a:buFont typeface="Roboto"/>
              <a:buNone/>
              <a:defRPr sz="1800" b="0" i="0" u="none" strike="noStrike" cap="none">
                <a:solidFill>
                  <a:schemeClr val="lt1"/>
                </a:solidFill>
                <a:latin typeface="Roboto"/>
                <a:ea typeface="Roboto"/>
                <a:cs typeface="Roboto"/>
                <a:sym typeface="Roboto"/>
              </a:defRPr>
            </a:lvl1pPr>
            <a:lvl2pPr marL="914400" marR="0" lvl="1" indent="-317500" algn="l" rtl="0">
              <a:lnSpc>
                <a:spcPct val="100000"/>
              </a:lnSpc>
              <a:spcBef>
                <a:spcPts val="0"/>
              </a:spcBef>
              <a:spcAft>
                <a:spcPts val="0"/>
              </a:spcAft>
              <a:buClr>
                <a:schemeClr val="lt1"/>
              </a:buClr>
              <a:buSzPts val="1800"/>
              <a:buFont typeface="Roboto"/>
              <a:buNone/>
              <a:defRPr sz="1800" b="0" i="0" u="none" strike="noStrike" cap="none">
                <a:solidFill>
                  <a:schemeClr val="lt1"/>
                </a:solidFill>
                <a:latin typeface="Roboto"/>
                <a:ea typeface="Roboto"/>
                <a:cs typeface="Roboto"/>
                <a:sym typeface="Roboto"/>
              </a:defRPr>
            </a:lvl2pPr>
            <a:lvl3pPr marL="1371600" marR="0" lvl="2" indent="-317500" algn="l" rtl="0">
              <a:lnSpc>
                <a:spcPct val="100000"/>
              </a:lnSpc>
              <a:spcBef>
                <a:spcPts val="0"/>
              </a:spcBef>
              <a:spcAft>
                <a:spcPts val="0"/>
              </a:spcAft>
              <a:buClr>
                <a:schemeClr val="lt1"/>
              </a:buClr>
              <a:buSzPts val="1800"/>
              <a:buFont typeface="Roboto"/>
              <a:buNone/>
              <a:defRPr sz="1800" b="0" i="0" u="none" strike="noStrike" cap="none">
                <a:solidFill>
                  <a:schemeClr val="lt1"/>
                </a:solidFill>
                <a:latin typeface="Roboto"/>
                <a:ea typeface="Roboto"/>
                <a:cs typeface="Roboto"/>
                <a:sym typeface="Roboto"/>
              </a:defRPr>
            </a:lvl3pPr>
            <a:lvl4pPr marL="1828800" marR="0" lvl="3" indent="-317500" algn="l" rtl="0">
              <a:lnSpc>
                <a:spcPct val="100000"/>
              </a:lnSpc>
              <a:spcBef>
                <a:spcPts val="0"/>
              </a:spcBef>
              <a:spcAft>
                <a:spcPts val="0"/>
              </a:spcAft>
              <a:buClr>
                <a:schemeClr val="lt1"/>
              </a:buClr>
              <a:buSzPts val="1800"/>
              <a:buFont typeface="Roboto"/>
              <a:buNone/>
              <a:defRPr sz="1800" b="0" i="0" u="none" strike="noStrike" cap="none">
                <a:solidFill>
                  <a:schemeClr val="lt1"/>
                </a:solidFill>
                <a:latin typeface="Roboto"/>
                <a:ea typeface="Roboto"/>
                <a:cs typeface="Roboto"/>
                <a:sym typeface="Roboto"/>
              </a:defRPr>
            </a:lvl4pPr>
            <a:lvl5pPr marL="2286000" marR="0" lvl="4" indent="-317500" algn="l" rtl="0">
              <a:lnSpc>
                <a:spcPct val="100000"/>
              </a:lnSpc>
              <a:spcBef>
                <a:spcPts val="0"/>
              </a:spcBef>
              <a:spcAft>
                <a:spcPts val="0"/>
              </a:spcAft>
              <a:buClr>
                <a:schemeClr val="lt1"/>
              </a:buClr>
              <a:buSzPts val="1800"/>
              <a:buFont typeface="Roboto"/>
              <a:buNone/>
              <a:defRPr sz="1800" b="0" i="0" u="none" strike="noStrike" cap="none">
                <a:solidFill>
                  <a:schemeClr val="lt1"/>
                </a:solidFill>
                <a:latin typeface="Roboto"/>
                <a:ea typeface="Roboto"/>
                <a:cs typeface="Roboto"/>
                <a:sym typeface="Roboto"/>
              </a:defRPr>
            </a:lvl5pPr>
            <a:lvl6pPr marL="2743200" marR="0" lvl="5" indent="-317500" algn="l" rtl="0">
              <a:lnSpc>
                <a:spcPct val="100000"/>
              </a:lnSpc>
              <a:spcBef>
                <a:spcPts val="0"/>
              </a:spcBef>
              <a:spcAft>
                <a:spcPts val="0"/>
              </a:spcAft>
              <a:buClr>
                <a:schemeClr val="lt1"/>
              </a:buClr>
              <a:buSzPts val="1800"/>
              <a:buFont typeface="Roboto"/>
              <a:buNone/>
              <a:defRPr sz="1800" b="0" i="0" u="none" strike="noStrike" cap="none">
                <a:solidFill>
                  <a:schemeClr val="lt1"/>
                </a:solidFill>
                <a:latin typeface="Roboto"/>
                <a:ea typeface="Roboto"/>
                <a:cs typeface="Roboto"/>
                <a:sym typeface="Roboto"/>
              </a:defRPr>
            </a:lvl6pPr>
            <a:lvl7pPr marL="3200400" marR="0" lvl="6" indent="-317500" algn="l" rtl="0">
              <a:lnSpc>
                <a:spcPct val="100000"/>
              </a:lnSpc>
              <a:spcBef>
                <a:spcPts val="0"/>
              </a:spcBef>
              <a:spcAft>
                <a:spcPts val="0"/>
              </a:spcAft>
              <a:buClr>
                <a:schemeClr val="lt1"/>
              </a:buClr>
              <a:buSzPts val="1800"/>
              <a:buFont typeface="Roboto"/>
              <a:buNone/>
              <a:defRPr sz="1800" b="0" i="0" u="none" strike="noStrike" cap="none">
                <a:solidFill>
                  <a:schemeClr val="lt1"/>
                </a:solidFill>
                <a:latin typeface="Roboto"/>
                <a:ea typeface="Roboto"/>
                <a:cs typeface="Roboto"/>
                <a:sym typeface="Roboto"/>
              </a:defRPr>
            </a:lvl7pPr>
            <a:lvl8pPr marL="3657600" marR="0" lvl="7" indent="-317500" algn="l" rtl="0">
              <a:lnSpc>
                <a:spcPct val="100000"/>
              </a:lnSpc>
              <a:spcBef>
                <a:spcPts val="0"/>
              </a:spcBef>
              <a:spcAft>
                <a:spcPts val="0"/>
              </a:spcAft>
              <a:buClr>
                <a:schemeClr val="lt1"/>
              </a:buClr>
              <a:buSzPts val="1800"/>
              <a:buFont typeface="Roboto"/>
              <a:buNone/>
              <a:defRPr sz="1800" b="0" i="0" u="none" strike="noStrike" cap="none">
                <a:solidFill>
                  <a:schemeClr val="lt1"/>
                </a:solidFill>
                <a:latin typeface="Roboto"/>
                <a:ea typeface="Roboto"/>
                <a:cs typeface="Roboto"/>
                <a:sym typeface="Roboto"/>
              </a:defRPr>
            </a:lvl8pPr>
            <a:lvl9pPr marL="4114800" marR="0" lvl="8" indent="-317500" algn="l" rtl="0">
              <a:lnSpc>
                <a:spcPct val="100000"/>
              </a:lnSpc>
              <a:spcBef>
                <a:spcPts val="0"/>
              </a:spcBef>
              <a:spcAft>
                <a:spcPts val="0"/>
              </a:spcAft>
              <a:buClr>
                <a:schemeClr val="lt1"/>
              </a:buClr>
              <a:buSzPts val="1800"/>
              <a:buFont typeface="Roboto"/>
              <a:buNone/>
              <a:defRPr sz="1800" b="0" i="0" u="none" strike="noStrike" cap="none">
                <a:solidFill>
                  <a:schemeClr val="lt1"/>
                </a:solidFill>
                <a:latin typeface="Roboto"/>
                <a:ea typeface="Roboto"/>
                <a:cs typeface="Roboto"/>
                <a:sym typeface="Roboto"/>
              </a:defRPr>
            </a:lvl9pPr>
          </a:lstStyle>
          <a:p>
            <a:pPr marL="0" indent="0"/>
            <a:r>
              <a:rPr lang="en-US" sz="1200" dirty="0"/>
              <a:t>Jesse Long     </a:t>
            </a:r>
          </a:p>
          <a:p>
            <a:pPr marL="0" indent="0"/>
            <a:r>
              <a:rPr lang="en-US" sz="1200" dirty="0"/>
              <a:t>     https://orcid.org/0000-0002-4962-1380</a:t>
            </a:r>
          </a:p>
          <a:p>
            <a:pPr marL="0" indent="0"/>
            <a:r>
              <a:rPr lang="en-US" sz="1200" dirty="0"/>
              <a:t>Data Curation &amp; Data Management Fellow, </a:t>
            </a:r>
          </a:p>
          <a:p>
            <a:pPr marL="0" indent="0"/>
            <a:r>
              <a:rPr lang="en-US" sz="1200" dirty="0"/>
              <a:t>National Transportation Library,</a:t>
            </a:r>
          </a:p>
          <a:p>
            <a:pPr marL="0" indent="0"/>
            <a:r>
              <a:rPr lang="en-US" sz="1200" dirty="0"/>
              <a:t>Bureau of Transportation Statistics, </a:t>
            </a:r>
          </a:p>
          <a:p>
            <a:pPr marL="0" indent="0"/>
            <a:r>
              <a:rPr lang="en-US" sz="1200" dirty="0"/>
              <a:t>OST-R , US Department of Transportation</a:t>
            </a:r>
          </a:p>
          <a:p>
            <a:pPr marL="0" indent="0"/>
            <a:r>
              <a:rPr lang="en-US" sz="1200" dirty="0"/>
              <a:t>jesse.long.ctr@dot.gov</a:t>
            </a:r>
          </a:p>
          <a:p>
            <a:pPr marL="0" indent="0"/>
            <a:endParaRPr lang="en-US" sz="1000" dirty="0"/>
          </a:p>
        </p:txBody>
      </p:sp>
      <p:pic>
        <p:nvPicPr>
          <p:cNvPr id="11" name="Picture 10" descr="ORCID id logo: I green button with the letters &quot;ID&quot; in white type in the middle."/>
          <p:cNvPicPr>
            <a:picLocks noChangeAspect="1"/>
          </p:cNvPicPr>
          <p:nvPr/>
        </p:nvPicPr>
        <p:blipFill>
          <a:blip r:embed="rId3"/>
          <a:stretch>
            <a:fillRect/>
          </a:stretch>
        </p:blipFill>
        <p:spPr>
          <a:xfrm>
            <a:off x="4646308" y="3473879"/>
            <a:ext cx="182896" cy="182896"/>
          </a:xfrm>
          <a:prstGeom prst="rect">
            <a:avLst/>
          </a:prstGeom>
        </p:spPr>
      </p:pic>
      <p:sp>
        <p:nvSpPr>
          <p:cNvPr id="2" name="Slide Number Placeholder 1"/>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23</a:t>
            </a:fld>
            <a:endParaRPr lang="en"/>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17"/>
          <p:cNvSpPr txBox="1">
            <a:spLocks noGrp="1"/>
          </p:cNvSpPr>
          <p:nvPr>
            <p:ph type="title"/>
          </p:nvPr>
        </p:nvSpPr>
        <p:spPr>
          <a:xfrm>
            <a:off x="460950" y="6506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sz="3600" dirty="0"/>
              <a:t>A</a:t>
            </a:r>
            <a:r>
              <a:rPr lang="en-US" sz="3600" dirty="0"/>
              <a:t>b</a:t>
            </a:r>
            <a:r>
              <a:rPr lang="en" sz="3600" dirty="0"/>
              <a:t>out BTS</a:t>
            </a:r>
            <a:endParaRPr sz="3600" dirty="0"/>
          </a:p>
        </p:txBody>
      </p:sp>
      <p:sp>
        <p:nvSpPr>
          <p:cNvPr id="105" name="Google Shape;105;p17"/>
          <p:cNvSpPr txBox="1">
            <a:spLocks noGrp="1"/>
          </p:cNvSpPr>
          <p:nvPr>
            <p:ph type="body" idx="1"/>
          </p:nvPr>
        </p:nvSpPr>
        <p:spPr>
          <a:xfrm>
            <a:off x="243000" y="1820925"/>
            <a:ext cx="4000200" cy="2415173"/>
          </a:xfrm>
          <a:prstGeom prst="rect">
            <a:avLst/>
          </a:prstGeom>
          <a:solidFill>
            <a:schemeClr val="accent4"/>
          </a:solidFill>
          <a:ln>
            <a:noFill/>
          </a:ln>
        </p:spPr>
        <p:txBody>
          <a:bodyPr spcFirstLastPara="1" wrap="square" lIns="91425" tIns="91425" rIns="91425" bIns="91425" anchor="t" anchorCtr="0">
            <a:noAutofit/>
          </a:bodyPr>
          <a:lstStyle/>
          <a:p>
            <a:pPr marL="0" lvl="0" indent="0" algn="l" rtl="0">
              <a:lnSpc>
                <a:spcPct val="100000"/>
              </a:lnSpc>
              <a:spcBef>
                <a:spcPts val="0"/>
              </a:spcBef>
              <a:spcAft>
                <a:spcPts val="600"/>
              </a:spcAft>
              <a:buNone/>
            </a:pPr>
            <a:r>
              <a:rPr lang="en-US" sz="1800" dirty="0">
                <a:solidFill>
                  <a:srgbClr val="1C4587"/>
                </a:solidFill>
              </a:rPr>
              <a:t>Founded in 1991</a:t>
            </a:r>
          </a:p>
          <a:p>
            <a:pPr marL="0" lvl="0" indent="0">
              <a:spcAft>
                <a:spcPts val="600"/>
              </a:spcAft>
              <a:buNone/>
            </a:pPr>
            <a:r>
              <a:rPr lang="en-US" sz="1800" dirty="0">
                <a:solidFill>
                  <a:srgbClr val="1C4587"/>
                </a:solidFill>
              </a:rPr>
              <a:t>Preeminent source of statistics, and statistical datasets, on:</a:t>
            </a:r>
          </a:p>
          <a:p>
            <a:pPr marL="285750" indent="-285750">
              <a:spcAft>
                <a:spcPts val="600"/>
              </a:spcAft>
            </a:pPr>
            <a:r>
              <a:rPr lang="en-US" sz="1800" dirty="0">
                <a:solidFill>
                  <a:srgbClr val="1C4587"/>
                </a:solidFill>
              </a:rPr>
              <a:t>Commercial Aviation, </a:t>
            </a:r>
          </a:p>
          <a:p>
            <a:pPr marL="285750" indent="-285750">
              <a:spcAft>
                <a:spcPts val="600"/>
              </a:spcAft>
            </a:pPr>
            <a:r>
              <a:rPr lang="en-US" sz="1800" dirty="0">
                <a:solidFill>
                  <a:srgbClr val="1C4587"/>
                </a:solidFill>
              </a:rPr>
              <a:t>Multimodal Freight Activity, and,</a:t>
            </a:r>
          </a:p>
          <a:p>
            <a:pPr marL="285750" indent="-285750">
              <a:spcAft>
                <a:spcPts val="600"/>
              </a:spcAft>
            </a:pPr>
            <a:r>
              <a:rPr lang="en-US" sz="1800" dirty="0">
                <a:solidFill>
                  <a:srgbClr val="1C4587"/>
                </a:solidFill>
              </a:rPr>
              <a:t>Transportation Economics,</a:t>
            </a:r>
          </a:p>
        </p:txBody>
      </p:sp>
      <p:sp>
        <p:nvSpPr>
          <p:cNvPr id="104" name="Google Shape;104;p17"/>
          <p:cNvSpPr txBox="1">
            <a:spLocks noGrp="1"/>
          </p:cNvSpPr>
          <p:nvPr>
            <p:ph type="body" idx="1"/>
          </p:nvPr>
        </p:nvSpPr>
        <p:spPr>
          <a:xfrm>
            <a:off x="4682850" y="1820925"/>
            <a:ext cx="4000200" cy="2415173"/>
          </a:xfrm>
          <a:prstGeom prst="rect">
            <a:avLst/>
          </a:prstGeom>
          <a:solidFill>
            <a:schemeClr val="accent4"/>
          </a:solidFill>
          <a:ln>
            <a:noFill/>
          </a:ln>
        </p:spPr>
        <p:txBody>
          <a:bodyPr spcFirstLastPara="1" wrap="square" lIns="91425" tIns="91425" rIns="91425" bIns="91425" anchor="t" anchorCtr="0">
            <a:noAutofit/>
          </a:bodyPr>
          <a:lstStyle/>
          <a:p>
            <a:pPr marL="0" indent="0">
              <a:buNone/>
            </a:pPr>
            <a:r>
              <a:rPr lang="en-US" sz="1800" dirty="0">
                <a:solidFill>
                  <a:srgbClr val="1C4587"/>
                </a:solidFill>
              </a:rPr>
              <a:t>Provides context to decision makers and the public for understanding transportation statistics</a:t>
            </a:r>
          </a:p>
          <a:p>
            <a:pPr marL="0" lvl="0" indent="0">
              <a:buNone/>
            </a:pPr>
            <a:endParaRPr lang="en-US" sz="1800" dirty="0">
              <a:solidFill>
                <a:srgbClr val="1C4587"/>
              </a:solidFill>
            </a:endParaRPr>
          </a:p>
          <a:p>
            <a:pPr marL="0" lvl="0" indent="0">
              <a:buNone/>
            </a:pPr>
            <a:r>
              <a:rPr lang="en-US" sz="1800" dirty="0">
                <a:solidFill>
                  <a:srgbClr val="1C4587"/>
                </a:solidFill>
              </a:rPr>
              <a:t>BTS Director is, by law, the senior advisor to the Secretary of Transportation on data and statistics</a:t>
            </a:r>
            <a:endParaRPr sz="1800" dirty="0">
              <a:solidFill>
                <a:srgbClr val="1C4587"/>
              </a:solidFill>
            </a:endParaRPr>
          </a:p>
          <a:p>
            <a:pPr marL="0" lvl="0" indent="0" algn="l" rtl="0">
              <a:spcBef>
                <a:spcPts val="1600"/>
              </a:spcBef>
              <a:spcAft>
                <a:spcPts val="1600"/>
              </a:spcAft>
              <a:buNone/>
            </a:pPr>
            <a:endParaRPr sz="1800" b="1" dirty="0">
              <a:solidFill>
                <a:srgbClr val="1C4587"/>
              </a:solidFill>
            </a:endParaRPr>
          </a:p>
        </p:txBody>
      </p:sp>
      <p:sp>
        <p:nvSpPr>
          <p:cNvPr id="2" name="Rectangle 1"/>
          <p:cNvSpPr/>
          <p:nvPr/>
        </p:nvSpPr>
        <p:spPr>
          <a:xfrm>
            <a:off x="3678165" y="4293312"/>
            <a:ext cx="1787669" cy="307777"/>
          </a:xfrm>
          <a:prstGeom prst="rect">
            <a:avLst/>
          </a:prstGeom>
        </p:spPr>
        <p:txBody>
          <a:bodyPr wrap="none">
            <a:spAutoFit/>
          </a:bodyPr>
          <a:lstStyle/>
          <a:p>
            <a:r>
              <a:rPr lang="en-US" dirty="0">
                <a:hlinkClick r:id="rId3"/>
              </a:rPr>
              <a:t>https://www.bts.gov/</a:t>
            </a:r>
            <a:endParaRPr lang="en-US" dirty="0"/>
          </a:p>
        </p:txBody>
      </p:sp>
      <p:sp>
        <p:nvSpPr>
          <p:cNvPr id="3" name="Slide Number Placeholder 2"/>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3</a:t>
            </a:fld>
            <a:endParaRPr lang="en"/>
          </a:p>
        </p:txBody>
      </p:sp>
    </p:spTree>
    <p:extLst>
      <p:ext uri="{BB962C8B-B14F-4D97-AF65-F5344CB8AC3E}">
        <p14:creationId xmlns:p14="http://schemas.microsoft.com/office/powerpoint/2010/main" val="31323448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17"/>
          <p:cNvSpPr txBox="1">
            <a:spLocks noGrp="1"/>
          </p:cNvSpPr>
          <p:nvPr>
            <p:ph type="title"/>
          </p:nvPr>
        </p:nvSpPr>
        <p:spPr>
          <a:xfrm>
            <a:off x="460950" y="6506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sz="3600" dirty="0"/>
              <a:t>A</a:t>
            </a:r>
            <a:r>
              <a:rPr lang="en-US" sz="3600" dirty="0"/>
              <a:t>b</a:t>
            </a:r>
            <a:r>
              <a:rPr lang="en" sz="3600" dirty="0"/>
              <a:t>out NTL</a:t>
            </a:r>
            <a:endParaRPr sz="3600" dirty="0"/>
          </a:p>
        </p:txBody>
      </p:sp>
      <p:sp>
        <p:nvSpPr>
          <p:cNvPr id="105" name="Google Shape;105;p17"/>
          <p:cNvSpPr txBox="1">
            <a:spLocks noGrp="1"/>
          </p:cNvSpPr>
          <p:nvPr>
            <p:ph type="body" idx="1"/>
          </p:nvPr>
        </p:nvSpPr>
        <p:spPr>
          <a:xfrm>
            <a:off x="243000" y="1820925"/>
            <a:ext cx="4000200" cy="3018900"/>
          </a:xfrm>
          <a:prstGeom prst="rect">
            <a:avLst/>
          </a:prstGeom>
          <a:solidFill>
            <a:schemeClr val="accent4"/>
          </a:solidFill>
          <a:ln>
            <a:noFill/>
          </a:ln>
        </p:spPr>
        <p:txBody>
          <a:bodyPr spcFirstLastPara="1" wrap="square" lIns="91425" tIns="91425" rIns="91425" bIns="91425" anchor="t" anchorCtr="0">
            <a:noAutofit/>
          </a:bodyPr>
          <a:lstStyle/>
          <a:p>
            <a:pPr marL="0" lvl="0" indent="0">
              <a:buNone/>
            </a:pPr>
            <a:r>
              <a:rPr lang="en-US" sz="1600" dirty="0">
                <a:solidFill>
                  <a:srgbClr val="1C4587"/>
                </a:solidFill>
              </a:rPr>
              <a:t>NTL is an </a:t>
            </a:r>
            <a:r>
              <a:rPr lang="en-US" sz="1600" b="1" dirty="0">
                <a:solidFill>
                  <a:srgbClr val="1C4587"/>
                </a:solidFill>
              </a:rPr>
              <a:t>open access </a:t>
            </a:r>
            <a:r>
              <a:rPr lang="en-US" sz="1600" dirty="0">
                <a:solidFill>
                  <a:srgbClr val="1C4587"/>
                </a:solidFill>
              </a:rPr>
              <a:t>digital repository of transportation information</a:t>
            </a:r>
          </a:p>
          <a:p>
            <a:pPr marL="0" lvl="0" indent="0">
              <a:spcBef>
                <a:spcPts val="1600"/>
              </a:spcBef>
              <a:buNone/>
            </a:pPr>
            <a:r>
              <a:rPr lang="en-US" sz="1600" dirty="0">
                <a:solidFill>
                  <a:srgbClr val="1C4587"/>
                </a:solidFill>
              </a:rPr>
              <a:t>All collection materials are in the </a:t>
            </a:r>
            <a:r>
              <a:rPr lang="en-US" sz="1600" b="1" dirty="0">
                <a:solidFill>
                  <a:srgbClr val="1C4587"/>
                </a:solidFill>
              </a:rPr>
              <a:t>public domain, </a:t>
            </a:r>
            <a:r>
              <a:rPr lang="en-US" sz="1600" dirty="0">
                <a:solidFill>
                  <a:srgbClr val="1C4587"/>
                </a:solidFill>
              </a:rPr>
              <a:t>available for reuse </a:t>
            </a:r>
            <a:r>
              <a:rPr lang="en-US" sz="1600" b="1" dirty="0">
                <a:solidFill>
                  <a:srgbClr val="1C4587"/>
                </a:solidFill>
              </a:rPr>
              <a:t>without restriction</a:t>
            </a:r>
          </a:p>
          <a:p>
            <a:pPr marL="0" lvl="0" indent="0">
              <a:spcBef>
                <a:spcPts val="1600"/>
              </a:spcBef>
              <a:buNone/>
            </a:pPr>
            <a:r>
              <a:rPr lang="en-US" sz="1600" dirty="0">
                <a:solidFill>
                  <a:srgbClr val="1C4587"/>
                </a:solidFill>
              </a:rPr>
              <a:t>NTL is one of five national libraries</a:t>
            </a:r>
          </a:p>
          <a:p>
            <a:pPr marL="0" lvl="0" indent="0">
              <a:spcBef>
                <a:spcPts val="1600"/>
              </a:spcBef>
              <a:buNone/>
            </a:pPr>
            <a:r>
              <a:rPr lang="en-US" sz="1600" dirty="0">
                <a:solidFill>
                  <a:srgbClr val="1C4587"/>
                </a:solidFill>
              </a:rPr>
              <a:t>NTL is the only national library within a Principal Federal Statistical Agency</a:t>
            </a:r>
          </a:p>
        </p:txBody>
      </p:sp>
      <p:sp>
        <p:nvSpPr>
          <p:cNvPr id="104" name="Google Shape;104;p17"/>
          <p:cNvSpPr txBox="1">
            <a:spLocks noGrp="1"/>
          </p:cNvSpPr>
          <p:nvPr>
            <p:ph type="body" idx="1"/>
          </p:nvPr>
        </p:nvSpPr>
        <p:spPr>
          <a:xfrm>
            <a:off x="4682850" y="1820925"/>
            <a:ext cx="4000200" cy="2695091"/>
          </a:xfrm>
          <a:prstGeom prst="rect">
            <a:avLst/>
          </a:prstGeom>
          <a:solidFill>
            <a:schemeClr val="accent4"/>
          </a:solidFill>
          <a:ln>
            <a:noFill/>
          </a:ln>
        </p:spPr>
        <p:txBody>
          <a:bodyPr spcFirstLastPara="1" wrap="square" lIns="91425" tIns="91425" rIns="91425" bIns="91425" anchor="t" anchorCtr="0">
            <a:noAutofit/>
          </a:bodyPr>
          <a:lstStyle/>
          <a:p>
            <a:pPr marL="0" lvl="0" indent="0">
              <a:buNone/>
            </a:pPr>
            <a:r>
              <a:rPr lang="en-US" sz="1800" dirty="0">
                <a:solidFill>
                  <a:srgbClr val="1C4587"/>
                </a:solidFill>
              </a:rPr>
              <a:t>NTL </a:t>
            </a:r>
            <a:r>
              <a:rPr lang="en-US" sz="1800" b="1" dirty="0">
                <a:solidFill>
                  <a:srgbClr val="1C4587"/>
                </a:solidFill>
              </a:rPr>
              <a:t>provides access </a:t>
            </a:r>
            <a:r>
              <a:rPr lang="en-US" sz="1800" dirty="0">
                <a:solidFill>
                  <a:srgbClr val="1C4587"/>
                </a:solidFill>
              </a:rPr>
              <a:t>to:</a:t>
            </a:r>
          </a:p>
          <a:p>
            <a:pPr marL="342900">
              <a:spcBef>
                <a:spcPts val="1600"/>
              </a:spcBef>
            </a:pPr>
            <a:r>
              <a:rPr lang="en-US" sz="1800" dirty="0">
                <a:solidFill>
                  <a:srgbClr val="1C4587"/>
                </a:solidFill>
              </a:rPr>
              <a:t>Digital collections</a:t>
            </a:r>
          </a:p>
          <a:p>
            <a:pPr marL="342900">
              <a:spcBef>
                <a:spcPts val="1600"/>
              </a:spcBef>
            </a:pPr>
            <a:r>
              <a:rPr lang="en-US" sz="1800" dirty="0">
                <a:solidFill>
                  <a:srgbClr val="1C4587"/>
                </a:solidFill>
              </a:rPr>
              <a:t>Data services</a:t>
            </a:r>
          </a:p>
          <a:p>
            <a:pPr marL="342900">
              <a:spcBef>
                <a:spcPts val="1600"/>
              </a:spcBef>
            </a:pPr>
            <a:r>
              <a:rPr lang="en-US" sz="1800" dirty="0">
                <a:solidFill>
                  <a:srgbClr val="1C4587"/>
                </a:solidFill>
              </a:rPr>
              <a:t>Reference services</a:t>
            </a:r>
          </a:p>
          <a:p>
            <a:pPr marL="342900">
              <a:spcBef>
                <a:spcPts val="1600"/>
              </a:spcBef>
            </a:pPr>
            <a:r>
              <a:rPr lang="en-US" sz="1800" dirty="0">
                <a:solidFill>
                  <a:srgbClr val="1C4587"/>
                </a:solidFill>
              </a:rPr>
              <a:t>Knowledge networking</a:t>
            </a:r>
          </a:p>
        </p:txBody>
      </p:sp>
      <p:sp>
        <p:nvSpPr>
          <p:cNvPr id="3" name="Rectangle 2"/>
          <p:cNvSpPr/>
          <p:nvPr/>
        </p:nvSpPr>
        <p:spPr>
          <a:xfrm>
            <a:off x="3778353" y="4778506"/>
            <a:ext cx="1587294" cy="307777"/>
          </a:xfrm>
          <a:prstGeom prst="rect">
            <a:avLst/>
          </a:prstGeom>
        </p:spPr>
        <p:txBody>
          <a:bodyPr wrap="none">
            <a:spAutoFit/>
          </a:bodyPr>
          <a:lstStyle/>
          <a:p>
            <a:r>
              <a:rPr lang="en-US" dirty="0">
                <a:hlinkClick r:id="rId3"/>
              </a:rPr>
              <a:t>https://ntl.bts.gov/</a:t>
            </a:r>
            <a:endParaRPr lang="en-US" dirty="0"/>
          </a:p>
        </p:txBody>
      </p:sp>
      <p:sp>
        <p:nvSpPr>
          <p:cNvPr id="4" name="Slide Number Placehold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4</a:t>
            </a:fld>
            <a:endParaRPr lang="en"/>
          </a:p>
        </p:txBody>
      </p:sp>
    </p:spTree>
    <p:extLst>
      <p:ext uri="{BB962C8B-B14F-4D97-AF65-F5344CB8AC3E}">
        <p14:creationId xmlns:p14="http://schemas.microsoft.com/office/powerpoint/2010/main" val="36955899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4" name="Title 3"/>
          <p:cNvSpPr>
            <a:spLocks noGrp="1"/>
          </p:cNvSpPr>
          <p:nvPr>
            <p:ph type="title"/>
          </p:nvPr>
        </p:nvSpPr>
        <p:spPr>
          <a:xfrm>
            <a:off x="471900" y="8974"/>
            <a:ext cx="8222100" cy="767700"/>
          </a:xfrm>
        </p:spPr>
        <p:txBody>
          <a:bodyPr/>
          <a:lstStyle/>
          <a:p>
            <a:r>
              <a:rPr lang="en-US" sz="3600" dirty="0"/>
              <a:t>NTL’s Guiding Mandates</a:t>
            </a:r>
          </a:p>
        </p:txBody>
      </p:sp>
      <p:sp>
        <p:nvSpPr>
          <p:cNvPr id="16" name="Google Shape;119;p19">
            <a:extLst>
              <a:ext uri="{C183D7F6-B498-43B3-948B-1728B52AA6E4}">
                <adec:decorative xmlns:adec="http://schemas.microsoft.com/office/drawing/2017/decorative" val="1"/>
              </a:ext>
            </a:extLst>
          </p:cNvPr>
          <p:cNvSpPr/>
          <p:nvPr/>
        </p:nvSpPr>
        <p:spPr>
          <a:xfrm>
            <a:off x="182880" y="822960"/>
            <a:ext cx="2057400" cy="3822192"/>
          </a:xfrm>
          <a:prstGeom prst="wedgeRectCallout">
            <a:avLst>
              <a:gd name="adj1" fmla="val -20833"/>
              <a:gd name="adj2" fmla="val 625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 name="Google Shape;120;p19">
            <a:extLst>
              <a:ext uri="{C183D7F6-B498-43B3-948B-1728B52AA6E4}">
                <adec:decorative xmlns:adec="http://schemas.microsoft.com/office/drawing/2017/decorative" val="1"/>
              </a:ext>
            </a:extLst>
          </p:cNvPr>
          <p:cNvSpPr/>
          <p:nvPr/>
        </p:nvSpPr>
        <p:spPr>
          <a:xfrm>
            <a:off x="2377440" y="822960"/>
            <a:ext cx="2057400" cy="3819307"/>
          </a:xfrm>
          <a:prstGeom prst="wedgeRectCallout">
            <a:avLst>
              <a:gd name="adj1" fmla="val -20833"/>
              <a:gd name="adj2" fmla="val 62500"/>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 name="Google Shape;121;p19">
            <a:extLst>
              <a:ext uri="{C183D7F6-B498-43B3-948B-1728B52AA6E4}">
                <adec:decorative xmlns:adec="http://schemas.microsoft.com/office/drawing/2017/decorative" val="1"/>
              </a:ext>
            </a:extLst>
          </p:cNvPr>
          <p:cNvSpPr/>
          <p:nvPr/>
        </p:nvSpPr>
        <p:spPr>
          <a:xfrm>
            <a:off x="4572000" y="822960"/>
            <a:ext cx="2057400" cy="3819307"/>
          </a:xfrm>
          <a:prstGeom prst="wedgeRectCallout">
            <a:avLst>
              <a:gd name="adj1" fmla="val -20833"/>
              <a:gd name="adj2" fmla="val 625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 name="Google Shape;120;p19">
            <a:extLst>
              <a:ext uri="{C183D7F6-B498-43B3-948B-1728B52AA6E4}">
                <adec:decorative xmlns:adec="http://schemas.microsoft.com/office/drawing/2017/decorative" val="1"/>
              </a:ext>
            </a:extLst>
          </p:cNvPr>
          <p:cNvSpPr/>
          <p:nvPr/>
        </p:nvSpPr>
        <p:spPr>
          <a:xfrm>
            <a:off x="6766560" y="822960"/>
            <a:ext cx="2057400" cy="3819307"/>
          </a:xfrm>
          <a:prstGeom prst="wedgeRectCallout">
            <a:avLst>
              <a:gd name="adj1" fmla="val -20833"/>
              <a:gd name="adj2" fmla="val 62500"/>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6" name="TextBox 25"/>
          <p:cNvSpPr txBox="1"/>
          <p:nvPr/>
        </p:nvSpPr>
        <p:spPr>
          <a:xfrm>
            <a:off x="182880" y="822959"/>
            <a:ext cx="2048510" cy="3819307"/>
          </a:xfrm>
          <a:prstGeom prst="rect">
            <a:avLst/>
          </a:prstGeom>
          <a:noFill/>
        </p:spPr>
        <p:txBody>
          <a:bodyPr wrap="square" rtlCol="0">
            <a:noAutofit/>
          </a:bodyPr>
          <a:lstStyle/>
          <a:p>
            <a:pPr algn="ctr"/>
            <a:r>
              <a:rPr lang="en-US" sz="1800" b="1" dirty="0">
                <a:solidFill>
                  <a:schemeClr val="bg1"/>
                </a:solidFill>
              </a:rPr>
              <a:t>Transportation Equity Act for the 21</a:t>
            </a:r>
            <a:r>
              <a:rPr lang="en-US" sz="1800" b="1" baseline="30000" dirty="0">
                <a:solidFill>
                  <a:schemeClr val="bg1"/>
                </a:solidFill>
              </a:rPr>
              <a:t>st</a:t>
            </a:r>
            <a:r>
              <a:rPr lang="en-US" sz="1800" b="1" dirty="0">
                <a:solidFill>
                  <a:schemeClr val="bg1"/>
                </a:solidFill>
              </a:rPr>
              <a:t> Century (TEA-21) 1998</a:t>
            </a:r>
          </a:p>
          <a:p>
            <a:r>
              <a:rPr lang="en-US" sz="1800" dirty="0">
                <a:solidFill>
                  <a:schemeClr val="bg1"/>
                </a:solidFill>
              </a:rPr>
              <a:t>	</a:t>
            </a:r>
          </a:p>
          <a:p>
            <a:r>
              <a:rPr lang="en-US" sz="1800" b="1" dirty="0">
                <a:solidFill>
                  <a:schemeClr val="bg1"/>
                </a:solidFill>
              </a:rPr>
              <a:t>Established</a:t>
            </a:r>
            <a:r>
              <a:rPr lang="en-US" sz="1800" dirty="0">
                <a:solidFill>
                  <a:schemeClr val="bg1"/>
                </a:solidFill>
              </a:rPr>
              <a:t> NTL to provide national and international access to transportation information</a:t>
            </a:r>
          </a:p>
          <a:p>
            <a:endParaRPr lang="en-US" sz="1800" dirty="0">
              <a:solidFill>
                <a:schemeClr val="bg1"/>
              </a:solidFill>
            </a:endParaRPr>
          </a:p>
        </p:txBody>
      </p:sp>
      <p:sp>
        <p:nvSpPr>
          <p:cNvPr id="27" name="TextBox 26"/>
          <p:cNvSpPr txBox="1"/>
          <p:nvPr/>
        </p:nvSpPr>
        <p:spPr>
          <a:xfrm>
            <a:off x="2377440" y="822960"/>
            <a:ext cx="2057400" cy="3819306"/>
          </a:xfrm>
          <a:prstGeom prst="rect">
            <a:avLst/>
          </a:prstGeom>
          <a:noFill/>
        </p:spPr>
        <p:txBody>
          <a:bodyPr wrap="square" rtlCol="0">
            <a:noAutofit/>
          </a:bodyPr>
          <a:lstStyle/>
          <a:p>
            <a:pPr algn="ctr"/>
            <a:r>
              <a:rPr lang="en-US" sz="1800" b="1" dirty="0">
                <a:solidFill>
                  <a:schemeClr val="bg1"/>
                </a:solidFill>
              </a:rPr>
              <a:t>Moving Ahead for Progress in the 21</a:t>
            </a:r>
            <a:r>
              <a:rPr lang="en-US" sz="1800" b="1" baseline="30000" dirty="0">
                <a:solidFill>
                  <a:schemeClr val="bg1"/>
                </a:solidFill>
              </a:rPr>
              <a:t>st</a:t>
            </a:r>
            <a:r>
              <a:rPr lang="en-US" sz="1800" b="1" dirty="0">
                <a:solidFill>
                  <a:schemeClr val="bg1"/>
                </a:solidFill>
              </a:rPr>
              <a:t> Century (MAP-21) 2012</a:t>
            </a:r>
          </a:p>
          <a:p>
            <a:r>
              <a:rPr lang="en-US" sz="1800" dirty="0">
                <a:solidFill>
                  <a:schemeClr val="bg1"/>
                </a:solidFill>
              </a:rPr>
              <a:t>	</a:t>
            </a:r>
          </a:p>
          <a:p>
            <a:r>
              <a:rPr lang="en-US" sz="1800" b="1" dirty="0">
                <a:solidFill>
                  <a:schemeClr val="bg1"/>
                </a:solidFill>
              </a:rPr>
              <a:t>Expanded </a:t>
            </a:r>
            <a:r>
              <a:rPr lang="en-US" sz="1800" dirty="0">
                <a:solidFill>
                  <a:schemeClr val="bg1"/>
                </a:solidFill>
              </a:rPr>
              <a:t>NTL role as a central clearinghouse for transportation research publications and data</a:t>
            </a:r>
          </a:p>
          <a:p>
            <a:endParaRPr lang="en-US" sz="1800" dirty="0">
              <a:solidFill>
                <a:schemeClr val="bg1"/>
              </a:solidFill>
            </a:endParaRPr>
          </a:p>
          <a:p>
            <a:endParaRPr lang="en-US" sz="1800" dirty="0">
              <a:solidFill>
                <a:schemeClr val="bg1"/>
              </a:solidFill>
            </a:endParaRPr>
          </a:p>
          <a:p>
            <a:endParaRPr lang="en-US" sz="1800" dirty="0">
              <a:solidFill>
                <a:schemeClr val="bg1"/>
              </a:solidFill>
            </a:endParaRPr>
          </a:p>
        </p:txBody>
      </p:sp>
      <p:sp>
        <p:nvSpPr>
          <p:cNvPr id="24" name="TextBox 23"/>
          <p:cNvSpPr txBox="1"/>
          <p:nvPr/>
        </p:nvSpPr>
        <p:spPr>
          <a:xfrm>
            <a:off x="4572000" y="822960"/>
            <a:ext cx="2057400" cy="3819306"/>
          </a:xfrm>
          <a:prstGeom prst="rect">
            <a:avLst/>
          </a:prstGeom>
          <a:noFill/>
        </p:spPr>
        <p:txBody>
          <a:bodyPr wrap="square" rtlCol="0">
            <a:noAutofit/>
          </a:bodyPr>
          <a:lstStyle/>
          <a:p>
            <a:pPr algn="ctr"/>
            <a:r>
              <a:rPr lang="en-US" sz="1800" b="1" dirty="0">
                <a:solidFill>
                  <a:schemeClr val="bg1"/>
                </a:solidFill>
              </a:rPr>
              <a:t>US DOT Public Access Plan 2016</a:t>
            </a:r>
          </a:p>
          <a:p>
            <a:endParaRPr lang="en-US" sz="1800" dirty="0">
              <a:solidFill>
                <a:schemeClr val="bg1"/>
              </a:solidFill>
            </a:endParaRPr>
          </a:p>
          <a:p>
            <a:endParaRPr lang="en-US" sz="1800" dirty="0">
              <a:solidFill>
                <a:schemeClr val="bg1"/>
              </a:solidFill>
            </a:endParaRPr>
          </a:p>
          <a:p>
            <a:r>
              <a:rPr lang="en-US" sz="1800" b="1" dirty="0">
                <a:solidFill>
                  <a:schemeClr val="bg1"/>
                </a:solidFill>
              </a:rPr>
              <a:t>Requires</a:t>
            </a:r>
            <a:r>
              <a:rPr lang="en-US" sz="1800" dirty="0">
                <a:solidFill>
                  <a:schemeClr val="bg1"/>
                </a:solidFill>
              </a:rPr>
              <a:t> NTL </a:t>
            </a:r>
            <a:r>
              <a:rPr lang="en-US" sz="1800" b="1" dirty="0">
                <a:solidFill>
                  <a:schemeClr val="bg1"/>
                </a:solidFill>
              </a:rPr>
              <a:t>host</a:t>
            </a:r>
            <a:r>
              <a:rPr lang="en-US" sz="1800" dirty="0">
                <a:solidFill>
                  <a:schemeClr val="bg1"/>
                </a:solidFill>
              </a:rPr>
              <a:t> repository for research and datasets; </a:t>
            </a:r>
            <a:r>
              <a:rPr lang="en-US" sz="1800" b="1" dirty="0">
                <a:solidFill>
                  <a:schemeClr val="bg1"/>
                </a:solidFill>
              </a:rPr>
              <a:t>provide</a:t>
            </a:r>
            <a:r>
              <a:rPr lang="en-US" sz="1800" dirty="0">
                <a:solidFill>
                  <a:schemeClr val="bg1"/>
                </a:solidFill>
              </a:rPr>
              <a:t> searchable DMP collection, and, </a:t>
            </a:r>
            <a:r>
              <a:rPr lang="en-US" sz="1800" b="1" dirty="0">
                <a:solidFill>
                  <a:schemeClr val="bg1"/>
                </a:solidFill>
              </a:rPr>
              <a:t>assign</a:t>
            </a:r>
            <a:r>
              <a:rPr lang="en-US" sz="1800" dirty="0">
                <a:solidFill>
                  <a:schemeClr val="bg1"/>
                </a:solidFill>
              </a:rPr>
              <a:t> persistent identifiers</a:t>
            </a:r>
          </a:p>
        </p:txBody>
      </p:sp>
      <p:sp>
        <p:nvSpPr>
          <p:cNvPr id="25" name="TextBox 24"/>
          <p:cNvSpPr txBox="1"/>
          <p:nvPr/>
        </p:nvSpPr>
        <p:spPr>
          <a:xfrm>
            <a:off x="6766560" y="822960"/>
            <a:ext cx="2057400" cy="3819306"/>
          </a:xfrm>
          <a:prstGeom prst="rect">
            <a:avLst/>
          </a:prstGeom>
          <a:noFill/>
        </p:spPr>
        <p:txBody>
          <a:bodyPr wrap="square" rtlCol="0">
            <a:noAutofit/>
          </a:bodyPr>
          <a:lstStyle/>
          <a:p>
            <a:pPr algn="ctr"/>
            <a:r>
              <a:rPr lang="en-US" sz="1800" b="1" dirty="0">
                <a:solidFill>
                  <a:schemeClr val="bg1"/>
                </a:solidFill>
              </a:rPr>
              <a:t>Foundations for Evidence-Based Policymaking Act 2018</a:t>
            </a:r>
          </a:p>
          <a:p>
            <a:r>
              <a:rPr lang="en-US" sz="1800" dirty="0">
                <a:solidFill>
                  <a:schemeClr val="bg1"/>
                </a:solidFill>
              </a:rPr>
              <a:t>	</a:t>
            </a:r>
          </a:p>
          <a:p>
            <a:r>
              <a:rPr lang="en-US" sz="1800" b="1" dirty="0">
                <a:solidFill>
                  <a:schemeClr val="bg1"/>
                </a:solidFill>
              </a:rPr>
              <a:t>Codifies</a:t>
            </a:r>
            <a:r>
              <a:rPr lang="en-US" sz="1800" dirty="0">
                <a:solidFill>
                  <a:schemeClr val="bg1"/>
                </a:solidFill>
              </a:rPr>
              <a:t> efforts to ensure public access to federally-funded research reports and datasets</a:t>
            </a:r>
          </a:p>
          <a:p>
            <a:endParaRPr lang="en-US" sz="1800" dirty="0">
              <a:solidFill>
                <a:schemeClr val="bg1"/>
              </a:solidFill>
            </a:endParaRPr>
          </a:p>
          <a:p>
            <a:endParaRPr lang="en-US" sz="1800" dirty="0">
              <a:solidFill>
                <a:schemeClr val="bg1"/>
              </a:solidFill>
            </a:endParaRPr>
          </a:p>
          <a:p>
            <a:endParaRPr lang="en-US" sz="1800" dirty="0">
              <a:solidFill>
                <a:schemeClr val="bg1"/>
              </a:solidFill>
            </a:endParaRPr>
          </a:p>
        </p:txBody>
      </p:sp>
      <p:sp>
        <p:nvSpPr>
          <p:cNvPr id="2" name="Slide Number Placeholder 1"/>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5</a:t>
            </a:fld>
            <a:endParaRPr lang="en"/>
          </a:p>
        </p:txBody>
      </p:sp>
    </p:spTree>
    <p:extLst>
      <p:ext uri="{BB962C8B-B14F-4D97-AF65-F5344CB8AC3E}">
        <p14:creationId xmlns:p14="http://schemas.microsoft.com/office/powerpoint/2010/main" val="1970565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17"/>
          <p:cNvSpPr txBox="1">
            <a:spLocks noGrp="1"/>
          </p:cNvSpPr>
          <p:nvPr>
            <p:ph type="title"/>
          </p:nvPr>
        </p:nvSpPr>
        <p:spPr>
          <a:xfrm>
            <a:off x="460950" y="6506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sz="3600" dirty="0"/>
              <a:t>A</a:t>
            </a:r>
            <a:r>
              <a:rPr lang="en-US" sz="3600" dirty="0"/>
              <a:t>b</a:t>
            </a:r>
            <a:r>
              <a:rPr lang="en" sz="3600" dirty="0"/>
              <a:t>out Us</a:t>
            </a:r>
            <a:endParaRPr sz="3600" dirty="0"/>
          </a:p>
        </p:txBody>
      </p:sp>
      <p:sp>
        <p:nvSpPr>
          <p:cNvPr id="105" name="Google Shape;105;p17"/>
          <p:cNvSpPr txBox="1">
            <a:spLocks noGrp="1"/>
          </p:cNvSpPr>
          <p:nvPr>
            <p:ph type="body" idx="1"/>
          </p:nvPr>
        </p:nvSpPr>
        <p:spPr>
          <a:xfrm>
            <a:off x="243000" y="1828800"/>
            <a:ext cx="4000200" cy="3018900"/>
          </a:xfrm>
          <a:prstGeom prst="rect">
            <a:avLst/>
          </a:prstGeom>
          <a:solidFill>
            <a:schemeClr val="accent4"/>
          </a:solidFill>
          <a:ln>
            <a:noFill/>
          </a:ln>
        </p:spPr>
        <p:txBody>
          <a:bodyPr spcFirstLastPara="1" wrap="square" lIns="91425" tIns="91425" rIns="91425" bIns="91425" anchor="t" anchorCtr="0">
            <a:noAutofit/>
          </a:bodyPr>
          <a:lstStyle/>
          <a:p>
            <a:pPr marL="0" indent="0">
              <a:spcAft>
                <a:spcPts val="1200"/>
              </a:spcAft>
              <a:buNone/>
            </a:pPr>
            <a:r>
              <a:rPr lang="en-US" sz="1600" dirty="0">
                <a:solidFill>
                  <a:srgbClr val="1C4587"/>
                </a:solidFill>
              </a:rPr>
              <a:t>Leighton:</a:t>
            </a:r>
          </a:p>
          <a:p>
            <a:pPr marL="285750" indent="-285750">
              <a:spcAft>
                <a:spcPts val="1200"/>
              </a:spcAft>
            </a:pPr>
            <a:r>
              <a:rPr lang="en-US" sz="1600" dirty="0">
                <a:solidFill>
                  <a:srgbClr val="1C4587"/>
                </a:solidFill>
              </a:rPr>
              <a:t>MLIS, CAS Data Curation (UIUC) 2012</a:t>
            </a:r>
          </a:p>
          <a:p>
            <a:pPr marL="285750" indent="-285750">
              <a:spcAft>
                <a:spcPts val="1200"/>
              </a:spcAft>
            </a:pPr>
            <a:r>
              <a:rPr lang="en-US" sz="1600" dirty="0">
                <a:solidFill>
                  <a:srgbClr val="1C4587"/>
                </a:solidFill>
              </a:rPr>
              <a:t>Library Director and Data Governance Committee (Iowa DOT) 2012 – 2016</a:t>
            </a:r>
          </a:p>
          <a:p>
            <a:pPr marL="285750" indent="-285750"/>
            <a:r>
              <a:rPr lang="en-US" sz="1600" dirty="0">
                <a:solidFill>
                  <a:srgbClr val="1C4587"/>
                </a:solidFill>
              </a:rPr>
              <a:t>NTL Data Curator, May 2016</a:t>
            </a:r>
          </a:p>
          <a:p>
            <a:pPr marL="742950" lvl="1" indent="-285750">
              <a:lnSpc>
                <a:spcPct val="100000"/>
              </a:lnSpc>
              <a:spcBef>
                <a:spcPts val="600"/>
              </a:spcBef>
            </a:pPr>
            <a:r>
              <a:rPr lang="en-US" sz="1400" dirty="0">
                <a:solidFill>
                  <a:srgbClr val="1C4587"/>
                </a:solidFill>
              </a:rPr>
              <a:t>Public Access Implementation</a:t>
            </a:r>
          </a:p>
          <a:p>
            <a:pPr marL="742950" lvl="1" indent="-285750">
              <a:lnSpc>
                <a:spcPct val="100000"/>
              </a:lnSpc>
              <a:spcBef>
                <a:spcPts val="600"/>
              </a:spcBef>
            </a:pPr>
            <a:r>
              <a:rPr lang="en-US" sz="1400" dirty="0">
                <a:solidFill>
                  <a:srgbClr val="1C4587"/>
                </a:solidFill>
              </a:rPr>
              <a:t>BTS Data Curation</a:t>
            </a:r>
          </a:p>
          <a:p>
            <a:pPr marL="742950" lvl="1" indent="-285750">
              <a:lnSpc>
                <a:spcPct val="100000"/>
              </a:lnSpc>
              <a:spcBef>
                <a:spcPts val="600"/>
              </a:spcBef>
            </a:pPr>
            <a:r>
              <a:rPr lang="en-US" sz="1400" dirty="0">
                <a:solidFill>
                  <a:srgbClr val="1C4587"/>
                </a:solidFill>
              </a:rPr>
              <a:t>Data.gov listings for BTS</a:t>
            </a:r>
          </a:p>
        </p:txBody>
      </p:sp>
      <p:sp>
        <p:nvSpPr>
          <p:cNvPr id="4" name="Google Shape;105;p17"/>
          <p:cNvSpPr txBox="1">
            <a:spLocks noGrp="1"/>
          </p:cNvSpPr>
          <p:nvPr>
            <p:ph type="body" idx="1"/>
          </p:nvPr>
        </p:nvSpPr>
        <p:spPr>
          <a:xfrm>
            <a:off x="4830240" y="1828800"/>
            <a:ext cx="4000200" cy="3018900"/>
          </a:xfrm>
          <a:prstGeom prst="rect">
            <a:avLst/>
          </a:prstGeom>
          <a:solidFill>
            <a:schemeClr val="accent4"/>
          </a:solidFill>
          <a:ln>
            <a:noFill/>
          </a:ln>
        </p:spPr>
        <p:txBody>
          <a:bodyPr spcFirstLastPara="1" wrap="square" lIns="91425" tIns="91425" rIns="91425" bIns="91425" anchor="t" anchorCtr="0">
            <a:noAutofit/>
          </a:bodyPr>
          <a:lstStyle/>
          <a:p>
            <a:pPr marL="0" indent="0">
              <a:spcAft>
                <a:spcPts val="1200"/>
              </a:spcAft>
              <a:buNone/>
            </a:pPr>
            <a:r>
              <a:rPr lang="en-US" sz="1600" dirty="0">
                <a:solidFill>
                  <a:srgbClr val="1C4587"/>
                </a:solidFill>
              </a:rPr>
              <a:t>Jesse:</a:t>
            </a:r>
          </a:p>
          <a:p>
            <a:pPr marL="285750" indent="-285750">
              <a:spcAft>
                <a:spcPts val="1200"/>
              </a:spcAft>
            </a:pPr>
            <a:r>
              <a:rPr lang="en-US" sz="1600" dirty="0">
                <a:solidFill>
                  <a:srgbClr val="1C4587"/>
                </a:solidFill>
              </a:rPr>
              <a:t>MLIS,  2019</a:t>
            </a:r>
          </a:p>
          <a:p>
            <a:pPr marL="285750" indent="-285750"/>
            <a:r>
              <a:rPr lang="en-US" sz="1600" dirty="0">
                <a:solidFill>
                  <a:srgbClr val="1C4587"/>
                </a:solidFill>
              </a:rPr>
              <a:t>NTL Data Management and Data Curation Fellow, June 2019</a:t>
            </a:r>
          </a:p>
          <a:p>
            <a:pPr marL="742950" lvl="1" indent="-285750">
              <a:lnSpc>
                <a:spcPct val="100000"/>
              </a:lnSpc>
              <a:spcBef>
                <a:spcPts val="600"/>
              </a:spcBef>
            </a:pPr>
            <a:r>
              <a:rPr lang="en-US" sz="1400" dirty="0">
                <a:solidFill>
                  <a:srgbClr val="1C4587"/>
                </a:solidFill>
              </a:rPr>
              <a:t>Preservation of Legacy BTS data</a:t>
            </a:r>
          </a:p>
          <a:p>
            <a:pPr marL="742950" lvl="1" indent="-285750">
              <a:lnSpc>
                <a:spcPct val="100000"/>
              </a:lnSpc>
              <a:spcBef>
                <a:spcPts val="600"/>
              </a:spcBef>
            </a:pPr>
            <a:r>
              <a:rPr lang="en-US" sz="1400" dirty="0">
                <a:solidFill>
                  <a:srgbClr val="1C4587"/>
                </a:solidFill>
              </a:rPr>
              <a:t>Lifecyle data management for airline data</a:t>
            </a:r>
          </a:p>
        </p:txBody>
      </p:sp>
      <p:sp>
        <p:nvSpPr>
          <p:cNvPr id="2" name="Slide Number Placeholder 1"/>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6</a:t>
            </a:fld>
            <a:endParaRPr lang="en"/>
          </a:p>
        </p:txBody>
      </p:sp>
    </p:spTree>
    <p:extLst>
      <p:ext uri="{BB962C8B-B14F-4D97-AF65-F5344CB8AC3E}">
        <p14:creationId xmlns:p14="http://schemas.microsoft.com/office/powerpoint/2010/main" val="33393850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17"/>
          <p:cNvSpPr txBox="1">
            <a:spLocks noGrp="1"/>
          </p:cNvSpPr>
          <p:nvPr>
            <p:ph type="title"/>
          </p:nvPr>
        </p:nvSpPr>
        <p:spPr>
          <a:xfrm>
            <a:off x="460950" y="6506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sz="3600" dirty="0"/>
              <a:t>A</a:t>
            </a:r>
            <a:r>
              <a:rPr lang="en-US" sz="3600" dirty="0"/>
              <a:t>b</a:t>
            </a:r>
            <a:r>
              <a:rPr lang="en" sz="3600" dirty="0"/>
              <a:t>out Data Curation: Reactive A</a:t>
            </a:r>
            <a:r>
              <a:rPr lang="en-US" sz="3600" dirty="0"/>
              <a:t>c</a:t>
            </a:r>
            <a:r>
              <a:rPr lang="en" sz="3600" dirty="0"/>
              <a:t>tions</a:t>
            </a:r>
            <a:endParaRPr sz="3600" dirty="0"/>
          </a:p>
        </p:txBody>
      </p:sp>
      <p:sp>
        <p:nvSpPr>
          <p:cNvPr id="105" name="Google Shape;105;p17"/>
          <p:cNvSpPr txBox="1">
            <a:spLocks noGrp="1"/>
          </p:cNvSpPr>
          <p:nvPr>
            <p:ph type="body" idx="1"/>
          </p:nvPr>
        </p:nvSpPr>
        <p:spPr>
          <a:xfrm>
            <a:off x="57938" y="1690293"/>
            <a:ext cx="3501686" cy="3018900"/>
          </a:xfrm>
          <a:prstGeom prst="rect">
            <a:avLst/>
          </a:prstGeom>
          <a:solidFill>
            <a:schemeClr val="accent4"/>
          </a:solidFill>
          <a:ln>
            <a:noFill/>
          </a:ln>
        </p:spPr>
        <p:txBody>
          <a:bodyPr spcFirstLastPara="1" wrap="square" lIns="91425" tIns="91425" rIns="91425" bIns="91425" anchor="t" anchorCtr="0">
            <a:noAutofit/>
          </a:bodyPr>
          <a:lstStyle/>
          <a:p>
            <a:pPr marL="0" lvl="0" indent="0" algn="ctr">
              <a:buNone/>
            </a:pPr>
            <a:r>
              <a:rPr lang="en-US" sz="2400" b="1" dirty="0">
                <a:solidFill>
                  <a:srgbClr val="1C4587"/>
                </a:solidFill>
              </a:rPr>
              <a:t>Reactive</a:t>
            </a:r>
          </a:p>
          <a:p>
            <a:pPr marL="0" lvl="0" indent="0">
              <a:buNone/>
            </a:pPr>
            <a:r>
              <a:rPr lang="en-US" sz="2400" dirty="0">
                <a:solidFill>
                  <a:srgbClr val="1C4587"/>
                </a:solidFill>
              </a:rPr>
              <a:t>Curation &amp; Preservation</a:t>
            </a:r>
            <a:endParaRPr lang="en-US" sz="2000" dirty="0">
              <a:solidFill>
                <a:srgbClr val="1C4587"/>
              </a:solidFill>
            </a:endParaRPr>
          </a:p>
          <a:p>
            <a:pPr marL="342900" indent="-342900"/>
            <a:r>
              <a:rPr lang="en-US" sz="2000" dirty="0">
                <a:solidFill>
                  <a:srgbClr val="1C4587"/>
                </a:solidFill>
              </a:rPr>
              <a:t>Repository Ingest</a:t>
            </a:r>
          </a:p>
          <a:p>
            <a:pPr marL="342900" indent="-342900"/>
            <a:r>
              <a:rPr lang="en-US" sz="2000" dirty="0">
                <a:solidFill>
                  <a:srgbClr val="1C4587"/>
                </a:solidFill>
              </a:rPr>
              <a:t>Access &amp; Reuse</a:t>
            </a:r>
          </a:p>
          <a:p>
            <a:pPr marL="342900" indent="-342900"/>
            <a:r>
              <a:rPr lang="en-US" sz="2000" dirty="0">
                <a:solidFill>
                  <a:srgbClr val="1C4587"/>
                </a:solidFill>
              </a:rPr>
              <a:t>Preservation/Mitigation</a:t>
            </a:r>
          </a:p>
          <a:p>
            <a:pPr marL="342900" indent="-342900"/>
            <a:r>
              <a:rPr lang="en-US" sz="2000" dirty="0">
                <a:solidFill>
                  <a:srgbClr val="1C4587"/>
                </a:solidFill>
              </a:rPr>
              <a:t>Format Migration</a:t>
            </a:r>
          </a:p>
          <a:p>
            <a:pPr marL="342900" indent="-342900"/>
            <a:r>
              <a:rPr lang="en-US" sz="2000" dirty="0">
                <a:solidFill>
                  <a:srgbClr val="1C4587"/>
                </a:solidFill>
              </a:rPr>
              <a:t>Disposition</a:t>
            </a:r>
            <a:endParaRPr sz="2000" dirty="0">
              <a:solidFill>
                <a:srgbClr val="1C4587"/>
              </a:solidFill>
            </a:endParaRPr>
          </a:p>
        </p:txBody>
      </p:sp>
      <p:sp>
        <p:nvSpPr>
          <p:cNvPr id="2" name="Slide Number Placeholder 1"/>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7</a:t>
            </a:fld>
            <a:endParaRPr lang="en"/>
          </a:p>
        </p:txBody>
      </p:sp>
    </p:spTree>
    <p:extLst>
      <p:ext uri="{BB962C8B-B14F-4D97-AF65-F5344CB8AC3E}">
        <p14:creationId xmlns:p14="http://schemas.microsoft.com/office/powerpoint/2010/main" val="38215830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17"/>
          <p:cNvSpPr txBox="1">
            <a:spLocks noGrp="1"/>
          </p:cNvSpPr>
          <p:nvPr>
            <p:ph type="title"/>
          </p:nvPr>
        </p:nvSpPr>
        <p:spPr>
          <a:xfrm>
            <a:off x="460950" y="6506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sz="3600" dirty="0"/>
              <a:t>A</a:t>
            </a:r>
            <a:r>
              <a:rPr lang="en-US" sz="3600" dirty="0"/>
              <a:t>b</a:t>
            </a:r>
            <a:r>
              <a:rPr lang="en" sz="3600" dirty="0"/>
              <a:t>out Data Curation: Proactive A</a:t>
            </a:r>
            <a:r>
              <a:rPr lang="en-US" sz="3600" dirty="0"/>
              <a:t>c</a:t>
            </a:r>
            <a:r>
              <a:rPr lang="en" sz="3600" dirty="0"/>
              <a:t>tions</a:t>
            </a:r>
            <a:endParaRPr sz="3600" dirty="0"/>
          </a:p>
        </p:txBody>
      </p:sp>
      <p:sp>
        <p:nvSpPr>
          <p:cNvPr id="105" name="Google Shape;105;p17"/>
          <p:cNvSpPr txBox="1">
            <a:spLocks noGrp="1"/>
          </p:cNvSpPr>
          <p:nvPr>
            <p:ph type="body" idx="1"/>
          </p:nvPr>
        </p:nvSpPr>
        <p:spPr>
          <a:xfrm>
            <a:off x="57938" y="1690293"/>
            <a:ext cx="3501686" cy="3018900"/>
          </a:xfrm>
          <a:prstGeom prst="rect">
            <a:avLst/>
          </a:prstGeom>
          <a:solidFill>
            <a:schemeClr val="accent4"/>
          </a:solidFill>
          <a:ln>
            <a:noFill/>
          </a:ln>
        </p:spPr>
        <p:txBody>
          <a:bodyPr spcFirstLastPara="1" wrap="square" lIns="91425" tIns="91425" rIns="91425" bIns="91425" anchor="t" anchorCtr="0">
            <a:noAutofit/>
          </a:bodyPr>
          <a:lstStyle/>
          <a:p>
            <a:pPr marL="0" lvl="0" indent="0" algn="ctr">
              <a:buNone/>
            </a:pPr>
            <a:r>
              <a:rPr lang="en-US" sz="2400" b="1" dirty="0">
                <a:solidFill>
                  <a:srgbClr val="1C4587">
                    <a:alpha val="80000"/>
                  </a:srgbClr>
                </a:solidFill>
              </a:rPr>
              <a:t>Reactive</a:t>
            </a:r>
          </a:p>
          <a:p>
            <a:pPr marL="0" lvl="0" indent="0">
              <a:buNone/>
            </a:pPr>
            <a:r>
              <a:rPr lang="en-US" sz="2400" dirty="0">
                <a:solidFill>
                  <a:srgbClr val="1C4587">
                    <a:alpha val="80000"/>
                  </a:srgbClr>
                </a:solidFill>
              </a:rPr>
              <a:t>Curation &amp; Preservation</a:t>
            </a:r>
            <a:endParaRPr lang="en-US" sz="2000" dirty="0">
              <a:solidFill>
                <a:srgbClr val="1C4587">
                  <a:alpha val="80000"/>
                </a:srgbClr>
              </a:solidFill>
            </a:endParaRPr>
          </a:p>
          <a:p>
            <a:pPr marL="342900" indent="-342900"/>
            <a:r>
              <a:rPr lang="en-US" sz="2000" dirty="0">
                <a:solidFill>
                  <a:srgbClr val="1C4587">
                    <a:alpha val="80000"/>
                  </a:srgbClr>
                </a:solidFill>
              </a:rPr>
              <a:t>Repository Ingest</a:t>
            </a:r>
          </a:p>
          <a:p>
            <a:pPr marL="342900" indent="-342900"/>
            <a:r>
              <a:rPr lang="en-US" sz="2000" dirty="0">
                <a:solidFill>
                  <a:srgbClr val="1C4587">
                    <a:alpha val="80000"/>
                  </a:srgbClr>
                </a:solidFill>
              </a:rPr>
              <a:t>Access &amp; Reuse</a:t>
            </a:r>
          </a:p>
          <a:p>
            <a:pPr marL="342900" indent="-342900"/>
            <a:r>
              <a:rPr lang="en-US" sz="2000" dirty="0">
                <a:solidFill>
                  <a:srgbClr val="1C4587">
                    <a:alpha val="80000"/>
                  </a:srgbClr>
                </a:solidFill>
              </a:rPr>
              <a:t>Preservation/Mitigation</a:t>
            </a:r>
          </a:p>
          <a:p>
            <a:pPr marL="342900" indent="-342900"/>
            <a:r>
              <a:rPr lang="en-US" sz="2000" dirty="0">
                <a:solidFill>
                  <a:srgbClr val="1C4587">
                    <a:alpha val="80000"/>
                  </a:srgbClr>
                </a:solidFill>
              </a:rPr>
              <a:t>Format Migration</a:t>
            </a:r>
          </a:p>
          <a:p>
            <a:pPr marL="342900" indent="-342900"/>
            <a:r>
              <a:rPr lang="en-US" sz="2000" dirty="0">
                <a:solidFill>
                  <a:srgbClr val="1C4587">
                    <a:alpha val="80000"/>
                  </a:srgbClr>
                </a:solidFill>
              </a:rPr>
              <a:t>Disposition</a:t>
            </a:r>
            <a:endParaRPr sz="2000" dirty="0">
              <a:solidFill>
                <a:srgbClr val="1C4587">
                  <a:alpha val="80000"/>
                </a:srgbClr>
              </a:solidFill>
            </a:endParaRPr>
          </a:p>
        </p:txBody>
      </p:sp>
      <p:sp>
        <p:nvSpPr>
          <p:cNvPr id="104" name="Google Shape;104;p17"/>
          <p:cNvSpPr txBox="1">
            <a:spLocks noGrp="1"/>
          </p:cNvSpPr>
          <p:nvPr>
            <p:ph type="body" idx="1"/>
          </p:nvPr>
        </p:nvSpPr>
        <p:spPr>
          <a:xfrm>
            <a:off x="3844651" y="1701178"/>
            <a:ext cx="5288465" cy="3442321"/>
          </a:xfrm>
          <a:prstGeom prst="rect">
            <a:avLst/>
          </a:prstGeom>
          <a:solidFill>
            <a:schemeClr val="accent4"/>
          </a:solidFill>
          <a:ln>
            <a:noFill/>
          </a:ln>
        </p:spPr>
        <p:txBody>
          <a:bodyPr spcFirstLastPara="1" wrap="square" lIns="91425" tIns="91425" rIns="91425" bIns="91425" anchor="t" anchorCtr="0">
            <a:noAutofit/>
          </a:bodyPr>
          <a:lstStyle/>
          <a:p>
            <a:pPr marL="0" lvl="0" indent="0" algn="ctr">
              <a:buNone/>
            </a:pPr>
            <a:r>
              <a:rPr lang="en-US" sz="2400" b="1" dirty="0">
                <a:solidFill>
                  <a:srgbClr val="1C4587"/>
                </a:solidFill>
              </a:rPr>
              <a:t>Proactive</a:t>
            </a:r>
          </a:p>
          <a:p>
            <a:pPr marL="0" indent="0">
              <a:buNone/>
            </a:pPr>
            <a:r>
              <a:rPr lang="en-US" sz="2400" dirty="0">
                <a:solidFill>
                  <a:srgbClr val="1C4587"/>
                </a:solidFill>
              </a:rPr>
              <a:t>Creation &amp; Collection</a:t>
            </a:r>
          </a:p>
          <a:p>
            <a:pPr marL="342900" indent="-342900"/>
            <a:r>
              <a:rPr lang="en-US" sz="2000" dirty="0">
                <a:solidFill>
                  <a:srgbClr val="1C4587"/>
                </a:solidFill>
              </a:rPr>
              <a:t>Standard Workflows: </a:t>
            </a:r>
            <a:r>
              <a:rPr lang="en-US" sz="1600" b="1" i="1" dirty="0">
                <a:solidFill>
                  <a:srgbClr val="1C4587"/>
                </a:solidFill>
              </a:rPr>
              <a:t>File Naming</a:t>
            </a:r>
          </a:p>
          <a:p>
            <a:pPr marL="342900" indent="-342900"/>
            <a:r>
              <a:rPr lang="en-US" sz="2000" dirty="0">
                <a:solidFill>
                  <a:srgbClr val="1C4587"/>
                </a:solidFill>
              </a:rPr>
              <a:t>Data Management &amp; Training: </a:t>
            </a:r>
            <a:r>
              <a:rPr lang="en-US" sz="1600" b="1" i="1" dirty="0">
                <a:solidFill>
                  <a:srgbClr val="1C4587"/>
                </a:solidFill>
              </a:rPr>
              <a:t>DMPs</a:t>
            </a:r>
          </a:p>
          <a:p>
            <a:pPr marL="342900" indent="-342900"/>
            <a:r>
              <a:rPr lang="en-US" sz="2000" dirty="0">
                <a:solidFill>
                  <a:srgbClr val="1C4587"/>
                </a:solidFill>
              </a:rPr>
              <a:t>Robust Documentation: </a:t>
            </a:r>
            <a:r>
              <a:rPr lang="en-US" sz="1600" b="1" i="1" dirty="0">
                <a:solidFill>
                  <a:srgbClr val="1C4587"/>
                </a:solidFill>
              </a:rPr>
              <a:t>Readme &amp; Codes</a:t>
            </a:r>
          </a:p>
          <a:p>
            <a:pPr marL="342900" indent="-342900"/>
            <a:r>
              <a:rPr lang="en-US" sz="2000" dirty="0">
                <a:solidFill>
                  <a:srgbClr val="1C4587"/>
                </a:solidFill>
              </a:rPr>
              <a:t>Controlled Vocabularies: </a:t>
            </a:r>
            <a:r>
              <a:rPr lang="en-US" sz="1600" b="1" i="1" dirty="0">
                <a:solidFill>
                  <a:srgbClr val="1C4587"/>
                </a:solidFill>
              </a:rPr>
              <a:t>Data Dictionaries</a:t>
            </a:r>
            <a:endParaRPr lang="en-US" sz="1600" b="1" dirty="0">
              <a:solidFill>
                <a:srgbClr val="1C4587"/>
              </a:solidFill>
            </a:endParaRPr>
          </a:p>
          <a:p>
            <a:pPr marL="342900" indent="-342900"/>
            <a:r>
              <a:rPr lang="en-US" sz="2000" dirty="0">
                <a:solidFill>
                  <a:srgbClr val="1C4587"/>
                </a:solidFill>
              </a:rPr>
              <a:t>Metadata Standards: </a:t>
            </a:r>
            <a:r>
              <a:rPr lang="en-US" sz="1600" b="1" i="1" dirty="0">
                <a:solidFill>
                  <a:srgbClr val="1C4587"/>
                </a:solidFill>
              </a:rPr>
              <a:t>Choose &amp; Publicize </a:t>
            </a:r>
            <a:endParaRPr lang="en-US" sz="2000" dirty="0">
              <a:solidFill>
                <a:srgbClr val="1C4587"/>
              </a:solidFill>
            </a:endParaRPr>
          </a:p>
          <a:p>
            <a:pPr marL="342900" indent="-342900"/>
            <a:r>
              <a:rPr lang="en-US" sz="2000" dirty="0">
                <a:solidFill>
                  <a:srgbClr val="1C4587"/>
                </a:solidFill>
              </a:rPr>
              <a:t>Persistent Identification: </a:t>
            </a:r>
            <a:r>
              <a:rPr lang="en-US" sz="1600" b="1" i="1" dirty="0">
                <a:solidFill>
                  <a:srgbClr val="1C4587"/>
                </a:solidFill>
              </a:rPr>
              <a:t>DOI, ORCID, ROR</a:t>
            </a:r>
            <a:endParaRPr lang="en-US" sz="1600" b="1" dirty="0">
              <a:solidFill>
                <a:srgbClr val="1C4587"/>
              </a:solidFill>
            </a:endParaRPr>
          </a:p>
          <a:p>
            <a:pPr marL="342900" indent="-342900"/>
            <a:r>
              <a:rPr lang="en-US" sz="2000" dirty="0">
                <a:solidFill>
                  <a:srgbClr val="1C4587"/>
                </a:solidFill>
              </a:rPr>
              <a:t>Preservation Planning: </a:t>
            </a:r>
            <a:r>
              <a:rPr lang="en-US" sz="1600" b="1" i="1" dirty="0">
                <a:solidFill>
                  <a:srgbClr val="1C4587"/>
                </a:solidFill>
              </a:rPr>
              <a:t>Repository &amp; Backups </a:t>
            </a:r>
            <a:endParaRPr lang="en-US" sz="2000" dirty="0">
              <a:solidFill>
                <a:srgbClr val="1C4587"/>
              </a:solidFill>
            </a:endParaRPr>
          </a:p>
        </p:txBody>
      </p:sp>
      <p:cxnSp>
        <p:nvCxnSpPr>
          <p:cNvPr id="3" name="Straight Connector 2">
            <a:extLst>
              <a:ext uri="{C183D7F6-B498-43B3-948B-1728B52AA6E4}">
                <adec:decorative xmlns:adec="http://schemas.microsoft.com/office/drawing/2017/decorative" val="1"/>
              </a:ext>
            </a:extLst>
          </p:cNvPr>
          <p:cNvCxnSpPr/>
          <p:nvPr/>
        </p:nvCxnSpPr>
        <p:spPr>
          <a:xfrm flipH="1">
            <a:off x="3701143" y="1872297"/>
            <a:ext cx="5588" cy="3189560"/>
          </a:xfrm>
          <a:prstGeom prst="line">
            <a:avLst/>
          </a:prstGeom>
          <a:ln w="38100">
            <a:solidFill>
              <a:schemeClr val="tx1">
                <a:lumMod val="50000"/>
              </a:schemeClr>
            </a:solidFill>
          </a:ln>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8</a:t>
            </a:fld>
            <a:endParaRPr lang="en"/>
          </a:p>
        </p:txBody>
      </p:sp>
    </p:spTree>
    <p:extLst>
      <p:ext uri="{BB962C8B-B14F-4D97-AF65-F5344CB8AC3E}">
        <p14:creationId xmlns:p14="http://schemas.microsoft.com/office/powerpoint/2010/main" val="21811892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17"/>
          <p:cNvSpPr txBox="1">
            <a:spLocks noGrp="1"/>
          </p:cNvSpPr>
          <p:nvPr>
            <p:ph type="title"/>
          </p:nvPr>
        </p:nvSpPr>
        <p:spPr>
          <a:xfrm>
            <a:off x="460950" y="6506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sz="3600" dirty="0"/>
              <a:t>Benefits of Data Curation</a:t>
            </a:r>
            <a:endParaRPr sz="3600" dirty="0"/>
          </a:p>
        </p:txBody>
      </p:sp>
      <p:sp>
        <p:nvSpPr>
          <p:cNvPr id="105" name="Google Shape;105;p17"/>
          <p:cNvSpPr txBox="1">
            <a:spLocks noGrp="1"/>
          </p:cNvSpPr>
          <p:nvPr>
            <p:ph type="body" idx="1"/>
          </p:nvPr>
        </p:nvSpPr>
        <p:spPr>
          <a:xfrm>
            <a:off x="228600" y="1828800"/>
            <a:ext cx="4100401" cy="3015343"/>
          </a:xfrm>
          <a:prstGeom prst="rect">
            <a:avLst/>
          </a:prstGeom>
          <a:solidFill>
            <a:schemeClr val="accent4"/>
          </a:solidFill>
          <a:ln>
            <a:noFill/>
          </a:ln>
        </p:spPr>
        <p:txBody>
          <a:bodyPr spcFirstLastPara="1" wrap="square" lIns="91425" tIns="91425" rIns="91425" bIns="91425" anchor="t" anchorCtr="0">
            <a:noAutofit/>
          </a:bodyPr>
          <a:lstStyle/>
          <a:p>
            <a:pPr marL="91440" indent="-228600">
              <a:lnSpc>
                <a:spcPct val="100000"/>
              </a:lnSpc>
            </a:pPr>
            <a:r>
              <a:rPr lang="en-US" sz="2400" dirty="0">
                <a:solidFill>
                  <a:srgbClr val="1C4587"/>
                </a:solidFill>
              </a:rPr>
              <a:t>Protects Unique Data from Loss</a:t>
            </a:r>
          </a:p>
          <a:p>
            <a:pPr marL="91440" indent="-228600">
              <a:lnSpc>
                <a:spcPct val="100000"/>
              </a:lnSpc>
            </a:pPr>
            <a:r>
              <a:rPr lang="en-US" sz="2400" dirty="0">
                <a:solidFill>
                  <a:srgbClr val="1C4587"/>
                </a:solidFill>
              </a:rPr>
              <a:t>Improves Data Search &amp; Retrieval </a:t>
            </a:r>
          </a:p>
          <a:p>
            <a:pPr marL="91440" indent="-228600">
              <a:lnSpc>
                <a:spcPct val="100000"/>
              </a:lnSpc>
            </a:pPr>
            <a:r>
              <a:rPr lang="en-US" sz="2400" dirty="0">
                <a:solidFill>
                  <a:srgbClr val="1C4587"/>
                </a:solidFill>
              </a:rPr>
              <a:t>Enables Reuse</a:t>
            </a:r>
          </a:p>
          <a:p>
            <a:pPr marL="91440" indent="-228600">
              <a:lnSpc>
                <a:spcPct val="100000"/>
              </a:lnSpc>
            </a:pPr>
            <a:r>
              <a:rPr lang="en-US" sz="2400" dirty="0">
                <a:solidFill>
                  <a:srgbClr val="1C4587"/>
                </a:solidFill>
              </a:rPr>
              <a:t>Facilitates Longitudinal and/or Meta Analyses</a:t>
            </a:r>
          </a:p>
        </p:txBody>
      </p:sp>
      <p:sp>
        <p:nvSpPr>
          <p:cNvPr id="4" name="Google Shape;105;p17"/>
          <p:cNvSpPr txBox="1">
            <a:spLocks noGrp="1"/>
          </p:cNvSpPr>
          <p:nvPr>
            <p:ph type="body" idx="1"/>
          </p:nvPr>
        </p:nvSpPr>
        <p:spPr>
          <a:xfrm>
            <a:off x="4800600" y="1828800"/>
            <a:ext cx="4100401" cy="3322575"/>
          </a:xfrm>
          <a:prstGeom prst="rect">
            <a:avLst/>
          </a:prstGeom>
          <a:solidFill>
            <a:schemeClr val="accent4"/>
          </a:solidFill>
          <a:ln>
            <a:noFill/>
          </a:ln>
        </p:spPr>
        <p:txBody>
          <a:bodyPr spcFirstLastPara="1" wrap="square" lIns="91425" tIns="91425" rIns="91425" bIns="91425" anchor="t" anchorCtr="0">
            <a:noAutofit/>
          </a:bodyPr>
          <a:lstStyle/>
          <a:p>
            <a:pPr marL="91440" indent="-228600">
              <a:lnSpc>
                <a:spcPct val="100000"/>
              </a:lnSpc>
            </a:pPr>
            <a:r>
              <a:rPr lang="en-US" sz="2400" dirty="0">
                <a:solidFill>
                  <a:srgbClr val="1C4587"/>
                </a:solidFill>
              </a:rPr>
              <a:t>Avoids Duplication of Effort &amp; Spending</a:t>
            </a:r>
          </a:p>
          <a:p>
            <a:pPr marL="91440" indent="-228600">
              <a:lnSpc>
                <a:spcPct val="100000"/>
              </a:lnSpc>
            </a:pPr>
            <a:r>
              <a:rPr lang="en-US" sz="2400" dirty="0">
                <a:solidFill>
                  <a:srgbClr val="1C4587"/>
                </a:solidFill>
              </a:rPr>
              <a:t>Increases Verifiability</a:t>
            </a:r>
          </a:p>
          <a:p>
            <a:pPr marL="91440" indent="-228600">
              <a:lnSpc>
                <a:spcPct val="100000"/>
              </a:lnSpc>
            </a:pPr>
            <a:r>
              <a:rPr lang="en-US" sz="2400" dirty="0">
                <a:solidFill>
                  <a:srgbClr val="1C4587"/>
                </a:solidFill>
              </a:rPr>
              <a:t>Opens New Lines of Scientific Discovery</a:t>
            </a:r>
          </a:p>
          <a:p>
            <a:pPr marL="91440" indent="-228600">
              <a:lnSpc>
                <a:spcPct val="100000"/>
              </a:lnSpc>
            </a:pPr>
            <a:r>
              <a:rPr lang="en-US" sz="2400" dirty="0">
                <a:solidFill>
                  <a:srgbClr val="1C4587"/>
                </a:solidFill>
              </a:rPr>
              <a:t>Satisfies Public Access &amp; Open Government &amp; Legal Requirements</a:t>
            </a:r>
          </a:p>
          <a:p>
            <a:pPr marL="91440" indent="-228600">
              <a:lnSpc>
                <a:spcPct val="100000"/>
              </a:lnSpc>
            </a:pPr>
            <a:endParaRPr lang="en-US" sz="2400" dirty="0">
              <a:solidFill>
                <a:srgbClr val="1C4587"/>
              </a:solidFill>
            </a:endParaRPr>
          </a:p>
        </p:txBody>
      </p:sp>
      <p:sp>
        <p:nvSpPr>
          <p:cNvPr id="2" name="Slide Number Placeholder 1"/>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9</a:t>
            </a:fld>
            <a:endParaRPr lang="en"/>
          </a:p>
        </p:txBody>
      </p:sp>
    </p:spTree>
    <p:extLst>
      <p:ext uri="{BB962C8B-B14F-4D97-AF65-F5344CB8AC3E}">
        <p14:creationId xmlns:p14="http://schemas.microsoft.com/office/powerpoint/2010/main" val="1720867140"/>
      </p:ext>
    </p:extLst>
  </p:cSld>
  <p:clrMapOvr>
    <a:masterClrMapping/>
  </p:clrMapOvr>
</p:sld>
</file>

<file path=ppt/theme/theme1.xml><?xml version="1.0" encoding="utf-8"?>
<a:theme xmlns:a="http://schemas.openxmlformats.org/drawingml/2006/main" name="Material">
  <a:themeElements>
    <a:clrScheme name="Material">
      <a:dk1>
        <a:srgbClr val="4285F4"/>
      </a:dk1>
      <a:lt1>
        <a:srgbClr val="FFFFFF"/>
      </a:lt1>
      <a:dk2>
        <a:srgbClr val="424242"/>
      </a:dk2>
      <a:lt2>
        <a:srgbClr val="737373"/>
      </a:lt2>
      <a:accent1>
        <a:srgbClr val="0277BD"/>
      </a:accent1>
      <a:accent2>
        <a:srgbClr val="0F9D58"/>
      </a:accent2>
      <a:accent3>
        <a:srgbClr val="DB4437"/>
      </a:accent3>
      <a:accent4>
        <a:srgbClr val="FAFAFA"/>
      </a:accent4>
      <a:accent5>
        <a:srgbClr val="4FC3F7"/>
      </a:accent5>
      <a:accent6>
        <a:srgbClr val="F4B400"/>
      </a:accent6>
      <a:hlink>
        <a:srgbClr val="4FC3F7"/>
      </a:hlink>
      <a:folHlink>
        <a:srgbClr val="4FC3F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1396</TotalTime>
  <Words>8857</Words>
  <Application>Microsoft Office PowerPoint</Application>
  <PresentationFormat>On-screen Show (16:9)</PresentationFormat>
  <Paragraphs>667</Paragraphs>
  <Slides>23</Slides>
  <Notes>23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Times New Roman</vt:lpstr>
      <vt:lpstr>Roboto</vt:lpstr>
      <vt:lpstr>Arial</vt:lpstr>
      <vt:lpstr>Material</vt:lpstr>
      <vt:lpstr>Data Curation &amp;  Transparent Federal Statistics</vt:lpstr>
      <vt:lpstr>Overview</vt:lpstr>
      <vt:lpstr>About BTS</vt:lpstr>
      <vt:lpstr>About NTL</vt:lpstr>
      <vt:lpstr>NTL’s Guiding Mandates</vt:lpstr>
      <vt:lpstr>About Us</vt:lpstr>
      <vt:lpstr>About Data Curation: Reactive Actions</vt:lpstr>
      <vt:lpstr>About Data Curation: Proactive Actions</vt:lpstr>
      <vt:lpstr>Benefits of Data Curation</vt:lpstr>
      <vt:lpstr>Data Curation: Definitions</vt:lpstr>
      <vt:lpstr>Linked Processes</vt:lpstr>
      <vt:lpstr>Data Curation Dependencies Model</vt:lpstr>
      <vt:lpstr>Data Curation &amp; the Data Lifecycle</vt:lpstr>
      <vt:lpstr>USGS Data Lifecycle Model</vt:lpstr>
      <vt:lpstr>NCSES Charge Review </vt:lpstr>
      <vt:lpstr>Data Curation for Transparent Statistics: Three Main Suggestions</vt:lpstr>
      <vt:lpstr>Suggestion 1: Data Management [&amp; Sharing] Plans</vt:lpstr>
      <vt:lpstr>Suggestion 2: Plan for FAIR7 and to Share</vt:lpstr>
      <vt:lpstr>Suggestion 3: Embed Data Curators &amp; Curation Practices</vt:lpstr>
      <vt:lpstr>NCSES Charge Challenge</vt:lpstr>
      <vt:lpstr>Conclusions &amp; Suggestions Review</vt:lpstr>
      <vt:lpstr>References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National Transportation Library</dc:title>
  <dc:creator>Strain, Samantha CTR (OST)</dc:creator>
  <cp:lastModifiedBy>Long, Jesse CTR (OST)</cp:lastModifiedBy>
  <cp:revision>189</cp:revision>
  <cp:lastPrinted>2019-10-15T19:30:47Z</cp:lastPrinted>
  <dcterms:modified xsi:type="dcterms:W3CDTF">2022-02-22T22:40:58Z</dcterms:modified>
</cp:coreProperties>
</file>