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</p:sldMasterIdLst>
  <p:notesMasterIdLst>
    <p:notesMasterId r:id="rId23"/>
  </p:notesMasterIdLst>
  <p:handoutMasterIdLst>
    <p:handoutMasterId r:id="rId24"/>
  </p:handoutMasterIdLst>
  <p:sldIdLst>
    <p:sldId id="256" r:id="rId6"/>
    <p:sldId id="262" r:id="rId7"/>
    <p:sldId id="263" r:id="rId8"/>
    <p:sldId id="265" r:id="rId9"/>
    <p:sldId id="264" r:id="rId10"/>
    <p:sldId id="273" r:id="rId11"/>
    <p:sldId id="266" r:id="rId12"/>
    <p:sldId id="267" r:id="rId13"/>
    <p:sldId id="268" r:id="rId14"/>
    <p:sldId id="269" r:id="rId15"/>
    <p:sldId id="270" r:id="rId16"/>
    <p:sldId id="274" r:id="rId17"/>
    <p:sldId id="271" r:id="rId18"/>
    <p:sldId id="276" r:id="rId19"/>
    <p:sldId id="275" r:id="rId20"/>
    <p:sldId id="272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5C9C"/>
    <a:srgbClr val="B7D2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5" autoAdjust="0"/>
    <p:restoredTop sz="91939" autoAdjust="0"/>
  </p:normalViewPr>
  <p:slideViewPr>
    <p:cSldViewPr snapToGrid="0">
      <p:cViewPr varScale="1">
        <p:scale>
          <a:sx n="39" d="100"/>
          <a:sy n="39" d="100"/>
        </p:scale>
        <p:origin x="39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184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234675682355848E-2"/>
          <c:y val="0.1174928396865729"/>
          <c:w val="0.82550867730659216"/>
          <c:h val="0.6930725958201596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Travel Time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rgbClr val="0070C0"/>
                </a:solidFill>
              </a:ln>
              <a:effectLst/>
            </c:spPr>
          </c:marker>
          <c:cat>
            <c:strRef>
              <c:f>Sheet1!$A$2:$A$6</c:f>
              <c:strCache>
                <c:ptCount val="5"/>
                <c:pt idx="0">
                  <c:v>Baseline</c:v>
                </c:pt>
                <c:pt idx="1">
                  <c:v>Immediate Impacts</c:v>
                </c:pt>
                <c:pt idx="2">
                  <c:v>Improved Testing and Treatment</c:v>
                </c:pt>
                <c:pt idx="3">
                  <c:v>Widespread Vaccination</c:v>
                </c:pt>
                <c:pt idx="4">
                  <c:v>Residual Impacts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31</c:v>
                </c:pt>
                <c:pt idx="1">
                  <c:v>24.1</c:v>
                </c:pt>
                <c:pt idx="2">
                  <c:v>25.7</c:v>
                </c:pt>
                <c:pt idx="3">
                  <c:v>29.3</c:v>
                </c:pt>
                <c:pt idx="4">
                  <c:v>30.3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1A5-4846-8A87-4C721AAD17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5916800"/>
        <c:axId val="495913848"/>
      </c:line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Increase in Remote Work from Baseline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cat>
            <c:strRef>
              <c:f>Sheet1!$A$2:$A$6</c:f>
              <c:strCache>
                <c:ptCount val="5"/>
                <c:pt idx="0">
                  <c:v>Baseline</c:v>
                </c:pt>
                <c:pt idx="1">
                  <c:v>Immediate Impacts</c:v>
                </c:pt>
                <c:pt idx="2">
                  <c:v>Improved Testing and Treatment</c:v>
                </c:pt>
                <c:pt idx="3">
                  <c:v>Widespread Vaccination</c:v>
                </c:pt>
                <c:pt idx="4">
                  <c:v>Residual Impacts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 formatCode="General">
                  <c:v>0</c:v>
                </c:pt>
                <c:pt idx="1">
                  <c:v>0.37</c:v>
                </c:pt>
                <c:pt idx="2">
                  <c:v>0.19</c:v>
                </c:pt>
                <c:pt idx="3">
                  <c:v>0.09</c:v>
                </c:pt>
                <c:pt idx="4">
                  <c:v>7.0000000000000007E-2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1A5-4846-8A87-4C721AAD174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Shift from Transit Use to SOV from Baseline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strRef>
              <c:f>Sheet1!$A$2:$A$6</c:f>
              <c:strCache>
                <c:ptCount val="5"/>
                <c:pt idx="0">
                  <c:v>Baseline</c:v>
                </c:pt>
                <c:pt idx="1">
                  <c:v>Immediate Impacts</c:v>
                </c:pt>
                <c:pt idx="2">
                  <c:v>Improved Testing and Treatment</c:v>
                </c:pt>
                <c:pt idx="3">
                  <c:v>Widespread Vaccination</c:v>
                </c:pt>
                <c:pt idx="4">
                  <c:v>Residual Impacts</c:v>
                </c:pt>
              </c:strCache>
            </c:strRef>
          </c:cat>
          <c:val>
            <c:numRef>
              <c:f>Sheet1!$D$2:$D$6</c:f>
              <c:numCache>
                <c:formatCode>0%</c:formatCode>
                <c:ptCount val="5"/>
                <c:pt idx="0" formatCode="General">
                  <c:v>0</c:v>
                </c:pt>
                <c:pt idx="1">
                  <c:v>0.72</c:v>
                </c:pt>
                <c:pt idx="2">
                  <c:v>0.44</c:v>
                </c:pt>
                <c:pt idx="3">
                  <c:v>0.21</c:v>
                </c:pt>
                <c:pt idx="4">
                  <c:v>0.14000000000000001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1A5-4846-8A87-4C721AAD17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5157952"/>
        <c:axId val="495161232"/>
      </c:lineChart>
      <c:catAx>
        <c:axId val="495916800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5913848"/>
        <c:crosses val="autoZero"/>
        <c:auto val="1"/>
        <c:lblAlgn val="ctr"/>
        <c:lblOffset val="100"/>
        <c:noMultiLvlLbl val="0"/>
      </c:catAx>
      <c:valAx>
        <c:axId val="495913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 smtClean="0"/>
                  <a:t>Commute Time (Minutes)</a:t>
                </a:r>
                <a:endParaRPr lang="en-US" sz="1400" b="1" dirty="0"/>
              </a:p>
            </c:rich>
          </c:tx>
          <c:layout>
            <c:manualLayout>
              <c:xMode val="edge"/>
              <c:yMode val="edge"/>
              <c:x val="1.7187500000000001E-2"/>
              <c:y val="0.269185621720836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5916800"/>
        <c:crosses val="autoZero"/>
        <c:crossBetween val="between"/>
      </c:valAx>
      <c:valAx>
        <c:axId val="49516123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 smtClean="0"/>
                  <a:t>Percent Remote</a:t>
                </a:r>
                <a:r>
                  <a:rPr lang="en-US" b="1" baseline="0" dirty="0" smtClean="0"/>
                  <a:t> Work and Transit Shift</a:t>
                </a:r>
                <a:endParaRPr lang="en-US" b="1" dirty="0"/>
              </a:p>
            </c:rich>
          </c:tx>
          <c:layout>
            <c:manualLayout>
              <c:xMode val="edge"/>
              <c:yMode val="edge"/>
              <c:x val="0.96884103227287177"/>
              <c:y val="0.166123760398459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5157952"/>
        <c:crosses val="max"/>
        <c:crossBetween val="between"/>
      </c:valAx>
      <c:catAx>
        <c:axId val="4951579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9516123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8A1C7-85EE-4973-8FD0-6930410A38FD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181903-BF89-4522-9020-27ED7A58AB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331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02575-EAFD-48B6-A9F7-2FFF2179805D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C1D33-C715-4584-B083-7FBAEA1975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013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lab-work.github.io/therebound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lab-work.github.io/therebound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 smtClean="0"/>
              <a:t>Census Bureau, MSA population estimates 2019</a:t>
            </a:r>
          </a:p>
          <a:p>
            <a:pPr marL="228600" indent="-228600">
              <a:buAutoNum type="arabicParenBoth"/>
            </a:pPr>
            <a:r>
              <a:rPr lang="en-US" dirty="0" smtClean="0"/>
              <a:t>IHS Global Insight, special tabulation provided to Volpe Center, 6/3/2020, data for 2019Q1</a:t>
            </a:r>
          </a:p>
          <a:p>
            <a:pPr marL="228600" indent="-228600">
              <a:buAutoNum type="arabicParenBoth"/>
            </a:pPr>
            <a:r>
              <a:rPr lang="en-US" dirty="0" smtClean="0"/>
              <a:t>Tabulated from American Community Survey, 2018, Table S0802</a:t>
            </a:r>
          </a:p>
          <a:p>
            <a:pPr marL="228600" indent="-228600">
              <a:buAutoNum type="arabicParenBoth"/>
            </a:pPr>
            <a:r>
              <a:rPr lang="en-US" dirty="0" smtClean="0"/>
              <a:t>Rebound</a:t>
            </a:r>
            <a:r>
              <a:rPr lang="en-US" baseline="0" dirty="0" smtClean="0"/>
              <a:t> Calculator </a:t>
            </a:r>
            <a:r>
              <a:rPr lang="en-US" dirty="0" smtClean="0">
                <a:hlinkClick r:id="rId3"/>
              </a:rPr>
              <a:t>https://lab-work.github.io/therebound/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C1D33-C715-4584-B083-7FBAEA1975C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020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(4) Rebound</a:t>
            </a:r>
            <a:r>
              <a:rPr lang="en-US" baseline="0" dirty="0" smtClean="0"/>
              <a:t> Calculator </a:t>
            </a:r>
            <a:r>
              <a:rPr lang="en-US" dirty="0" smtClean="0">
                <a:hlinkClick r:id="rId3"/>
              </a:rPr>
              <a:t>https://lab-work.github.io/therebound/</a:t>
            </a:r>
            <a:endParaRPr lang="en-US" dirty="0" smtClean="0"/>
          </a:p>
          <a:p>
            <a:r>
              <a:rPr lang="en-US" dirty="0" smtClean="0"/>
              <a:t>(5) Calculated from IHS</a:t>
            </a:r>
            <a:r>
              <a:rPr lang="en-US" baseline="0" dirty="0" smtClean="0"/>
              <a:t> Global Insight, </a:t>
            </a:r>
            <a:r>
              <a:rPr lang="en-US" dirty="0" smtClean="0"/>
              <a:t>special tabulation provided to Volpe Center, 6/3/2020</a:t>
            </a:r>
          </a:p>
          <a:p>
            <a:r>
              <a:rPr lang="en-US" dirty="0" smtClean="0"/>
              <a:t>(6) U.S. Department of Transportation, Bureau of Transportation</a:t>
            </a:r>
            <a:r>
              <a:rPr lang="en-US" baseline="0" dirty="0" smtClean="0"/>
              <a:t> Statistics, Transportation Demand Early Indicators Report: Weekly Impact, 5/8/2020; And various news articles and transit agency websites</a:t>
            </a:r>
          </a:p>
          <a:p>
            <a:r>
              <a:rPr lang="en-US" baseline="0" dirty="0" smtClean="0"/>
              <a:t>(7) Estimated from nationwide share of carpool commuters riding with members of same household, obtained from tabulation of American Community Survey PUMS conducted by Philip Winters, CUTR, University of South Florida; reported in e-mail message from Steve Polzin to Don Pickrell, 6/2/2020.</a:t>
            </a:r>
          </a:p>
          <a:p>
            <a:r>
              <a:rPr lang="en-US" baseline="0" dirty="0" smtClean="0"/>
              <a:t>(8) assumed equal to maximum attainable remote work shares reported in Dingel &amp; Neiman, "How Many Jobs Can be Done at Home?" https://bfi.uchicago.edu/wp-content/uploads/BFI_White-Paper_Dingel_Neiman_3.2020.pdf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C1D33-C715-4584-B083-7FBAEA1975C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279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C1D33-C715-4584-B083-7FBAEA1975C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805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C1D33-C715-4584-B083-7FBAEA1975C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75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C1D33-C715-4584-B083-7FBAEA1975C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018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VOL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3139" y="1066802"/>
            <a:ext cx="12205139" cy="3905267"/>
          </a:xfrm>
          <a:prstGeom prst="rect">
            <a:avLst/>
          </a:prstGeom>
          <a:solidFill>
            <a:srgbClr val="345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bg1">
                  <a:lumMod val="95000"/>
                </a:schemeClr>
              </a:solidFill>
              <a:latin typeface="Gill Sans MT" pitchFamily="34" charset="0"/>
              <a:ea typeface="+mj-ea"/>
              <a:cs typeface="+mj-cs"/>
            </a:endParaRPr>
          </a:p>
        </p:txBody>
      </p:sp>
      <p:sp>
        <p:nvSpPr>
          <p:cNvPr id="24" name="Title 23"/>
          <p:cNvSpPr>
            <a:spLocks noGrp="1"/>
          </p:cNvSpPr>
          <p:nvPr>
            <p:ph type="title" hasCustomPrompt="1"/>
          </p:nvPr>
        </p:nvSpPr>
        <p:spPr>
          <a:xfrm>
            <a:off x="226810" y="1334605"/>
            <a:ext cx="7587154" cy="2302213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ts val="4200"/>
              </a:lnSpc>
              <a:defRPr sz="4400" b="1" baseline="0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 smtClean="0"/>
              <a:t>Title Slide. Keep Size + Line Spacing</a:t>
            </a:r>
            <a:endParaRPr lang="en-US" dirty="0"/>
          </a:p>
        </p:txBody>
      </p:sp>
      <p:sp>
        <p:nvSpPr>
          <p:cNvPr id="29" name="Content Placeholder 28"/>
          <p:cNvSpPr>
            <a:spLocks noGrp="1"/>
          </p:cNvSpPr>
          <p:nvPr>
            <p:ph sz="quarter" idx="10" hasCustomPrompt="1"/>
          </p:nvPr>
        </p:nvSpPr>
        <p:spPr>
          <a:xfrm>
            <a:off x="226809" y="3789633"/>
            <a:ext cx="7397750" cy="1169668"/>
          </a:xfrm>
        </p:spPr>
        <p:txBody>
          <a:bodyPr lIns="0" tIns="0" rIns="0" bIns="0" anchor="b" anchorCtr="0"/>
          <a:lstStyle>
            <a:lvl1pPr marL="0" indent="0">
              <a:lnSpc>
                <a:spcPts val="2400"/>
              </a:lnSpc>
              <a:buNone/>
              <a:defRPr b="1" cap="none" baseline="0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 smtClean="0"/>
              <a:t>Click To Edit SUBTITLE | MOVE DOWN IF NEEDED</a:t>
            </a:r>
          </a:p>
        </p:txBody>
      </p:sp>
      <p:sp>
        <p:nvSpPr>
          <p:cNvPr id="12" name="Flowchart: Manual Input 3"/>
          <p:cNvSpPr/>
          <p:nvPr userDrawn="1"/>
        </p:nvSpPr>
        <p:spPr>
          <a:xfrm>
            <a:off x="-9524" y="5124884"/>
            <a:ext cx="12202744" cy="173311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18"/>
              <a:gd name="connsiteY0" fmla="*/ 4460 h 10000"/>
              <a:gd name="connsiteX1" fmla="*/ 10018 w 10018"/>
              <a:gd name="connsiteY1" fmla="*/ 0 h 10000"/>
              <a:gd name="connsiteX2" fmla="*/ 10018 w 10018"/>
              <a:gd name="connsiteY2" fmla="*/ 10000 h 10000"/>
              <a:gd name="connsiteX3" fmla="*/ 18 w 10018"/>
              <a:gd name="connsiteY3" fmla="*/ 10000 h 10000"/>
              <a:gd name="connsiteX4" fmla="*/ 0 w 10018"/>
              <a:gd name="connsiteY4" fmla="*/ 4460 h 10000"/>
              <a:gd name="connsiteX0" fmla="*/ 0 w 10018"/>
              <a:gd name="connsiteY0" fmla="*/ 5531 h 11071"/>
              <a:gd name="connsiteX1" fmla="*/ 10000 w 10018"/>
              <a:gd name="connsiteY1" fmla="*/ 0 h 11071"/>
              <a:gd name="connsiteX2" fmla="*/ 10018 w 10018"/>
              <a:gd name="connsiteY2" fmla="*/ 11071 h 11071"/>
              <a:gd name="connsiteX3" fmla="*/ 18 w 10018"/>
              <a:gd name="connsiteY3" fmla="*/ 11071 h 11071"/>
              <a:gd name="connsiteX4" fmla="*/ 0 w 10018"/>
              <a:gd name="connsiteY4" fmla="*/ 5531 h 11071"/>
              <a:gd name="connsiteX0" fmla="*/ 7 w 10002"/>
              <a:gd name="connsiteY0" fmla="*/ 5531 h 11071"/>
              <a:gd name="connsiteX1" fmla="*/ 9984 w 10002"/>
              <a:gd name="connsiteY1" fmla="*/ 0 h 11071"/>
              <a:gd name="connsiteX2" fmla="*/ 10002 w 10002"/>
              <a:gd name="connsiteY2" fmla="*/ 11071 h 11071"/>
              <a:gd name="connsiteX3" fmla="*/ 2 w 10002"/>
              <a:gd name="connsiteY3" fmla="*/ 11071 h 11071"/>
              <a:gd name="connsiteX4" fmla="*/ 7 w 10002"/>
              <a:gd name="connsiteY4" fmla="*/ 5531 h 11071"/>
              <a:gd name="connsiteX0" fmla="*/ 13 w 10002"/>
              <a:gd name="connsiteY0" fmla="*/ 5531 h 11071"/>
              <a:gd name="connsiteX1" fmla="*/ 9984 w 10002"/>
              <a:gd name="connsiteY1" fmla="*/ 0 h 11071"/>
              <a:gd name="connsiteX2" fmla="*/ 10002 w 10002"/>
              <a:gd name="connsiteY2" fmla="*/ 11071 h 11071"/>
              <a:gd name="connsiteX3" fmla="*/ 2 w 10002"/>
              <a:gd name="connsiteY3" fmla="*/ 11071 h 11071"/>
              <a:gd name="connsiteX4" fmla="*/ 13 w 10002"/>
              <a:gd name="connsiteY4" fmla="*/ 5531 h 11071"/>
              <a:gd name="connsiteX0" fmla="*/ 1 w 9990"/>
              <a:gd name="connsiteY0" fmla="*/ 5531 h 11071"/>
              <a:gd name="connsiteX1" fmla="*/ 9972 w 9990"/>
              <a:gd name="connsiteY1" fmla="*/ 0 h 11071"/>
              <a:gd name="connsiteX2" fmla="*/ 9990 w 9990"/>
              <a:gd name="connsiteY2" fmla="*/ 11071 h 11071"/>
              <a:gd name="connsiteX3" fmla="*/ 2 w 9990"/>
              <a:gd name="connsiteY3" fmla="*/ 11071 h 11071"/>
              <a:gd name="connsiteX4" fmla="*/ 1 w 9990"/>
              <a:gd name="connsiteY4" fmla="*/ 5531 h 11071"/>
              <a:gd name="connsiteX0" fmla="*/ 1 w 10000"/>
              <a:gd name="connsiteY0" fmla="*/ 4996 h 10000"/>
              <a:gd name="connsiteX1" fmla="*/ 9994 w 10000"/>
              <a:gd name="connsiteY1" fmla="*/ 0 h 10000"/>
              <a:gd name="connsiteX2" fmla="*/ 10000 w 10000"/>
              <a:gd name="connsiteY2" fmla="*/ 10000 h 10000"/>
              <a:gd name="connsiteX3" fmla="*/ 2 w 10000"/>
              <a:gd name="connsiteY3" fmla="*/ 10000 h 10000"/>
              <a:gd name="connsiteX4" fmla="*/ 1 w 10000"/>
              <a:gd name="connsiteY4" fmla="*/ 4996 h 10000"/>
              <a:gd name="connsiteX0" fmla="*/ 1 w 10001"/>
              <a:gd name="connsiteY0" fmla="*/ 5052 h 10056"/>
              <a:gd name="connsiteX1" fmla="*/ 10000 w 10001"/>
              <a:gd name="connsiteY1" fmla="*/ 0 h 10056"/>
              <a:gd name="connsiteX2" fmla="*/ 10000 w 10001"/>
              <a:gd name="connsiteY2" fmla="*/ 10056 h 10056"/>
              <a:gd name="connsiteX3" fmla="*/ 2 w 10001"/>
              <a:gd name="connsiteY3" fmla="*/ 10056 h 10056"/>
              <a:gd name="connsiteX4" fmla="*/ 1 w 10001"/>
              <a:gd name="connsiteY4" fmla="*/ 5052 h 1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056">
                <a:moveTo>
                  <a:pt x="1" y="5052"/>
                </a:moveTo>
                <a:lnTo>
                  <a:pt x="10000" y="0"/>
                </a:lnTo>
                <a:cubicBezTo>
                  <a:pt x="10006" y="3333"/>
                  <a:pt x="9994" y="6723"/>
                  <a:pt x="10000" y="10056"/>
                </a:cubicBezTo>
                <a:lnTo>
                  <a:pt x="2" y="10056"/>
                </a:lnTo>
                <a:cubicBezTo>
                  <a:pt x="-4" y="8388"/>
                  <a:pt x="7" y="6720"/>
                  <a:pt x="1" y="5052"/>
                </a:cubicBezTo>
                <a:close/>
              </a:path>
            </a:pathLst>
          </a:custGeom>
          <a:solidFill>
            <a:srgbClr val="B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885" y="5772174"/>
            <a:ext cx="5029200" cy="7438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105" y="6681606"/>
            <a:ext cx="3931920" cy="95236"/>
          </a:xfrm>
          <a:prstGeom prst="rect">
            <a:avLst/>
          </a:prstGeom>
        </p:spPr>
      </p:pic>
      <p:pic>
        <p:nvPicPr>
          <p:cNvPr id="9" name="Content Placeholder 6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1" b="10738"/>
          <a:stretch/>
        </p:blipFill>
        <p:spPr>
          <a:xfrm>
            <a:off x="7988039" y="1083998"/>
            <a:ext cx="3840480" cy="3840480"/>
          </a:xfrm>
          <a:prstGeom prst="ellips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83414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YOU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3139" y="1066802"/>
            <a:ext cx="12205139" cy="3905267"/>
          </a:xfrm>
          <a:prstGeom prst="rect">
            <a:avLst/>
          </a:prstGeom>
          <a:solidFill>
            <a:srgbClr val="345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bg1">
                  <a:lumMod val="95000"/>
                </a:schemeClr>
              </a:solidFill>
              <a:latin typeface="Gill Sans MT" pitchFamily="34" charset="0"/>
              <a:ea typeface="+mj-ea"/>
              <a:cs typeface="+mj-cs"/>
            </a:endParaRPr>
          </a:p>
        </p:txBody>
      </p:sp>
      <p:sp>
        <p:nvSpPr>
          <p:cNvPr id="2" name="Oval 1"/>
          <p:cNvSpPr/>
          <p:nvPr userDrawn="1"/>
        </p:nvSpPr>
        <p:spPr>
          <a:xfrm>
            <a:off x="8001000" y="1115568"/>
            <a:ext cx="3840480" cy="384048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23"/>
          <p:cNvSpPr>
            <a:spLocks noGrp="1"/>
          </p:cNvSpPr>
          <p:nvPr>
            <p:ph type="title" hasCustomPrompt="1"/>
          </p:nvPr>
        </p:nvSpPr>
        <p:spPr>
          <a:xfrm>
            <a:off x="226810" y="1334605"/>
            <a:ext cx="7833233" cy="2302213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ts val="4200"/>
              </a:lnSpc>
              <a:defRPr sz="4400" b="1" baseline="0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 smtClean="0"/>
              <a:t>Title Slide. Keep Size + Line Spacing</a:t>
            </a:r>
            <a:endParaRPr lang="en-US" dirty="0"/>
          </a:p>
        </p:txBody>
      </p:sp>
      <p:sp>
        <p:nvSpPr>
          <p:cNvPr id="16" name="Content Placeholder 28"/>
          <p:cNvSpPr>
            <a:spLocks noGrp="1"/>
          </p:cNvSpPr>
          <p:nvPr>
            <p:ph sz="quarter" idx="10" hasCustomPrompt="1"/>
          </p:nvPr>
        </p:nvSpPr>
        <p:spPr>
          <a:xfrm>
            <a:off x="226809" y="3789633"/>
            <a:ext cx="7397750" cy="1169668"/>
          </a:xfrm>
        </p:spPr>
        <p:txBody>
          <a:bodyPr lIns="0" tIns="0" rIns="0" bIns="0" anchor="b" anchorCtr="0"/>
          <a:lstStyle>
            <a:lvl1pPr marL="0" indent="0">
              <a:lnSpc>
                <a:spcPts val="2400"/>
              </a:lnSpc>
              <a:buNone/>
              <a:defRPr b="1" cap="none" baseline="0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 smtClean="0"/>
              <a:t>Click To Edit SUBTITLE | MOVE DOWN IF NEEDED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8820182" y="2129081"/>
            <a:ext cx="2203450" cy="139382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Crop image to circle 4.5” diam.</a:t>
            </a:r>
          </a:p>
        </p:txBody>
      </p:sp>
      <p:sp>
        <p:nvSpPr>
          <p:cNvPr id="9" name="Flowchart: Manual Input 3"/>
          <p:cNvSpPr/>
          <p:nvPr userDrawn="1"/>
        </p:nvSpPr>
        <p:spPr>
          <a:xfrm>
            <a:off x="-9524" y="5124884"/>
            <a:ext cx="12202744" cy="173311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18"/>
              <a:gd name="connsiteY0" fmla="*/ 4460 h 10000"/>
              <a:gd name="connsiteX1" fmla="*/ 10018 w 10018"/>
              <a:gd name="connsiteY1" fmla="*/ 0 h 10000"/>
              <a:gd name="connsiteX2" fmla="*/ 10018 w 10018"/>
              <a:gd name="connsiteY2" fmla="*/ 10000 h 10000"/>
              <a:gd name="connsiteX3" fmla="*/ 18 w 10018"/>
              <a:gd name="connsiteY3" fmla="*/ 10000 h 10000"/>
              <a:gd name="connsiteX4" fmla="*/ 0 w 10018"/>
              <a:gd name="connsiteY4" fmla="*/ 4460 h 10000"/>
              <a:gd name="connsiteX0" fmla="*/ 0 w 10018"/>
              <a:gd name="connsiteY0" fmla="*/ 5531 h 11071"/>
              <a:gd name="connsiteX1" fmla="*/ 10000 w 10018"/>
              <a:gd name="connsiteY1" fmla="*/ 0 h 11071"/>
              <a:gd name="connsiteX2" fmla="*/ 10018 w 10018"/>
              <a:gd name="connsiteY2" fmla="*/ 11071 h 11071"/>
              <a:gd name="connsiteX3" fmla="*/ 18 w 10018"/>
              <a:gd name="connsiteY3" fmla="*/ 11071 h 11071"/>
              <a:gd name="connsiteX4" fmla="*/ 0 w 10018"/>
              <a:gd name="connsiteY4" fmla="*/ 5531 h 11071"/>
              <a:gd name="connsiteX0" fmla="*/ 7 w 10002"/>
              <a:gd name="connsiteY0" fmla="*/ 5531 h 11071"/>
              <a:gd name="connsiteX1" fmla="*/ 9984 w 10002"/>
              <a:gd name="connsiteY1" fmla="*/ 0 h 11071"/>
              <a:gd name="connsiteX2" fmla="*/ 10002 w 10002"/>
              <a:gd name="connsiteY2" fmla="*/ 11071 h 11071"/>
              <a:gd name="connsiteX3" fmla="*/ 2 w 10002"/>
              <a:gd name="connsiteY3" fmla="*/ 11071 h 11071"/>
              <a:gd name="connsiteX4" fmla="*/ 7 w 10002"/>
              <a:gd name="connsiteY4" fmla="*/ 5531 h 11071"/>
              <a:gd name="connsiteX0" fmla="*/ 13 w 10002"/>
              <a:gd name="connsiteY0" fmla="*/ 5531 h 11071"/>
              <a:gd name="connsiteX1" fmla="*/ 9984 w 10002"/>
              <a:gd name="connsiteY1" fmla="*/ 0 h 11071"/>
              <a:gd name="connsiteX2" fmla="*/ 10002 w 10002"/>
              <a:gd name="connsiteY2" fmla="*/ 11071 h 11071"/>
              <a:gd name="connsiteX3" fmla="*/ 2 w 10002"/>
              <a:gd name="connsiteY3" fmla="*/ 11071 h 11071"/>
              <a:gd name="connsiteX4" fmla="*/ 13 w 10002"/>
              <a:gd name="connsiteY4" fmla="*/ 5531 h 11071"/>
              <a:gd name="connsiteX0" fmla="*/ 1 w 9990"/>
              <a:gd name="connsiteY0" fmla="*/ 5531 h 11071"/>
              <a:gd name="connsiteX1" fmla="*/ 9972 w 9990"/>
              <a:gd name="connsiteY1" fmla="*/ 0 h 11071"/>
              <a:gd name="connsiteX2" fmla="*/ 9990 w 9990"/>
              <a:gd name="connsiteY2" fmla="*/ 11071 h 11071"/>
              <a:gd name="connsiteX3" fmla="*/ 2 w 9990"/>
              <a:gd name="connsiteY3" fmla="*/ 11071 h 11071"/>
              <a:gd name="connsiteX4" fmla="*/ 1 w 9990"/>
              <a:gd name="connsiteY4" fmla="*/ 5531 h 11071"/>
              <a:gd name="connsiteX0" fmla="*/ 1 w 10000"/>
              <a:gd name="connsiteY0" fmla="*/ 4996 h 10000"/>
              <a:gd name="connsiteX1" fmla="*/ 9994 w 10000"/>
              <a:gd name="connsiteY1" fmla="*/ 0 h 10000"/>
              <a:gd name="connsiteX2" fmla="*/ 10000 w 10000"/>
              <a:gd name="connsiteY2" fmla="*/ 10000 h 10000"/>
              <a:gd name="connsiteX3" fmla="*/ 2 w 10000"/>
              <a:gd name="connsiteY3" fmla="*/ 10000 h 10000"/>
              <a:gd name="connsiteX4" fmla="*/ 1 w 10000"/>
              <a:gd name="connsiteY4" fmla="*/ 4996 h 10000"/>
              <a:gd name="connsiteX0" fmla="*/ 1 w 10001"/>
              <a:gd name="connsiteY0" fmla="*/ 5052 h 10056"/>
              <a:gd name="connsiteX1" fmla="*/ 10000 w 10001"/>
              <a:gd name="connsiteY1" fmla="*/ 0 h 10056"/>
              <a:gd name="connsiteX2" fmla="*/ 10000 w 10001"/>
              <a:gd name="connsiteY2" fmla="*/ 10056 h 10056"/>
              <a:gd name="connsiteX3" fmla="*/ 2 w 10001"/>
              <a:gd name="connsiteY3" fmla="*/ 10056 h 10056"/>
              <a:gd name="connsiteX4" fmla="*/ 1 w 10001"/>
              <a:gd name="connsiteY4" fmla="*/ 5052 h 1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056">
                <a:moveTo>
                  <a:pt x="1" y="5052"/>
                </a:moveTo>
                <a:lnTo>
                  <a:pt x="10000" y="0"/>
                </a:lnTo>
                <a:cubicBezTo>
                  <a:pt x="10006" y="3333"/>
                  <a:pt x="9994" y="6723"/>
                  <a:pt x="10000" y="10056"/>
                </a:cubicBezTo>
                <a:lnTo>
                  <a:pt x="2" y="10056"/>
                </a:lnTo>
                <a:cubicBezTo>
                  <a:pt x="-4" y="8388"/>
                  <a:pt x="7" y="6720"/>
                  <a:pt x="1" y="5052"/>
                </a:cubicBezTo>
                <a:close/>
              </a:path>
            </a:pathLst>
          </a:custGeom>
          <a:solidFill>
            <a:srgbClr val="B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885" y="5772174"/>
            <a:ext cx="5029200" cy="7438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105" y="6681606"/>
            <a:ext cx="3931920" cy="9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0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"/>
            <a:ext cx="12192000" cy="1602726"/>
          </a:xfrm>
          <a:prstGeom prst="rect">
            <a:avLst/>
          </a:prstGeom>
          <a:solidFill>
            <a:srgbClr val="345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bg1">
                  <a:lumMod val="95000"/>
                </a:schemeClr>
              </a:solidFill>
              <a:latin typeface="Gill Sans MT" pitchFamily="34" charset="0"/>
              <a:ea typeface="+mj-ea"/>
              <a:cs typeface="+mj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2901" y="365126"/>
            <a:ext cx="11010900" cy="1139825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ts val="4000"/>
              </a:lnSpc>
              <a:defRPr sz="4000" b="1" cap="none" baseline="0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42901" y="1730638"/>
            <a:ext cx="11010900" cy="4955914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 smtClean="0"/>
              <a:t>Click to edit slide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Flowchart: Manual Input 3"/>
          <p:cNvSpPr/>
          <p:nvPr userDrawn="1"/>
        </p:nvSpPr>
        <p:spPr>
          <a:xfrm>
            <a:off x="-9524" y="6248402"/>
            <a:ext cx="12202744" cy="60959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18"/>
              <a:gd name="connsiteY0" fmla="*/ 4460 h 10000"/>
              <a:gd name="connsiteX1" fmla="*/ 10018 w 10018"/>
              <a:gd name="connsiteY1" fmla="*/ 0 h 10000"/>
              <a:gd name="connsiteX2" fmla="*/ 10018 w 10018"/>
              <a:gd name="connsiteY2" fmla="*/ 10000 h 10000"/>
              <a:gd name="connsiteX3" fmla="*/ 18 w 10018"/>
              <a:gd name="connsiteY3" fmla="*/ 10000 h 10000"/>
              <a:gd name="connsiteX4" fmla="*/ 0 w 10018"/>
              <a:gd name="connsiteY4" fmla="*/ 4460 h 10000"/>
              <a:gd name="connsiteX0" fmla="*/ 0 w 10018"/>
              <a:gd name="connsiteY0" fmla="*/ 5531 h 11071"/>
              <a:gd name="connsiteX1" fmla="*/ 10000 w 10018"/>
              <a:gd name="connsiteY1" fmla="*/ 0 h 11071"/>
              <a:gd name="connsiteX2" fmla="*/ 10018 w 10018"/>
              <a:gd name="connsiteY2" fmla="*/ 11071 h 11071"/>
              <a:gd name="connsiteX3" fmla="*/ 18 w 10018"/>
              <a:gd name="connsiteY3" fmla="*/ 11071 h 11071"/>
              <a:gd name="connsiteX4" fmla="*/ 0 w 10018"/>
              <a:gd name="connsiteY4" fmla="*/ 5531 h 11071"/>
              <a:gd name="connsiteX0" fmla="*/ 7 w 10002"/>
              <a:gd name="connsiteY0" fmla="*/ 5531 h 11071"/>
              <a:gd name="connsiteX1" fmla="*/ 9984 w 10002"/>
              <a:gd name="connsiteY1" fmla="*/ 0 h 11071"/>
              <a:gd name="connsiteX2" fmla="*/ 10002 w 10002"/>
              <a:gd name="connsiteY2" fmla="*/ 11071 h 11071"/>
              <a:gd name="connsiteX3" fmla="*/ 2 w 10002"/>
              <a:gd name="connsiteY3" fmla="*/ 11071 h 11071"/>
              <a:gd name="connsiteX4" fmla="*/ 7 w 10002"/>
              <a:gd name="connsiteY4" fmla="*/ 5531 h 11071"/>
              <a:gd name="connsiteX0" fmla="*/ 13 w 10002"/>
              <a:gd name="connsiteY0" fmla="*/ 5531 h 11071"/>
              <a:gd name="connsiteX1" fmla="*/ 9984 w 10002"/>
              <a:gd name="connsiteY1" fmla="*/ 0 h 11071"/>
              <a:gd name="connsiteX2" fmla="*/ 10002 w 10002"/>
              <a:gd name="connsiteY2" fmla="*/ 11071 h 11071"/>
              <a:gd name="connsiteX3" fmla="*/ 2 w 10002"/>
              <a:gd name="connsiteY3" fmla="*/ 11071 h 11071"/>
              <a:gd name="connsiteX4" fmla="*/ 13 w 10002"/>
              <a:gd name="connsiteY4" fmla="*/ 5531 h 11071"/>
              <a:gd name="connsiteX0" fmla="*/ 1 w 9990"/>
              <a:gd name="connsiteY0" fmla="*/ 5531 h 11071"/>
              <a:gd name="connsiteX1" fmla="*/ 9972 w 9990"/>
              <a:gd name="connsiteY1" fmla="*/ 0 h 11071"/>
              <a:gd name="connsiteX2" fmla="*/ 9990 w 9990"/>
              <a:gd name="connsiteY2" fmla="*/ 11071 h 11071"/>
              <a:gd name="connsiteX3" fmla="*/ 2 w 9990"/>
              <a:gd name="connsiteY3" fmla="*/ 11071 h 11071"/>
              <a:gd name="connsiteX4" fmla="*/ 1 w 9990"/>
              <a:gd name="connsiteY4" fmla="*/ 5531 h 11071"/>
              <a:gd name="connsiteX0" fmla="*/ 1 w 10000"/>
              <a:gd name="connsiteY0" fmla="*/ 4996 h 10000"/>
              <a:gd name="connsiteX1" fmla="*/ 9994 w 10000"/>
              <a:gd name="connsiteY1" fmla="*/ 0 h 10000"/>
              <a:gd name="connsiteX2" fmla="*/ 10000 w 10000"/>
              <a:gd name="connsiteY2" fmla="*/ 10000 h 10000"/>
              <a:gd name="connsiteX3" fmla="*/ 2 w 10000"/>
              <a:gd name="connsiteY3" fmla="*/ 10000 h 10000"/>
              <a:gd name="connsiteX4" fmla="*/ 1 w 10000"/>
              <a:gd name="connsiteY4" fmla="*/ 4996 h 10000"/>
              <a:gd name="connsiteX0" fmla="*/ 1 w 10001"/>
              <a:gd name="connsiteY0" fmla="*/ 5052 h 10056"/>
              <a:gd name="connsiteX1" fmla="*/ 10000 w 10001"/>
              <a:gd name="connsiteY1" fmla="*/ 0 h 10056"/>
              <a:gd name="connsiteX2" fmla="*/ 10000 w 10001"/>
              <a:gd name="connsiteY2" fmla="*/ 10056 h 10056"/>
              <a:gd name="connsiteX3" fmla="*/ 2 w 10001"/>
              <a:gd name="connsiteY3" fmla="*/ 10056 h 10056"/>
              <a:gd name="connsiteX4" fmla="*/ 1 w 10001"/>
              <a:gd name="connsiteY4" fmla="*/ 5052 h 1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056">
                <a:moveTo>
                  <a:pt x="1" y="5052"/>
                </a:moveTo>
                <a:lnTo>
                  <a:pt x="10000" y="0"/>
                </a:lnTo>
                <a:cubicBezTo>
                  <a:pt x="10006" y="3333"/>
                  <a:pt x="9994" y="6723"/>
                  <a:pt x="10000" y="10056"/>
                </a:cubicBezTo>
                <a:lnTo>
                  <a:pt x="2" y="10056"/>
                </a:lnTo>
                <a:cubicBezTo>
                  <a:pt x="-4" y="8388"/>
                  <a:pt x="7" y="6720"/>
                  <a:pt x="1" y="5052"/>
                </a:cubicBezTo>
                <a:close/>
              </a:path>
            </a:pathLst>
          </a:custGeom>
          <a:solidFill>
            <a:srgbClr val="B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627" y="6405821"/>
            <a:ext cx="2651760" cy="392213"/>
          </a:xfrm>
          <a:prstGeom prst="rect">
            <a:avLst/>
          </a:prstGeom>
        </p:spPr>
      </p:pic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492876"/>
            <a:ext cx="2743200" cy="365125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 smtClean="0"/>
              <a:t>Slide </a:t>
            </a:r>
            <a:fld id="{0AB40DA4-FA10-48ED-9ACF-0ECC4D4604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367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 + SLIDE#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Manual Input 3"/>
          <p:cNvSpPr/>
          <p:nvPr userDrawn="1"/>
        </p:nvSpPr>
        <p:spPr>
          <a:xfrm>
            <a:off x="-9524" y="6248402"/>
            <a:ext cx="12202744" cy="60959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18"/>
              <a:gd name="connsiteY0" fmla="*/ 4460 h 10000"/>
              <a:gd name="connsiteX1" fmla="*/ 10018 w 10018"/>
              <a:gd name="connsiteY1" fmla="*/ 0 h 10000"/>
              <a:gd name="connsiteX2" fmla="*/ 10018 w 10018"/>
              <a:gd name="connsiteY2" fmla="*/ 10000 h 10000"/>
              <a:gd name="connsiteX3" fmla="*/ 18 w 10018"/>
              <a:gd name="connsiteY3" fmla="*/ 10000 h 10000"/>
              <a:gd name="connsiteX4" fmla="*/ 0 w 10018"/>
              <a:gd name="connsiteY4" fmla="*/ 4460 h 10000"/>
              <a:gd name="connsiteX0" fmla="*/ 0 w 10018"/>
              <a:gd name="connsiteY0" fmla="*/ 5531 h 11071"/>
              <a:gd name="connsiteX1" fmla="*/ 10000 w 10018"/>
              <a:gd name="connsiteY1" fmla="*/ 0 h 11071"/>
              <a:gd name="connsiteX2" fmla="*/ 10018 w 10018"/>
              <a:gd name="connsiteY2" fmla="*/ 11071 h 11071"/>
              <a:gd name="connsiteX3" fmla="*/ 18 w 10018"/>
              <a:gd name="connsiteY3" fmla="*/ 11071 h 11071"/>
              <a:gd name="connsiteX4" fmla="*/ 0 w 10018"/>
              <a:gd name="connsiteY4" fmla="*/ 5531 h 11071"/>
              <a:gd name="connsiteX0" fmla="*/ 7 w 10002"/>
              <a:gd name="connsiteY0" fmla="*/ 5531 h 11071"/>
              <a:gd name="connsiteX1" fmla="*/ 9984 w 10002"/>
              <a:gd name="connsiteY1" fmla="*/ 0 h 11071"/>
              <a:gd name="connsiteX2" fmla="*/ 10002 w 10002"/>
              <a:gd name="connsiteY2" fmla="*/ 11071 h 11071"/>
              <a:gd name="connsiteX3" fmla="*/ 2 w 10002"/>
              <a:gd name="connsiteY3" fmla="*/ 11071 h 11071"/>
              <a:gd name="connsiteX4" fmla="*/ 7 w 10002"/>
              <a:gd name="connsiteY4" fmla="*/ 5531 h 11071"/>
              <a:gd name="connsiteX0" fmla="*/ 13 w 10002"/>
              <a:gd name="connsiteY0" fmla="*/ 5531 h 11071"/>
              <a:gd name="connsiteX1" fmla="*/ 9984 w 10002"/>
              <a:gd name="connsiteY1" fmla="*/ 0 h 11071"/>
              <a:gd name="connsiteX2" fmla="*/ 10002 w 10002"/>
              <a:gd name="connsiteY2" fmla="*/ 11071 h 11071"/>
              <a:gd name="connsiteX3" fmla="*/ 2 w 10002"/>
              <a:gd name="connsiteY3" fmla="*/ 11071 h 11071"/>
              <a:gd name="connsiteX4" fmla="*/ 13 w 10002"/>
              <a:gd name="connsiteY4" fmla="*/ 5531 h 11071"/>
              <a:gd name="connsiteX0" fmla="*/ 1 w 9990"/>
              <a:gd name="connsiteY0" fmla="*/ 5531 h 11071"/>
              <a:gd name="connsiteX1" fmla="*/ 9972 w 9990"/>
              <a:gd name="connsiteY1" fmla="*/ 0 h 11071"/>
              <a:gd name="connsiteX2" fmla="*/ 9990 w 9990"/>
              <a:gd name="connsiteY2" fmla="*/ 11071 h 11071"/>
              <a:gd name="connsiteX3" fmla="*/ 2 w 9990"/>
              <a:gd name="connsiteY3" fmla="*/ 11071 h 11071"/>
              <a:gd name="connsiteX4" fmla="*/ 1 w 9990"/>
              <a:gd name="connsiteY4" fmla="*/ 5531 h 11071"/>
              <a:gd name="connsiteX0" fmla="*/ 1 w 10000"/>
              <a:gd name="connsiteY0" fmla="*/ 4996 h 10000"/>
              <a:gd name="connsiteX1" fmla="*/ 9994 w 10000"/>
              <a:gd name="connsiteY1" fmla="*/ 0 h 10000"/>
              <a:gd name="connsiteX2" fmla="*/ 10000 w 10000"/>
              <a:gd name="connsiteY2" fmla="*/ 10000 h 10000"/>
              <a:gd name="connsiteX3" fmla="*/ 2 w 10000"/>
              <a:gd name="connsiteY3" fmla="*/ 10000 h 10000"/>
              <a:gd name="connsiteX4" fmla="*/ 1 w 10000"/>
              <a:gd name="connsiteY4" fmla="*/ 4996 h 10000"/>
              <a:gd name="connsiteX0" fmla="*/ 1 w 10001"/>
              <a:gd name="connsiteY0" fmla="*/ 5052 h 10056"/>
              <a:gd name="connsiteX1" fmla="*/ 10000 w 10001"/>
              <a:gd name="connsiteY1" fmla="*/ 0 h 10056"/>
              <a:gd name="connsiteX2" fmla="*/ 10000 w 10001"/>
              <a:gd name="connsiteY2" fmla="*/ 10056 h 10056"/>
              <a:gd name="connsiteX3" fmla="*/ 2 w 10001"/>
              <a:gd name="connsiteY3" fmla="*/ 10056 h 10056"/>
              <a:gd name="connsiteX4" fmla="*/ 1 w 10001"/>
              <a:gd name="connsiteY4" fmla="*/ 5052 h 1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056">
                <a:moveTo>
                  <a:pt x="1" y="5052"/>
                </a:moveTo>
                <a:lnTo>
                  <a:pt x="10000" y="0"/>
                </a:lnTo>
                <a:cubicBezTo>
                  <a:pt x="10006" y="3333"/>
                  <a:pt x="9994" y="6723"/>
                  <a:pt x="10000" y="10056"/>
                </a:cubicBezTo>
                <a:lnTo>
                  <a:pt x="2" y="10056"/>
                </a:lnTo>
                <a:cubicBezTo>
                  <a:pt x="-4" y="8388"/>
                  <a:pt x="7" y="6720"/>
                  <a:pt x="1" y="5052"/>
                </a:cubicBezTo>
                <a:close/>
              </a:path>
            </a:pathLst>
          </a:custGeom>
          <a:solidFill>
            <a:srgbClr val="B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3"/>
            <a:ext cx="12192000" cy="1610372"/>
          </a:xfrm>
          <a:prstGeom prst="rect">
            <a:avLst/>
          </a:prstGeom>
          <a:solidFill>
            <a:srgbClr val="345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bg1">
                  <a:lumMod val="95000"/>
                </a:schemeClr>
              </a:solidFill>
              <a:latin typeface="Gill Sans MT" pitchFamily="34" charset="0"/>
              <a:ea typeface="+mj-ea"/>
              <a:cs typeface="+mj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42901" y="365126"/>
            <a:ext cx="11010900" cy="1139825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ts val="4000"/>
              </a:lnSpc>
              <a:defRPr lang="en-US" sz="4000" b="1" kern="1200" cap="none" baseline="0" dirty="0" smtClean="0">
                <a:solidFill>
                  <a:schemeClr val="bg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This Master Has Slide #S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42901" y="1738284"/>
            <a:ext cx="11010900" cy="4948268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 smtClean="0"/>
              <a:t>Click to edit slide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492876"/>
            <a:ext cx="2743200" cy="365125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 smtClean="0"/>
              <a:t>Slide </a:t>
            </a:r>
            <a:fld id="{0AB40DA4-FA10-48ED-9ACF-0ECC4D46040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627" y="6405821"/>
            <a:ext cx="2651760" cy="39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19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AC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5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bg1">
                  <a:lumMod val="95000"/>
                </a:schemeClr>
              </a:solidFill>
              <a:latin typeface="Gill Sans MT" pitchFamily="34" charset="0"/>
              <a:ea typeface="+mj-ea"/>
              <a:cs typeface="+mj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47472" y="2289175"/>
            <a:ext cx="11049871" cy="3082925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ts val="4800"/>
              </a:lnSpc>
              <a:defRPr sz="4800" b="1" cap="none" baseline="0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 smtClean="0"/>
              <a:t>Spacer Slide For A New Section Of Your Presentation</a:t>
            </a:r>
            <a:endParaRPr lang="en-US" dirty="0"/>
          </a:p>
        </p:txBody>
      </p:sp>
      <p:sp>
        <p:nvSpPr>
          <p:cNvPr id="7" name="Flowchart: Manual Input 3"/>
          <p:cNvSpPr/>
          <p:nvPr userDrawn="1"/>
        </p:nvSpPr>
        <p:spPr>
          <a:xfrm>
            <a:off x="-9524" y="6248402"/>
            <a:ext cx="12202744" cy="60959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18"/>
              <a:gd name="connsiteY0" fmla="*/ 4460 h 10000"/>
              <a:gd name="connsiteX1" fmla="*/ 10018 w 10018"/>
              <a:gd name="connsiteY1" fmla="*/ 0 h 10000"/>
              <a:gd name="connsiteX2" fmla="*/ 10018 w 10018"/>
              <a:gd name="connsiteY2" fmla="*/ 10000 h 10000"/>
              <a:gd name="connsiteX3" fmla="*/ 18 w 10018"/>
              <a:gd name="connsiteY3" fmla="*/ 10000 h 10000"/>
              <a:gd name="connsiteX4" fmla="*/ 0 w 10018"/>
              <a:gd name="connsiteY4" fmla="*/ 4460 h 10000"/>
              <a:gd name="connsiteX0" fmla="*/ 0 w 10018"/>
              <a:gd name="connsiteY0" fmla="*/ 5531 h 11071"/>
              <a:gd name="connsiteX1" fmla="*/ 10000 w 10018"/>
              <a:gd name="connsiteY1" fmla="*/ 0 h 11071"/>
              <a:gd name="connsiteX2" fmla="*/ 10018 w 10018"/>
              <a:gd name="connsiteY2" fmla="*/ 11071 h 11071"/>
              <a:gd name="connsiteX3" fmla="*/ 18 w 10018"/>
              <a:gd name="connsiteY3" fmla="*/ 11071 h 11071"/>
              <a:gd name="connsiteX4" fmla="*/ 0 w 10018"/>
              <a:gd name="connsiteY4" fmla="*/ 5531 h 11071"/>
              <a:gd name="connsiteX0" fmla="*/ 7 w 10002"/>
              <a:gd name="connsiteY0" fmla="*/ 5531 h 11071"/>
              <a:gd name="connsiteX1" fmla="*/ 9984 w 10002"/>
              <a:gd name="connsiteY1" fmla="*/ 0 h 11071"/>
              <a:gd name="connsiteX2" fmla="*/ 10002 w 10002"/>
              <a:gd name="connsiteY2" fmla="*/ 11071 h 11071"/>
              <a:gd name="connsiteX3" fmla="*/ 2 w 10002"/>
              <a:gd name="connsiteY3" fmla="*/ 11071 h 11071"/>
              <a:gd name="connsiteX4" fmla="*/ 7 w 10002"/>
              <a:gd name="connsiteY4" fmla="*/ 5531 h 11071"/>
              <a:gd name="connsiteX0" fmla="*/ 13 w 10002"/>
              <a:gd name="connsiteY0" fmla="*/ 5531 h 11071"/>
              <a:gd name="connsiteX1" fmla="*/ 9984 w 10002"/>
              <a:gd name="connsiteY1" fmla="*/ 0 h 11071"/>
              <a:gd name="connsiteX2" fmla="*/ 10002 w 10002"/>
              <a:gd name="connsiteY2" fmla="*/ 11071 h 11071"/>
              <a:gd name="connsiteX3" fmla="*/ 2 w 10002"/>
              <a:gd name="connsiteY3" fmla="*/ 11071 h 11071"/>
              <a:gd name="connsiteX4" fmla="*/ 13 w 10002"/>
              <a:gd name="connsiteY4" fmla="*/ 5531 h 11071"/>
              <a:gd name="connsiteX0" fmla="*/ 1 w 9990"/>
              <a:gd name="connsiteY0" fmla="*/ 5531 h 11071"/>
              <a:gd name="connsiteX1" fmla="*/ 9972 w 9990"/>
              <a:gd name="connsiteY1" fmla="*/ 0 h 11071"/>
              <a:gd name="connsiteX2" fmla="*/ 9990 w 9990"/>
              <a:gd name="connsiteY2" fmla="*/ 11071 h 11071"/>
              <a:gd name="connsiteX3" fmla="*/ 2 w 9990"/>
              <a:gd name="connsiteY3" fmla="*/ 11071 h 11071"/>
              <a:gd name="connsiteX4" fmla="*/ 1 w 9990"/>
              <a:gd name="connsiteY4" fmla="*/ 5531 h 11071"/>
              <a:gd name="connsiteX0" fmla="*/ 1 w 10000"/>
              <a:gd name="connsiteY0" fmla="*/ 4996 h 10000"/>
              <a:gd name="connsiteX1" fmla="*/ 9994 w 10000"/>
              <a:gd name="connsiteY1" fmla="*/ 0 h 10000"/>
              <a:gd name="connsiteX2" fmla="*/ 10000 w 10000"/>
              <a:gd name="connsiteY2" fmla="*/ 10000 h 10000"/>
              <a:gd name="connsiteX3" fmla="*/ 2 w 10000"/>
              <a:gd name="connsiteY3" fmla="*/ 10000 h 10000"/>
              <a:gd name="connsiteX4" fmla="*/ 1 w 10000"/>
              <a:gd name="connsiteY4" fmla="*/ 4996 h 10000"/>
              <a:gd name="connsiteX0" fmla="*/ 1 w 10001"/>
              <a:gd name="connsiteY0" fmla="*/ 5052 h 10056"/>
              <a:gd name="connsiteX1" fmla="*/ 10000 w 10001"/>
              <a:gd name="connsiteY1" fmla="*/ 0 h 10056"/>
              <a:gd name="connsiteX2" fmla="*/ 10000 w 10001"/>
              <a:gd name="connsiteY2" fmla="*/ 10056 h 10056"/>
              <a:gd name="connsiteX3" fmla="*/ 2 w 10001"/>
              <a:gd name="connsiteY3" fmla="*/ 10056 h 10056"/>
              <a:gd name="connsiteX4" fmla="*/ 1 w 10001"/>
              <a:gd name="connsiteY4" fmla="*/ 5052 h 1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056">
                <a:moveTo>
                  <a:pt x="1" y="5052"/>
                </a:moveTo>
                <a:lnTo>
                  <a:pt x="10000" y="0"/>
                </a:lnTo>
                <a:cubicBezTo>
                  <a:pt x="10006" y="3333"/>
                  <a:pt x="9994" y="6723"/>
                  <a:pt x="10000" y="10056"/>
                </a:cubicBezTo>
                <a:lnTo>
                  <a:pt x="2" y="10056"/>
                </a:lnTo>
                <a:cubicBezTo>
                  <a:pt x="-4" y="8388"/>
                  <a:pt x="7" y="6720"/>
                  <a:pt x="1" y="5052"/>
                </a:cubicBezTo>
                <a:close/>
              </a:path>
            </a:pathLst>
          </a:custGeom>
          <a:solidFill>
            <a:srgbClr val="B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627" y="6405821"/>
            <a:ext cx="2651760" cy="39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408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 +3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"/>
            <a:ext cx="12192000" cy="1602726"/>
          </a:xfrm>
          <a:prstGeom prst="rect">
            <a:avLst/>
          </a:prstGeom>
          <a:solidFill>
            <a:srgbClr val="345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bg1">
                  <a:lumMod val="95000"/>
                </a:schemeClr>
              </a:solidFill>
              <a:latin typeface="Gill Sans MT" pitchFamily="34" charset="0"/>
              <a:ea typeface="+mj-ea"/>
              <a:cs typeface="+mj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2901" y="365126"/>
            <a:ext cx="11010900" cy="1139825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ts val="4000"/>
              </a:lnSpc>
              <a:defRPr sz="4000" b="1" cap="none" baseline="0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42901" y="1730638"/>
            <a:ext cx="9514690" cy="4955914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 smtClean="0"/>
              <a:t>Click to edit slide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Flowchart: Manual Input 3"/>
          <p:cNvSpPr/>
          <p:nvPr userDrawn="1"/>
        </p:nvSpPr>
        <p:spPr>
          <a:xfrm>
            <a:off x="-9524" y="6248402"/>
            <a:ext cx="12202744" cy="60959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18"/>
              <a:gd name="connsiteY0" fmla="*/ 4460 h 10000"/>
              <a:gd name="connsiteX1" fmla="*/ 10018 w 10018"/>
              <a:gd name="connsiteY1" fmla="*/ 0 h 10000"/>
              <a:gd name="connsiteX2" fmla="*/ 10018 w 10018"/>
              <a:gd name="connsiteY2" fmla="*/ 10000 h 10000"/>
              <a:gd name="connsiteX3" fmla="*/ 18 w 10018"/>
              <a:gd name="connsiteY3" fmla="*/ 10000 h 10000"/>
              <a:gd name="connsiteX4" fmla="*/ 0 w 10018"/>
              <a:gd name="connsiteY4" fmla="*/ 4460 h 10000"/>
              <a:gd name="connsiteX0" fmla="*/ 0 w 10018"/>
              <a:gd name="connsiteY0" fmla="*/ 5531 h 11071"/>
              <a:gd name="connsiteX1" fmla="*/ 10000 w 10018"/>
              <a:gd name="connsiteY1" fmla="*/ 0 h 11071"/>
              <a:gd name="connsiteX2" fmla="*/ 10018 w 10018"/>
              <a:gd name="connsiteY2" fmla="*/ 11071 h 11071"/>
              <a:gd name="connsiteX3" fmla="*/ 18 w 10018"/>
              <a:gd name="connsiteY3" fmla="*/ 11071 h 11071"/>
              <a:gd name="connsiteX4" fmla="*/ 0 w 10018"/>
              <a:gd name="connsiteY4" fmla="*/ 5531 h 11071"/>
              <a:gd name="connsiteX0" fmla="*/ 7 w 10002"/>
              <a:gd name="connsiteY0" fmla="*/ 5531 h 11071"/>
              <a:gd name="connsiteX1" fmla="*/ 9984 w 10002"/>
              <a:gd name="connsiteY1" fmla="*/ 0 h 11071"/>
              <a:gd name="connsiteX2" fmla="*/ 10002 w 10002"/>
              <a:gd name="connsiteY2" fmla="*/ 11071 h 11071"/>
              <a:gd name="connsiteX3" fmla="*/ 2 w 10002"/>
              <a:gd name="connsiteY3" fmla="*/ 11071 h 11071"/>
              <a:gd name="connsiteX4" fmla="*/ 7 w 10002"/>
              <a:gd name="connsiteY4" fmla="*/ 5531 h 11071"/>
              <a:gd name="connsiteX0" fmla="*/ 13 w 10002"/>
              <a:gd name="connsiteY0" fmla="*/ 5531 h 11071"/>
              <a:gd name="connsiteX1" fmla="*/ 9984 w 10002"/>
              <a:gd name="connsiteY1" fmla="*/ 0 h 11071"/>
              <a:gd name="connsiteX2" fmla="*/ 10002 w 10002"/>
              <a:gd name="connsiteY2" fmla="*/ 11071 h 11071"/>
              <a:gd name="connsiteX3" fmla="*/ 2 w 10002"/>
              <a:gd name="connsiteY3" fmla="*/ 11071 h 11071"/>
              <a:gd name="connsiteX4" fmla="*/ 13 w 10002"/>
              <a:gd name="connsiteY4" fmla="*/ 5531 h 11071"/>
              <a:gd name="connsiteX0" fmla="*/ 1 w 9990"/>
              <a:gd name="connsiteY0" fmla="*/ 5531 h 11071"/>
              <a:gd name="connsiteX1" fmla="*/ 9972 w 9990"/>
              <a:gd name="connsiteY1" fmla="*/ 0 h 11071"/>
              <a:gd name="connsiteX2" fmla="*/ 9990 w 9990"/>
              <a:gd name="connsiteY2" fmla="*/ 11071 h 11071"/>
              <a:gd name="connsiteX3" fmla="*/ 2 w 9990"/>
              <a:gd name="connsiteY3" fmla="*/ 11071 h 11071"/>
              <a:gd name="connsiteX4" fmla="*/ 1 w 9990"/>
              <a:gd name="connsiteY4" fmla="*/ 5531 h 11071"/>
              <a:gd name="connsiteX0" fmla="*/ 1 w 10000"/>
              <a:gd name="connsiteY0" fmla="*/ 4996 h 10000"/>
              <a:gd name="connsiteX1" fmla="*/ 9994 w 10000"/>
              <a:gd name="connsiteY1" fmla="*/ 0 h 10000"/>
              <a:gd name="connsiteX2" fmla="*/ 10000 w 10000"/>
              <a:gd name="connsiteY2" fmla="*/ 10000 h 10000"/>
              <a:gd name="connsiteX3" fmla="*/ 2 w 10000"/>
              <a:gd name="connsiteY3" fmla="*/ 10000 h 10000"/>
              <a:gd name="connsiteX4" fmla="*/ 1 w 10000"/>
              <a:gd name="connsiteY4" fmla="*/ 4996 h 10000"/>
              <a:gd name="connsiteX0" fmla="*/ 1 w 10001"/>
              <a:gd name="connsiteY0" fmla="*/ 5052 h 10056"/>
              <a:gd name="connsiteX1" fmla="*/ 10000 w 10001"/>
              <a:gd name="connsiteY1" fmla="*/ 0 h 10056"/>
              <a:gd name="connsiteX2" fmla="*/ 10000 w 10001"/>
              <a:gd name="connsiteY2" fmla="*/ 10056 h 10056"/>
              <a:gd name="connsiteX3" fmla="*/ 2 w 10001"/>
              <a:gd name="connsiteY3" fmla="*/ 10056 h 10056"/>
              <a:gd name="connsiteX4" fmla="*/ 1 w 10001"/>
              <a:gd name="connsiteY4" fmla="*/ 5052 h 1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056">
                <a:moveTo>
                  <a:pt x="1" y="5052"/>
                </a:moveTo>
                <a:lnTo>
                  <a:pt x="10000" y="0"/>
                </a:lnTo>
                <a:cubicBezTo>
                  <a:pt x="10006" y="3333"/>
                  <a:pt x="9994" y="6723"/>
                  <a:pt x="10000" y="10056"/>
                </a:cubicBezTo>
                <a:lnTo>
                  <a:pt x="2" y="10056"/>
                </a:lnTo>
                <a:cubicBezTo>
                  <a:pt x="-4" y="8388"/>
                  <a:pt x="7" y="6720"/>
                  <a:pt x="1" y="5052"/>
                </a:cubicBezTo>
                <a:close/>
              </a:path>
            </a:pathLst>
          </a:custGeom>
          <a:solidFill>
            <a:srgbClr val="B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Oval 9"/>
          <p:cNvSpPr/>
          <p:nvPr userDrawn="1"/>
        </p:nvSpPr>
        <p:spPr>
          <a:xfrm>
            <a:off x="10058401" y="839162"/>
            <a:ext cx="1737360" cy="17373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9857591" y="1071302"/>
            <a:ext cx="2138979" cy="1318668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Crop image to circle 1.9” diam.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10058401" y="2673992"/>
            <a:ext cx="1737360" cy="17373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 userDrawn="1"/>
        </p:nvSpPr>
        <p:spPr>
          <a:xfrm>
            <a:off x="10058401" y="4511043"/>
            <a:ext cx="1737360" cy="17373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627" y="6405821"/>
            <a:ext cx="2651760" cy="392213"/>
          </a:xfrm>
          <a:prstGeom prst="rect">
            <a:avLst/>
          </a:prstGeom>
        </p:spPr>
      </p:pic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492876"/>
            <a:ext cx="2743200" cy="365125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 smtClean="0"/>
              <a:t>Slide </a:t>
            </a:r>
            <a:fld id="{0AB40DA4-FA10-48ED-9ACF-0ECC4D4604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299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 +1HUG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"/>
            <a:ext cx="12192000" cy="1602726"/>
          </a:xfrm>
          <a:prstGeom prst="rect">
            <a:avLst/>
          </a:prstGeom>
          <a:solidFill>
            <a:srgbClr val="345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bg1">
                  <a:lumMod val="95000"/>
                </a:schemeClr>
              </a:solidFill>
              <a:latin typeface="Gill Sans MT" pitchFamily="34" charset="0"/>
              <a:ea typeface="+mj-ea"/>
              <a:cs typeface="+mj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2901" y="365126"/>
            <a:ext cx="10186307" cy="1139825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ts val="4400"/>
              </a:lnSpc>
              <a:defRPr sz="4000" b="1" cap="none" baseline="0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 smtClean="0"/>
              <a:t>Click To Edit Slide TITLE | CONTENT + BIG IMAGE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42901" y="1730638"/>
            <a:ext cx="4952999" cy="4955914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 smtClean="0"/>
              <a:t>Click to edit slide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Flowchart: Manual Input 3"/>
          <p:cNvSpPr/>
          <p:nvPr userDrawn="1"/>
        </p:nvSpPr>
        <p:spPr>
          <a:xfrm>
            <a:off x="-9524" y="6248402"/>
            <a:ext cx="12202744" cy="60959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18"/>
              <a:gd name="connsiteY0" fmla="*/ 4460 h 10000"/>
              <a:gd name="connsiteX1" fmla="*/ 10018 w 10018"/>
              <a:gd name="connsiteY1" fmla="*/ 0 h 10000"/>
              <a:gd name="connsiteX2" fmla="*/ 10018 w 10018"/>
              <a:gd name="connsiteY2" fmla="*/ 10000 h 10000"/>
              <a:gd name="connsiteX3" fmla="*/ 18 w 10018"/>
              <a:gd name="connsiteY3" fmla="*/ 10000 h 10000"/>
              <a:gd name="connsiteX4" fmla="*/ 0 w 10018"/>
              <a:gd name="connsiteY4" fmla="*/ 4460 h 10000"/>
              <a:gd name="connsiteX0" fmla="*/ 0 w 10018"/>
              <a:gd name="connsiteY0" fmla="*/ 5531 h 11071"/>
              <a:gd name="connsiteX1" fmla="*/ 10000 w 10018"/>
              <a:gd name="connsiteY1" fmla="*/ 0 h 11071"/>
              <a:gd name="connsiteX2" fmla="*/ 10018 w 10018"/>
              <a:gd name="connsiteY2" fmla="*/ 11071 h 11071"/>
              <a:gd name="connsiteX3" fmla="*/ 18 w 10018"/>
              <a:gd name="connsiteY3" fmla="*/ 11071 h 11071"/>
              <a:gd name="connsiteX4" fmla="*/ 0 w 10018"/>
              <a:gd name="connsiteY4" fmla="*/ 5531 h 11071"/>
              <a:gd name="connsiteX0" fmla="*/ 7 w 10002"/>
              <a:gd name="connsiteY0" fmla="*/ 5531 h 11071"/>
              <a:gd name="connsiteX1" fmla="*/ 9984 w 10002"/>
              <a:gd name="connsiteY1" fmla="*/ 0 h 11071"/>
              <a:gd name="connsiteX2" fmla="*/ 10002 w 10002"/>
              <a:gd name="connsiteY2" fmla="*/ 11071 h 11071"/>
              <a:gd name="connsiteX3" fmla="*/ 2 w 10002"/>
              <a:gd name="connsiteY3" fmla="*/ 11071 h 11071"/>
              <a:gd name="connsiteX4" fmla="*/ 7 w 10002"/>
              <a:gd name="connsiteY4" fmla="*/ 5531 h 11071"/>
              <a:gd name="connsiteX0" fmla="*/ 13 w 10002"/>
              <a:gd name="connsiteY0" fmla="*/ 5531 h 11071"/>
              <a:gd name="connsiteX1" fmla="*/ 9984 w 10002"/>
              <a:gd name="connsiteY1" fmla="*/ 0 h 11071"/>
              <a:gd name="connsiteX2" fmla="*/ 10002 w 10002"/>
              <a:gd name="connsiteY2" fmla="*/ 11071 h 11071"/>
              <a:gd name="connsiteX3" fmla="*/ 2 w 10002"/>
              <a:gd name="connsiteY3" fmla="*/ 11071 h 11071"/>
              <a:gd name="connsiteX4" fmla="*/ 13 w 10002"/>
              <a:gd name="connsiteY4" fmla="*/ 5531 h 11071"/>
              <a:gd name="connsiteX0" fmla="*/ 1 w 9990"/>
              <a:gd name="connsiteY0" fmla="*/ 5531 h 11071"/>
              <a:gd name="connsiteX1" fmla="*/ 9972 w 9990"/>
              <a:gd name="connsiteY1" fmla="*/ 0 h 11071"/>
              <a:gd name="connsiteX2" fmla="*/ 9990 w 9990"/>
              <a:gd name="connsiteY2" fmla="*/ 11071 h 11071"/>
              <a:gd name="connsiteX3" fmla="*/ 2 w 9990"/>
              <a:gd name="connsiteY3" fmla="*/ 11071 h 11071"/>
              <a:gd name="connsiteX4" fmla="*/ 1 w 9990"/>
              <a:gd name="connsiteY4" fmla="*/ 5531 h 11071"/>
              <a:gd name="connsiteX0" fmla="*/ 1 w 10000"/>
              <a:gd name="connsiteY0" fmla="*/ 4996 h 10000"/>
              <a:gd name="connsiteX1" fmla="*/ 9994 w 10000"/>
              <a:gd name="connsiteY1" fmla="*/ 0 h 10000"/>
              <a:gd name="connsiteX2" fmla="*/ 10000 w 10000"/>
              <a:gd name="connsiteY2" fmla="*/ 10000 h 10000"/>
              <a:gd name="connsiteX3" fmla="*/ 2 w 10000"/>
              <a:gd name="connsiteY3" fmla="*/ 10000 h 10000"/>
              <a:gd name="connsiteX4" fmla="*/ 1 w 10000"/>
              <a:gd name="connsiteY4" fmla="*/ 4996 h 10000"/>
              <a:gd name="connsiteX0" fmla="*/ 1 w 10001"/>
              <a:gd name="connsiteY0" fmla="*/ 5052 h 10056"/>
              <a:gd name="connsiteX1" fmla="*/ 10000 w 10001"/>
              <a:gd name="connsiteY1" fmla="*/ 0 h 10056"/>
              <a:gd name="connsiteX2" fmla="*/ 10000 w 10001"/>
              <a:gd name="connsiteY2" fmla="*/ 10056 h 10056"/>
              <a:gd name="connsiteX3" fmla="*/ 2 w 10001"/>
              <a:gd name="connsiteY3" fmla="*/ 10056 h 10056"/>
              <a:gd name="connsiteX4" fmla="*/ 1 w 10001"/>
              <a:gd name="connsiteY4" fmla="*/ 5052 h 1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056">
                <a:moveTo>
                  <a:pt x="1" y="5052"/>
                </a:moveTo>
                <a:lnTo>
                  <a:pt x="10000" y="0"/>
                </a:lnTo>
                <a:cubicBezTo>
                  <a:pt x="10006" y="3333"/>
                  <a:pt x="9994" y="6723"/>
                  <a:pt x="10000" y="10056"/>
                </a:cubicBezTo>
                <a:lnTo>
                  <a:pt x="2" y="10056"/>
                </a:lnTo>
                <a:cubicBezTo>
                  <a:pt x="-4" y="8388"/>
                  <a:pt x="7" y="6720"/>
                  <a:pt x="1" y="5052"/>
                </a:cubicBezTo>
                <a:close/>
              </a:path>
            </a:pathLst>
          </a:custGeom>
          <a:solidFill>
            <a:srgbClr val="B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Oval 9"/>
          <p:cNvSpPr/>
          <p:nvPr userDrawn="1"/>
        </p:nvSpPr>
        <p:spPr>
          <a:xfrm>
            <a:off x="6248399" y="953462"/>
            <a:ext cx="5760720" cy="576072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7775988" y="2461543"/>
            <a:ext cx="2978298" cy="2206753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Crop image to circle 6.3” diam.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627" y="6405821"/>
            <a:ext cx="2651760" cy="392213"/>
          </a:xfrm>
          <a:prstGeom prst="rect">
            <a:avLst/>
          </a:prstGeom>
        </p:spPr>
      </p:pic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492876"/>
            <a:ext cx="2743200" cy="365125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 smtClean="0"/>
              <a:t>Slide </a:t>
            </a:r>
            <a:fld id="{0AB40DA4-FA10-48ED-9ACF-0ECC4D4604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87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HU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"/>
            <a:ext cx="12192000" cy="1602726"/>
          </a:xfrm>
          <a:prstGeom prst="rect">
            <a:avLst/>
          </a:prstGeom>
          <a:solidFill>
            <a:srgbClr val="345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bg1">
                  <a:lumMod val="95000"/>
                </a:schemeClr>
              </a:solidFill>
              <a:latin typeface="Gill Sans MT" pitchFamily="34" charset="0"/>
              <a:ea typeface="+mj-ea"/>
              <a:cs typeface="+mj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2901" y="365126"/>
            <a:ext cx="6438899" cy="1139825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ts val="4400"/>
              </a:lnSpc>
              <a:defRPr sz="4000" b="1" cap="all" baseline="0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 smtClean="0"/>
              <a:t>DON’T USE A TITLE W/GIANT IMAGE</a:t>
            </a:r>
            <a:endParaRPr lang="en-US" dirty="0"/>
          </a:p>
        </p:txBody>
      </p:sp>
      <p:sp>
        <p:nvSpPr>
          <p:cNvPr id="9" name="Flowchart: Manual Input 3"/>
          <p:cNvSpPr/>
          <p:nvPr userDrawn="1"/>
        </p:nvSpPr>
        <p:spPr>
          <a:xfrm>
            <a:off x="-9524" y="6248402"/>
            <a:ext cx="12202744" cy="60959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18"/>
              <a:gd name="connsiteY0" fmla="*/ 4460 h 10000"/>
              <a:gd name="connsiteX1" fmla="*/ 10018 w 10018"/>
              <a:gd name="connsiteY1" fmla="*/ 0 h 10000"/>
              <a:gd name="connsiteX2" fmla="*/ 10018 w 10018"/>
              <a:gd name="connsiteY2" fmla="*/ 10000 h 10000"/>
              <a:gd name="connsiteX3" fmla="*/ 18 w 10018"/>
              <a:gd name="connsiteY3" fmla="*/ 10000 h 10000"/>
              <a:gd name="connsiteX4" fmla="*/ 0 w 10018"/>
              <a:gd name="connsiteY4" fmla="*/ 4460 h 10000"/>
              <a:gd name="connsiteX0" fmla="*/ 0 w 10018"/>
              <a:gd name="connsiteY0" fmla="*/ 5531 h 11071"/>
              <a:gd name="connsiteX1" fmla="*/ 10000 w 10018"/>
              <a:gd name="connsiteY1" fmla="*/ 0 h 11071"/>
              <a:gd name="connsiteX2" fmla="*/ 10018 w 10018"/>
              <a:gd name="connsiteY2" fmla="*/ 11071 h 11071"/>
              <a:gd name="connsiteX3" fmla="*/ 18 w 10018"/>
              <a:gd name="connsiteY3" fmla="*/ 11071 h 11071"/>
              <a:gd name="connsiteX4" fmla="*/ 0 w 10018"/>
              <a:gd name="connsiteY4" fmla="*/ 5531 h 11071"/>
              <a:gd name="connsiteX0" fmla="*/ 7 w 10002"/>
              <a:gd name="connsiteY0" fmla="*/ 5531 h 11071"/>
              <a:gd name="connsiteX1" fmla="*/ 9984 w 10002"/>
              <a:gd name="connsiteY1" fmla="*/ 0 h 11071"/>
              <a:gd name="connsiteX2" fmla="*/ 10002 w 10002"/>
              <a:gd name="connsiteY2" fmla="*/ 11071 h 11071"/>
              <a:gd name="connsiteX3" fmla="*/ 2 w 10002"/>
              <a:gd name="connsiteY3" fmla="*/ 11071 h 11071"/>
              <a:gd name="connsiteX4" fmla="*/ 7 w 10002"/>
              <a:gd name="connsiteY4" fmla="*/ 5531 h 11071"/>
              <a:gd name="connsiteX0" fmla="*/ 13 w 10002"/>
              <a:gd name="connsiteY0" fmla="*/ 5531 h 11071"/>
              <a:gd name="connsiteX1" fmla="*/ 9984 w 10002"/>
              <a:gd name="connsiteY1" fmla="*/ 0 h 11071"/>
              <a:gd name="connsiteX2" fmla="*/ 10002 w 10002"/>
              <a:gd name="connsiteY2" fmla="*/ 11071 h 11071"/>
              <a:gd name="connsiteX3" fmla="*/ 2 w 10002"/>
              <a:gd name="connsiteY3" fmla="*/ 11071 h 11071"/>
              <a:gd name="connsiteX4" fmla="*/ 13 w 10002"/>
              <a:gd name="connsiteY4" fmla="*/ 5531 h 11071"/>
              <a:gd name="connsiteX0" fmla="*/ 1 w 9990"/>
              <a:gd name="connsiteY0" fmla="*/ 5531 h 11071"/>
              <a:gd name="connsiteX1" fmla="*/ 9972 w 9990"/>
              <a:gd name="connsiteY1" fmla="*/ 0 h 11071"/>
              <a:gd name="connsiteX2" fmla="*/ 9990 w 9990"/>
              <a:gd name="connsiteY2" fmla="*/ 11071 h 11071"/>
              <a:gd name="connsiteX3" fmla="*/ 2 w 9990"/>
              <a:gd name="connsiteY3" fmla="*/ 11071 h 11071"/>
              <a:gd name="connsiteX4" fmla="*/ 1 w 9990"/>
              <a:gd name="connsiteY4" fmla="*/ 5531 h 11071"/>
              <a:gd name="connsiteX0" fmla="*/ 1 w 10000"/>
              <a:gd name="connsiteY0" fmla="*/ 4996 h 10000"/>
              <a:gd name="connsiteX1" fmla="*/ 9994 w 10000"/>
              <a:gd name="connsiteY1" fmla="*/ 0 h 10000"/>
              <a:gd name="connsiteX2" fmla="*/ 10000 w 10000"/>
              <a:gd name="connsiteY2" fmla="*/ 10000 h 10000"/>
              <a:gd name="connsiteX3" fmla="*/ 2 w 10000"/>
              <a:gd name="connsiteY3" fmla="*/ 10000 h 10000"/>
              <a:gd name="connsiteX4" fmla="*/ 1 w 10000"/>
              <a:gd name="connsiteY4" fmla="*/ 4996 h 10000"/>
              <a:gd name="connsiteX0" fmla="*/ 1 w 10001"/>
              <a:gd name="connsiteY0" fmla="*/ 5052 h 10056"/>
              <a:gd name="connsiteX1" fmla="*/ 10000 w 10001"/>
              <a:gd name="connsiteY1" fmla="*/ 0 h 10056"/>
              <a:gd name="connsiteX2" fmla="*/ 10000 w 10001"/>
              <a:gd name="connsiteY2" fmla="*/ 10056 h 10056"/>
              <a:gd name="connsiteX3" fmla="*/ 2 w 10001"/>
              <a:gd name="connsiteY3" fmla="*/ 10056 h 10056"/>
              <a:gd name="connsiteX4" fmla="*/ 1 w 10001"/>
              <a:gd name="connsiteY4" fmla="*/ 5052 h 1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056">
                <a:moveTo>
                  <a:pt x="1" y="5052"/>
                </a:moveTo>
                <a:lnTo>
                  <a:pt x="10000" y="0"/>
                </a:lnTo>
                <a:cubicBezTo>
                  <a:pt x="10006" y="3333"/>
                  <a:pt x="9994" y="6723"/>
                  <a:pt x="10000" y="10056"/>
                </a:cubicBezTo>
                <a:lnTo>
                  <a:pt x="2" y="10056"/>
                </a:lnTo>
                <a:cubicBezTo>
                  <a:pt x="-4" y="8388"/>
                  <a:pt x="7" y="6720"/>
                  <a:pt x="1" y="5052"/>
                </a:cubicBezTo>
                <a:close/>
              </a:path>
            </a:pathLst>
          </a:custGeom>
          <a:solidFill>
            <a:srgbClr val="B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Oval 9"/>
          <p:cNvSpPr/>
          <p:nvPr userDrawn="1"/>
        </p:nvSpPr>
        <p:spPr>
          <a:xfrm>
            <a:off x="5238749" y="3"/>
            <a:ext cx="6858000" cy="685799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7775988" y="2461543"/>
            <a:ext cx="2978298" cy="2206753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Crop image to circle 7.5” diam.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627" y="6405821"/>
            <a:ext cx="2651760" cy="392213"/>
          </a:xfrm>
          <a:prstGeom prst="rect">
            <a:avLst/>
          </a:prstGeom>
        </p:spPr>
      </p:pic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492876"/>
            <a:ext cx="2743200" cy="365125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 smtClean="0"/>
              <a:t>Slide </a:t>
            </a:r>
            <a:fld id="{0AB40DA4-FA10-48ED-9ACF-0ECC4D4604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195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HU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"/>
            <a:ext cx="12192000" cy="1602726"/>
          </a:xfrm>
          <a:prstGeom prst="rect">
            <a:avLst/>
          </a:prstGeom>
          <a:solidFill>
            <a:srgbClr val="345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bg1">
                  <a:lumMod val="95000"/>
                </a:schemeClr>
              </a:solidFill>
              <a:latin typeface="Gill Sans MT" pitchFamily="34" charset="0"/>
              <a:ea typeface="+mj-ea"/>
              <a:cs typeface="+mj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2901" y="365126"/>
            <a:ext cx="11277599" cy="1139825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ts val="4400"/>
              </a:lnSpc>
              <a:defRPr sz="4000" b="1" cap="none" baseline="0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 smtClean="0"/>
              <a:t>Blank | Add Your Own Content</a:t>
            </a:r>
            <a:endParaRPr lang="en-US" dirty="0"/>
          </a:p>
        </p:txBody>
      </p:sp>
      <p:sp>
        <p:nvSpPr>
          <p:cNvPr id="9" name="Flowchart: Manual Input 3"/>
          <p:cNvSpPr/>
          <p:nvPr userDrawn="1"/>
        </p:nvSpPr>
        <p:spPr>
          <a:xfrm>
            <a:off x="-9524" y="6248402"/>
            <a:ext cx="12202744" cy="60959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18"/>
              <a:gd name="connsiteY0" fmla="*/ 4460 h 10000"/>
              <a:gd name="connsiteX1" fmla="*/ 10018 w 10018"/>
              <a:gd name="connsiteY1" fmla="*/ 0 h 10000"/>
              <a:gd name="connsiteX2" fmla="*/ 10018 w 10018"/>
              <a:gd name="connsiteY2" fmla="*/ 10000 h 10000"/>
              <a:gd name="connsiteX3" fmla="*/ 18 w 10018"/>
              <a:gd name="connsiteY3" fmla="*/ 10000 h 10000"/>
              <a:gd name="connsiteX4" fmla="*/ 0 w 10018"/>
              <a:gd name="connsiteY4" fmla="*/ 4460 h 10000"/>
              <a:gd name="connsiteX0" fmla="*/ 0 w 10018"/>
              <a:gd name="connsiteY0" fmla="*/ 5531 h 11071"/>
              <a:gd name="connsiteX1" fmla="*/ 10000 w 10018"/>
              <a:gd name="connsiteY1" fmla="*/ 0 h 11071"/>
              <a:gd name="connsiteX2" fmla="*/ 10018 w 10018"/>
              <a:gd name="connsiteY2" fmla="*/ 11071 h 11071"/>
              <a:gd name="connsiteX3" fmla="*/ 18 w 10018"/>
              <a:gd name="connsiteY3" fmla="*/ 11071 h 11071"/>
              <a:gd name="connsiteX4" fmla="*/ 0 w 10018"/>
              <a:gd name="connsiteY4" fmla="*/ 5531 h 11071"/>
              <a:gd name="connsiteX0" fmla="*/ 7 w 10002"/>
              <a:gd name="connsiteY0" fmla="*/ 5531 h 11071"/>
              <a:gd name="connsiteX1" fmla="*/ 9984 w 10002"/>
              <a:gd name="connsiteY1" fmla="*/ 0 h 11071"/>
              <a:gd name="connsiteX2" fmla="*/ 10002 w 10002"/>
              <a:gd name="connsiteY2" fmla="*/ 11071 h 11071"/>
              <a:gd name="connsiteX3" fmla="*/ 2 w 10002"/>
              <a:gd name="connsiteY3" fmla="*/ 11071 h 11071"/>
              <a:gd name="connsiteX4" fmla="*/ 7 w 10002"/>
              <a:gd name="connsiteY4" fmla="*/ 5531 h 11071"/>
              <a:gd name="connsiteX0" fmla="*/ 13 w 10002"/>
              <a:gd name="connsiteY0" fmla="*/ 5531 h 11071"/>
              <a:gd name="connsiteX1" fmla="*/ 9984 w 10002"/>
              <a:gd name="connsiteY1" fmla="*/ 0 h 11071"/>
              <a:gd name="connsiteX2" fmla="*/ 10002 w 10002"/>
              <a:gd name="connsiteY2" fmla="*/ 11071 h 11071"/>
              <a:gd name="connsiteX3" fmla="*/ 2 w 10002"/>
              <a:gd name="connsiteY3" fmla="*/ 11071 h 11071"/>
              <a:gd name="connsiteX4" fmla="*/ 13 w 10002"/>
              <a:gd name="connsiteY4" fmla="*/ 5531 h 11071"/>
              <a:gd name="connsiteX0" fmla="*/ 1 w 9990"/>
              <a:gd name="connsiteY0" fmla="*/ 5531 h 11071"/>
              <a:gd name="connsiteX1" fmla="*/ 9972 w 9990"/>
              <a:gd name="connsiteY1" fmla="*/ 0 h 11071"/>
              <a:gd name="connsiteX2" fmla="*/ 9990 w 9990"/>
              <a:gd name="connsiteY2" fmla="*/ 11071 h 11071"/>
              <a:gd name="connsiteX3" fmla="*/ 2 w 9990"/>
              <a:gd name="connsiteY3" fmla="*/ 11071 h 11071"/>
              <a:gd name="connsiteX4" fmla="*/ 1 w 9990"/>
              <a:gd name="connsiteY4" fmla="*/ 5531 h 11071"/>
              <a:gd name="connsiteX0" fmla="*/ 1 w 10000"/>
              <a:gd name="connsiteY0" fmla="*/ 4996 h 10000"/>
              <a:gd name="connsiteX1" fmla="*/ 9994 w 10000"/>
              <a:gd name="connsiteY1" fmla="*/ 0 h 10000"/>
              <a:gd name="connsiteX2" fmla="*/ 10000 w 10000"/>
              <a:gd name="connsiteY2" fmla="*/ 10000 h 10000"/>
              <a:gd name="connsiteX3" fmla="*/ 2 w 10000"/>
              <a:gd name="connsiteY3" fmla="*/ 10000 h 10000"/>
              <a:gd name="connsiteX4" fmla="*/ 1 w 10000"/>
              <a:gd name="connsiteY4" fmla="*/ 4996 h 10000"/>
              <a:gd name="connsiteX0" fmla="*/ 1 w 10001"/>
              <a:gd name="connsiteY0" fmla="*/ 5052 h 10056"/>
              <a:gd name="connsiteX1" fmla="*/ 10000 w 10001"/>
              <a:gd name="connsiteY1" fmla="*/ 0 h 10056"/>
              <a:gd name="connsiteX2" fmla="*/ 10000 w 10001"/>
              <a:gd name="connsiteY2" fmla="*/ 10056 h 10056"/>
              <a:gd name="connsiteX3" fmla="*/ 2 w 10001"/>
              <a:gd name="connsiteY3" fmla="*/ 10056 h 10056"/>
              <a:gd name="connsiteX4" fmla="*/ 1 w 10001"/>
              <a:gd name="connsiteY4" fmla="*/ 5052 h 1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056">
                <a:moveTo>
                  <a:pt x="1" y="5052"/>
                </a:moveTo>
                <a:lnTo>
                  <a:pt x="10000" y="0"/>
                </a:lnTo>
                <a:cubicBezTo>
                  <a:pt x="10006" y="3333"/>
                  <a:pt x="9994" y="6723"/>
                  <a:pt x="10000" y="10056"/>
                </a:cubicBezTo>
                <a:lnTo>
                  <a:pt x="2" y="10056"/>
                </a:lnTo>
                <a:cubicBezTo>
                  <a:pt x="-4" y="8388"/>
                  <a:pt x="7" y="6720"/>
                  <a:pt x="1" y="5052"/>
                </a:cubicBezTo>
                <a:close/>
              </a:path>
            </a:pathLst>
          </a:custGeom>
          <a:solidFill>
            <a:srgbClr val="B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627" y="6405821"/>
            <a:ext cx="2651760" cy="392213"/>
          </a:xfrm>
          <a:prstGeom prst="rect">
            <a:avLst/>
          </a:prstGeom>
        </p:spPr>
      </p:pic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492876"/>
            <a:ext cx="2743200" cy="365125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 smtClean="0"/>
              <a:t>Slide </a:t>
            </a:r>
            <a:fld id="{0AB40DA4-FA10-48ED-9ACF-0ECC4D4604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085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5473" y="63118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fld id="{0AB40DA4-FA10-48ED-9ACF-0ECC4D4604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76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5" r:id="rId5"/>
    <p:sldLayoutId id="2147483661" r:id="rId6"/>
    <p:sldLayoutId id="2147483662" r:id="rId7"/>
    <p:sldLayoutId id="2147483663" r:id="rId8"/>
    <p:sldLayoutId id="2147483664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377" rtl="0" eaLnBrk="1" latinLnBrk="0" hangingPunct="1">
        <a:lnSpc>
          <a:spcPts val="4400"/>
        </a:lnSpc>
        <a:spcBef>
          <a:spcPct val="0"/>
        </a:spcBef>
        <a:buNone/>
        <a:defRPr sz="4800" b="1" kern="1200">
          <a:solidFill>
            <a:schemeClr val="bg1">
              <a:lumMod val="95000"/>
            </a:schemeClr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Gill Sans MT" panose="020B0502020104020203" pitchFamily="34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Gill Sans MT" panose="020B0502020104020203" pitchFamily="34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Gill Sans MT" panose="020B0502020104020203" pitchFamily="34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Gill Sans MT" panose="020B0502020104020203" pitchFamily="34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Gill Sans MT" panose="020B0502020104020203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Travel Impacts of the COVID-19 Pandemic Preliminary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26808" y="3391593"/>
            <a:ext cx="7903039" cy="1238596"/>
          </a:xfrm>
        </p:spPr>
        <p:txBody>
          <a:bodyPr/>
          <a:lstStyle/>
          <a:p>
            <a:r>
              <a:rPr lang="en-US" dirty="0" smtClean="0"/>
              <a:t>Kendall Mahavier, David Pace, and Don Pickrell</a:t>
            </a:r>
          </a:p>
          <a:p>
            <a:r>
              <a:rPr lang="en-US" dirty="0" smtClean="0"/>
              <a:t>V0-321</a:t>
            </a:r>
          </a:p>
          <a:p>
            <a:r>
              <a:rPr lang="en-US" dirty="0" smtClean="0"/>
              <a:t>July 29,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67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Widespread Vaccination (2022?)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0AB40DA4-FA10-48ED-9ACF-0ECC4D460407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718851"/>
              </p:ext>
            </p:extLst>
          </p:nvPr>
        </p:nvGraphicFramePr>
        <p:xfrm>
          <a:off x="528320" y="1755118"/>
          <a:ext cx="8634151" cy="4367905"/>
        </p:xfrm>
        <a:graphic>
          <a:graphicData uri="http://schemas.openxmlformats.org/drawingml/2006/table">
            <a:tbl>
              <a:tblPr/>
              <a:tblGrid>
                <a:gridCol w="985220">
                  <a:extLst>
                    <a:ext uri="{9D8B030D-6E8A-4147-A177-3AD203B41FA5}">
                      <a16:colId xmlns:a16="http://schemas.microsoft.com/office/drawing/2014/main" val="2003454907"/>
                    </a:ext>
                  </a:extLst>
                </a:gridCol>
                <a:gridCol w="1306044">
                  <a:extLst>
                    <a:ext uri="{9D8B030D-6E8A-4147-A177-3AD203B41FA5}">
                      <a16:colId xmlns:a16="http://schemas.microsoft.com/office/drawing/2014/main" val="3471263644"/>
                    </a:ext>
                  </a:extLst>
                </a:gridCol>
                <a:gridCol w="1135432">
                  <a:extLst>
                    <a:ext uri="{9D8B030D-6E8A-4147-A177-3AD203B41FA5}">
                      <a16:colId xmlns:a16="http://schemas.microsoft.com/office/drawing/2014/main" val="2843795137"/>
                    </a:ext>
                  </a:extLst>
                </a:gridCol>
                <a:gridCol w="818155">
                  <a:extLst>
                    <a:ext uri="{9D8B030D-6E8A-4147-A177-3AD203B41FA5}">
                      <a16:colId xmlns:a16="http://schemas.microsoft.com/office/drawing/2014/main" val="190884422"/>
                    </a:ext>
                  </a:extLst>
                </a:gridCol>
                <a:gridCol w="928719">
                  <a:extLst>
                    <a:ext uri="{9D8B030D-6E8A-4147-A177-3AD203B41FA5}">
                      <a16:colId xmlns:a16="http://schemas.microsoft.com/office/drawing/2014/main" val="1064332851"/>
                    </a:ext>
                  </a:extLst>
                </a:gridCol>
                <a:gridCol w="1105616">
                  <a:extLst>
                    <a:ext uri="{9D8B030D-6E8A-4147-A177-3AD203B41FA5}">
                      <a16:colId xmlns:a16="http://schemas.microsoft.com/office/drawing/2014/main" val="1153141806"/>
                    </a:ext>
                  </a:extLst>
                </a:gridCol>
                <a:gridCol w="965810">
                  <a:extLst>
                    <a:ext uri="{9D8B030D-6E8A-4147-A177-3AD203B41FA5}">
                      <a16:colId xmlns:a16="http://schemas.microsoft.com/office/drawing/2014/main" val="1248806411"/>
                    </a:ext>
                  </a:extLst>
                </a:gridCol>
                <a:gridCol w="1389155">
                  <a:extLst>
                    <a:ext uri="{9D8B030D-6E8A-4147-A177-3AD203B41FA5}">
                      <a16:colId xmlns:a16="http://schemas.microsoft.com/office/drawing/2014/main" val="939932435"/>
                    </a:ext>
                  </a:extLst>
                </a:gridCol>
              </a:tblGrid>
              <a:tr h="12818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Population</a:t>
                      </a:r>
                    </a:p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Category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104" marR="6104" marT="61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Urban Area</a:t>
                      </a:r>
                    </a:p>
                  </a:txBody>
                  <a:tcPr marL="6104" marR="6104" marT="6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Estimated Changes from Baseline Values: 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2022</a:t>
                      </a:r>
                      <a:r>
                        <a:rPr lang="en-US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 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(percent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)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1130724"/>
                  </a:ext>
                </a:extLst>
              </a:tr>
              <a:tr h="6470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Employment Loss (IHS forecast 2022Q2)</a:t>
                      </a:r>
                    </a:p>
                  </a:txBody>
                  <a:tcPr marL="6104" marR="6104" marT="61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Shift from Transit to SOV</a:t>
                      </a:r>
                    </a:p>
                  </a:txBody>
                  <a:tcPr marL="6104" marR="6104" marT="6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Shift from Carpool to SOV</a:t>
                      </a:r>
                    </a:p>
                  </a:txBody>
                  <a:tcPr marL="6104" marR="6104" marT="6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Change in Remote Work from Baseline</a:t>
                      </a:r>
                    </a:p>
                  </a:txBody>
                  <a:tcPr marL="6104" marR="6104" marT="6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Average Commute Time (minutes)</a:t>
                      </a:r>
                    </a:p>
                  </a:txBody>
                  <a:tcPr marL="6104" marR="6104" marT="6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Change in Remote Work Share Necessary to Maintain Baseline Commute Time</a:t>
                      </a:r>
                    </a:p>
                  </a:txBody>
                  <a:tcPr marL="6104" marR="6104" marT="6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7321488"/>
                  </a:ext>
                </a:extLst>
              </a:tr>
              <a:tr h="12818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&gt; 10 million</a:t>
                      </a:r>
                    </a:p>
                  </a:txBody>
                  <a:tcPr marL="6104" marR="6104" marT="61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New York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-8%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29.3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050089"/>
                  </a:ext>
                </a:extLst>
              </a:tr>
              <a:tr h="1342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Los Angeles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-8%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27.6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599531"/>
                  </a:ext>
                </a:extLst>
              </a:tr>
              <a:tr h="128189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5-10 million</a:t>
                      </a:r>
                    </a:p>
                  </a:txBody>
                  <a:tcPr marL="6104" marR="6104" marT="61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Chicago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-7%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28.2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5164060"/>
                  </a:ext>
                </a:extLst>
              </a:tr>
              <a:tr h="1342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Philadelphia 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-7%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25.2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9583203"/>
                  </a:ext>
                </a:extLst>
              </a:tr>
              <a:tr h="128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Washington, 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D.C.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-5%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33.5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170254"/>
                  </a:ext>
                </a:extLst>
              </a:tr>
              <a:tr h="128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Dallas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-6%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27.1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8524329"/>
                  </a:ext>
                </a:extLst>
              </a:tr>
              <a:tr h="128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Houston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-8%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27.9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196174"/>
                  </a:ext>
                </a:extLst>
              </a:tr>
              <a:tr h="128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Miami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-7%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26.9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666643"/>
                  </a:ext>
                </a:extLst>
              </a:tr>
              <a:tr h="1342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Atlanta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-5%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30.2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4020718"/>
                  </a:ext>
                </a:extLst>
              </a:tr>
              <a:tr h="128189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3-5 million</a:t>
                      </a:r>
                    </a:p>
                  </a:txBody>
                  <a:tcPr marL="6104" marR="6104" marT="61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Boston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-8%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27.5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450615"/>
                  </a:ext>
                </a:extLst>
              </a:tr>
              <a:tr h="128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San Francisco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-7%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27.8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266120"/>
                  </a:ext>
                </a:extLst>
              </a:tr>
              <a:tr h="128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Seattle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-8%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26.4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487522"/>
                  </a:ext>
                </a:extLst>
              </a:tr>
              <a:tr h="128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Minneapolis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-6%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24.8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6958784"/>
                  </a:ext>
                </a:extLst>
              </a:tr>
              <a:tr h="128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Phoenix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-6%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25.3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145401"/>
                  </a:ext>
                </a:extLst>
              </a:tr>
              <a:tr h="128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Detroit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-9%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25.9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8984794"/>
                  </a:ext>
                </a:extLst>
              </a:tr>
              <a:tr h="1342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San Diego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-6%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24.3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2901217"/>
                  </a:ext>
                </a:extLst>
              </a:tr>
              <a:tr h="128189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1-3 million</a:t>
                      </a:r>
                    </a:p>
                  </a:txBody>
                  <a:tcPr marL="6104" marR="6104" marT="61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Baltimore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-6%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26.8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2202636"/>
                  </a:ext>
                </a:extLst>
              </a:tr>
              <a:tr h="128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Portland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-6%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24.5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125497"/>
                  </a:ext>
                </a:extLst>
              </a:tr>
              <a:tr h="128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Pittsburgh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-8%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24.8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941297"/>
                  </a:ext>
                </a:extLst>
              </a:tr>
              <a:tr h="128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St. Louis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-8%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23.0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7298681"/>
                  </a:ext>
                </a:extLst>
              </a:tr>
              <a:tr h="128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Denver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-6%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26.1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853555"/>
                  </a:ext>
                </a:extLst>
              </a:tr>
              <a:tr h="1342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Charlotte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-4%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26.1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38088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9368805"/>
              </p:ext>
            </p:extLst>
          </p:nvPr>
        </p:nvGraphicFramePr>
        <p:xfrm>
          <a:off x="9306560" y="2996998"/>
          <a:ext cx="2774607" cy="1508760"/>
        </p:xfrm>
        <a:graphic>
          <a:graphicData uri="http://schemas.openxmlformats.org/drawingml/2006/table">
            <a:tbl>
              <a:tblPr/>
              <a:tblGrid>
                <a:gridCol w="2028139">
                  <a:extLst>
                    <a:ext uri="{9D8B030D-6E8A-4147-A177-3AD203B41FA5}">
                      <a16:colId xmlns:a16="http://schemas.microsoft.com/office/drawing/2014/main" val="3584716502"/>
                    </a:ext>
                  </a:extLst>
                </a:gridCol>
                <a:gridCol w="746468">
                  <a:extLst>
                    <a:ext uri="{9D8B030D-6E8A-4147-A177-3AD203B41FA5}">
                      <a16:colId xmlns:a16="http://schemas.microsoft.com/office/drawing/2014/main" val="564700635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Assumption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Value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596164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Fraction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of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Former Transit Riders Returning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52032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Fraction of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Non-Household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Carpool Members Returning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26934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Fraction of Maximum Remote Work Share Continuing to Work Remotely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97616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169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Residual Impacts (beyond 2022)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0AB40DA4-FA10-48ED-9ACF-0ECC4D460407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7175680"/>
              </p:ext>
            </p:extLst>
          </p:nvPr>
        </p:nvGraphicFramePr>
        <p:xfrm>
          <a:off x="487680" y="1787937"/>
          <a:ext cx="8684031" cy="4367905"/>
        </p:xfrm>
        <a:graphic>
          <a:graphicData uri="http://schemas.openxmlformats.org/drawingml/2006/table">
            <a:tbl>
              <a:tblPr/>
              <a:tblGrid>
                <a:gridCol w="981418">
                  <a:extLst>
                    <a:ext uri="{9D8B030D-6E8A-4147-A177-3AD203B41FA5}">
                      <a16:colId xmlns:a16="http://schemas.microsoft.com/office/drawing/2014/main" val="956491529"/>
                    </a:ext>
                  </a:extLst>
                </a:gridCol>
                <a:gridCol w="1279408">
                  <a:extLst>
                    <a:ext uri="{9D8B030D-6E8A-4147-A177-3AD203B41FA5}">
                      <a16:colId xmlns:a16="http://schemas.microsoft.com/office/drawing/2014/main" val="2169276121"/>
                    </a:ext>
                  </a:extLst>
                </a:gridCol>
                <a:gridCol w="959556">
                  <a:extLst>
                    <a:ext uri="{9D8B030D-6E8A-4147-A177-3AD203B41FA5}">
                      <a16:colId xmlns:a16="http://schemas.microsoft.com/office/drawing/2014/main" val="3294299119"/>
                    </a:ext>
                  </a:extLst>
                </a:gridCol>
                <a:gridCol w="837430">
                  <a:extLst>
                    <a:ext uri="{9D8B030D-6E8A-4147-A177-3AD203B41FA5}">
                      <a16:colId xmlns:a16="http://schemas.microsoft.com/office/drawing/2014/main" val="1542993805"/>
                    </a:ext>
                  </a:extLst>
                </a:gridCol>
                <a:gridCol w="953742">
                  <a:extLst>
                    <a:ext uri="{9D8B030D-6E8A-4147-A177-3AD203B41FA5}">
                      <a16:colId xmlns:a16="http://schemas.microsoft.com/office/drawing/2014/main" val="279060131"/>
                    </a:ext>
                  </a:extLst>
                </a:gridCol>
                <a:gridCol w="1091457">
                  <a:extLst>
                    <a:ext uri="{9D8B030D-6E8A-4147-A177-3AD203B41FA5}">
                      <a16:colId xmlns:a16="http://schemas.microsoft.com/office/drawing/2014/main" val="476963201"/>
                    </a:ext>
                  </a:extLst>
                </a:gridCol>
                <a:gridCol w="1047782">
                  <a:extLst>
                    <a:ext uri="{9D8B030D-6E8A-4147-A177-3AD203B41FA5}">
                      <a16:colId xmlns:a16="http://schemas.microsoft.com/office/drawing/2014/main" val="2308653889"/>
                    </a:ext>
                  </a:extLst>
                </a:gridCol>
                <a:gridCol w="1533238">
                  <a:extLst>
                    <a:ext uri="{9D8B030D-6E8A-4147-A177-3AD203B41FA5}">
                      <a16:colId xmlns:a16="http://schemas.microsoft.com/office/drawing/2014/main" val="3891048843"/>
                    </a:ext>
                  </a:extLst>
                </a:gridCol>
              </a:tblGrid>
              <a:tr h="12818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Population</a:t>
                      </a:r>
                    </a:p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Category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104" marR="6104" marT="61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Urban Area</a:t>
                      </a:r>
                    </a:p>
                  </a:txBody>
                  <a:tcPr marL="6104" marR="6104" marT="6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Estimated Changes from Baseline Values: 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Post-2022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112271"/>
                  </a:ext>
                </a:extLst>
              </a:tr>
              <a:tr h="6470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Employment Loss (IHS forecast 2023Q4)</a:t>
                      </a:r>
                    </a:p>
                  </a:txBody>
                  <a:tcPr marL="6104" marR="6104" marT="61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Shift from Transit to SOV</a:t>
                      </a:r>
                    </a:p>
                  </a:txBody>
                  <a:tcPr marL="6104" marR="6104" marT="6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Shift from Carpool to SOV</a:t>
                      </a:r>
                    </a:p>
                  </a:txBody>
                  <a:tcPr marL="6104" marR="6104" marT="6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Change in Remote Work from Baseline</a:t>
                      </a:r>
                    </a:p>
                  </a:txBody>
                  <a:tcPr marL="6104" marR="6104" marT="6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Average Commute Time (minutes)</a:t>
                      </a:r>
                    </a:p>
                  </a:txBody>
                  <a:tcPr marL="6104" marR="6104" marT="6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Change in Remote Work Share Necessary to Maintain Baseline Commute Time</a:t>
                      </a:r>
                    </a:p>
                  </a:txBody>
                  <a:tcPr marL="6104" marR="6104" marT="6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3050691"/>
                  </a:ext>
                </a:extLst>
              </a:tr>
              <a:tr h="12818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&gt; 10 million</a:t>
                      </a:r>
                    </a:p>
                  </a:txBody>
                  <a:tcPr marL="6104" marR="6104" marT="61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New York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-3%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30.3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9048481"/>
                  </a:ext>
                </a:extLst>
              </a:tr>
              <a:tr h="1342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Los Angeles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-3%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28.9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632590"/>
                  </a:ext>
                </a:extLst>
              </a:tr>
              <a:tr h="128189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5-10 million</a:t>
                      </a:r>
                    </a:p>
                  </a:txBody>
                  <a:tcPr marL="6104" marR="6104" marT="61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Chicago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28.9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739563"/>
                  </a:ext>
                </a:extLst>
              </a:tr>
              <a:tr h="1342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Philadelphia 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27.0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6610807"/>
                  </a:ext>
                </a:extLst>
              </a:tr>
              <a:tr h="128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Washington, 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D.C.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33.9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7695786"/>
                  </a:ext>
                </a:extLst>
              </a:tr>
              <a:tr h="128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Dallas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27.9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629176"/>
                  </a:ext>
                </a:extLst>
              </a:tr>
              <a:tr h="128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Houston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29.2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276831"/>
                  </a:ext>
                </a:extLst>
              </a:tr>
              <a:tr h="128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Miami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29.1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7905294"/>
                  </a:ext>
                </a:extLst>
              </a:tr>
              <a:tr h="1342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Atlanta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4%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31.9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014347"/>
                  </a:ext>
                </a:extLst>
              </a:tr>
              <a:tr h="128189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3-5 million</a:t>
                      </a:r>
                    </a:p>
                  </a:txBody>
                  <a:tcPr marL="6104" marR="6104" marT="61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Boston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29.7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187595"/>
                  </a:ext>
                </a:extLst>
              </a:tr>
              <a:tr h="128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San Francisco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31.7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021902"/>
                  </a:ext>
                </a:extLst>
              </a:tr>
              <a:tr h="128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Seattle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28.6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6469326"/>
                  </a:ext>
                </a:extLst>
              </a:tr>
              <a:tr h="128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Minneapolis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25.1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259065"/>
                  </a:ext>
                </a:extLst>
              </a:tr>
              <a:tr h="128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Phoenix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25.9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441969"/>
                  </a:ext>
                </a:extLst>
              </a:tr>
              <a:tr h="128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Detroit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-3%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26.5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026951"/>
                  </a:ext>
                </a:extLst>
              </a:tr>
              <a:tr h="1342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San Diego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25.5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675889"/>
                  </a:ext>
                </a:extLst>
              </a:tr>
              <a:tr h="128189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1-3 million</a:t>
                      </a:r>
                    </a:p>
                  </a:txBody>
                  <a:tcPr marL="6104" marR="6104" marT="61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Baltimore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28.4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303071"/>
                  </a:ext>
                </a:extLst>
              </a:tr>
              <a:tr h="128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Portland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25.9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619725"/>
                  </a:ext>
                </a:extLst>
              </a:tr>
              <a:tr h="128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Pittsburgh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-3%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25.5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2182682"/>
                  </a:ext>
                </a:extLst>
              </a:tr>
              <a:tr h="128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St. Louis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24.1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5653259"/>
                  </a:ext>
                </a:extLst>
              </a:tr>
              <a:tr h="128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Denver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26.9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305034"/>
                  </a:ext>
                </a:extLst>
              </a:tr>
              <a:tr h="1342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Charlotte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4%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27.2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311646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7308561"/>
              </p:ext>
            </p:extLst>
          </p:nvPr>
        </p:nvGraphicFramePr>
        <p:xfrm>
          <a:off x="9326880" y="2996998"/>
          <a:ext cx="2754287" cy="1508760"/>
        </p:xfrm>
        <a:graphic>
          <a:graphicData uri="http://schemas.openxmlformats.org/drawingml/2006/table">
            <a:tbl>
              <a:tblPr/>
              <a:tblGrid>
                <a:gridCol w="2013286">
                  <a:extLst>
                    <a:ext uri="{9D8B030D-6E8A-4147-A177-3AD203B41FA5}">
                      <a16:colId xmlns:a16="http://schemas.microsoft.com/office/drawing/2014/main" val="3584716502"/>
                    </a:ext>
                  </a:extLst>
                </a:gridCol>
                <a:gridCol w="741001">
                  <a:extLst>
                    <a:ext uri="{9D8B030D-6E8A-4147-A177-3AD203B41FA5}">
                      <a16:colId xmlns:a16="http://schemas.microsoft.com/office/drawing/2014/main" val="564700635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Assumption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Value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596164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Fraction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of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Former Transit Riders Returning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52032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Fraction of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Non-Household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Carpool Members Returning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26934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Fraction of Maximum Remote Work Share Continuing to Work Remotely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97616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733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Evolution of Impacts: New York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0AB40DA4-FA10-48ED-9ACF-0ECC4D460407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908405473"/>
              </p:ext>
            </p:extLst>
          </p:nvPr>
        </p:nvGraphicFramePr>
        <p:xfrm>
          <a:off x="1209040" y="1158240"/>
          <a:ext cx="9621520" cy="5187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33322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smtClean="0"/>
              <a:t>Most cities saw large reductions in commuting times during the immediate aftermath of the pandemic</a:t>
            </a:r>
          </a:p>
          <a:p>
            <a:r>
              <a:rPr lang="en-US" dirty="0" smtClean="0"/>
              <a:t>With 80% return to transit and carpooling, and employment back to pre-pandemic levels, only modest (3-4%) increases in remote working would be necessary to prevent increased commuting times </a:t>
            </a:r>
          </a:p>
          <a:p>
            <a:pPr lvl="1"/>
            <a:r>
              <a:rPr lang="en-US" dirty="0" smtClean="0"/>
              <a:t>New York and San Francisco would need ~6% increases</a:t>
            </a:r>
            <a:endParaRPr lang="en-US" dirty="0"/>
          </a:p>
          <a:p>
            <a:pPr lvl="1"/>
            <a:r>
              <a:rPr lang="en-US" dirty="0" smtClean="0"/>
              <a:t>But pre-pandemic remote work shares were only 4-8%, so adding 3-4% is a lot</a:t>
            </a:r>
          </a:p>
          <a:p>
            <a:r>
              <a:rPr lang="en-US" dirty="0" smtClean="0"/>
              <a:t>Intuition: almost everyone was </a:t>
            </a:r>
            <a:r>
              <a:rPr lang="en-US" i="1" dirty="0" smtClean="0"/>
              <a:t>already</a:t>
            </a:r>
            <a:r>
              <a:rPr lang="en-US" dirty="0" smtClean="0"/>
              <a:t> driving, except in a few cities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0AB40DA4-FA10-48ED-9ACF-0ECC4D46040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4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 of Our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342901" y="1621996"/>
            <a:ext cx="11010900" cy="495591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Significant uncertainties about the pandemic and recovery remain:</a:t>
            </a:r>
          </a:p>
          <a:p>
            <a:pPr lvl="1"/>
            <a:r>
              <a:rPr lang="en-US" dirty="0"/>
              <a:t>Timing of recovery phases (more reliable testing, improved treatment, widespread vaccination) </a:t>
            </a:r>
          </a:p>
          <a:p>
            <a:pPr lvl="1"/>
            <a:r>
              <a:rPr lang="en-US" dirty="0"/>
              <a:t>Extent and timing of restoration in transit capacity</a:t>
            </a:r>
          </a:p>
          <a:p>
            <a:r>
              <a:rPr lang="en-US" dirty="0"/>
              <a:t>Modeling limitations:</a:t>
            </a:r>
          </a:p>
          <a:p>
            <a:pPr lvl="1"/>
            <a:r>
              <a:rPr lang="en-US" dirty="0"/>
              <a:t>Commuting times and estimated changes are averages over entire urban areas, and both will vary widely within individual urban areas</a:t>
            </a:r>
          </a:p>
          <a:p>
            <a:pPr lvl="2"/>
            <a:r>
              <a:rPr lang="en-US" dirty="0"/>
              <a:t>Highway capacity and transit service vary widely across commuting corridors within urban areas</a:t>
            </a:r>
          </a:p>
          <a:p>
            <a:pPr lvl="2"/>
            <a:r>
              <a:rPr lang="en-US" dirty="0"/>
              <a:t>Geographic distribution of workplaces and preferred departure times also affect commuting times</a:t>
            </a:r>
          </a:p>
          <a:p>
            <a:pPr lvl="1"/>
            <a:r>
              <a:rPr lang="en-US" dirty="0"/>
              <a:t>Relationships between travel volume and speed apply to entire urban areas, including all modes and travel hours, and are only approximate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0AB40DA4-FA10-48ED-9ACF-0ECC4D460407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526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Uncertainties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496810" y="1612943"/>
            <a:ext cx="11010900" cy="4955914"/>
          </a:xfrm>
        </p:spPr>
        <p:txBody>
          <a:bodyPr/>
          <a:lstStyle/>
          <a:p>
            <a:r>
              <a:rPr lang="en-US" dirty="0" smtClean="0"/>
              <a:t>How much of transit capacity will ultimately be restored, and when?</a:t>
            </a:r>
          </a:p>
          <a:p>
            <a:pPr lvl="1"/>
            <a:r>
              <a:rPr lang="en-US" dirty="0" smtClean="0"/>
              <a:t>Depends partly on cleaning protocols, passenger management practices</a:t>
            </a:r>
          </a:p>
          <a:p>
            <a:pPr lvl="1"/>
            <a:r>
              <a:rPr lang="en-US" dirty="0" smtClean="0"/>
              <a:t>But also depends on traveler reactions, car ownership among former transit users, where commuters’ jobs are located </a:t>
            </a:r>
          </a:p>
          <a:p>
            <a:r>
              <a:rPr lang="en-US" dirty="0" smtClean="0"/>
              <a:t>How widespread will remote working remain?</a:t>
            </a:r>
          </a:p>
          <a:p>
            <a:pPr lvl="1"/>
            <a:r>
              <a:rPr lang="en-US" dirty="0" smtClean="0"/>
              <a:t>What industries and occupations lend themselves to it?</a:t>
            </a:r>
          </a:p>
          <a:p>
            <a:pPr lvl="1"/>
            <a:r>
              <a:rPr lang="en-US" dirty="0" smtClean="0"/>
              <a:t>How much of total employment do they account for?</a:t>
            </a:r>
          </a:p>
          <a:p>
            <a:pPr lvl="1"/>
            <a:r>
              <a:rPr lang="en-US" dirty="0" smtClean="0"/>
              <a:t>Will industries where it can work continue to embrace it?</a:t>
            </a:r>
          </a:p>
          <a:p>
            <a:pPr lvl="1"/>
            <a:r>
              <a:rPr lang="en-US" dirty="0" smtClean="0"/>
              <a:t>How many employees have suitable spaces, and want to use them?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0AB40DA4-FA10-48ED-9ACF-0ECC4D460407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305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DOT Do to Address Congestion?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342901" y="1602463"/>
            <a:ext cx="11010900" cy="4762123"/>
          </a:xfrm>
        </p:spPr>
        <p:txBody>
          <a:bodyPr>
            <a:normAutofit fontScale="92500"/>
          </a:bodyPr>
          <a:lstStyle/>
          <a:p>
            <a:r>
              <a:rPr lang="en-US" dirty="0"/>
              <a:t>Focus on solutions to congestion, treating modes as an interdependent system</a:t>
            </a:r>
          </a:p>
          <a:p>
            <a:pPr lvl="1"/>
            <a:r>
              <a:rPr lang="en-US" dirty="0"/>
              <a:t>Work with transit agencies to develop most effective methods to restore service, capacity, and rider confidence </a:t>
            </a:r>
          </a:p>
          <a:p>
            <a:pPr lvl="1"/>
            <a:r>
              <a:rPr lang="en-US" dirty="0"/>
              <a:t>Identify industries and occupations amenable to </a:t>
            </a:r>
            <a:r>
              <a:rPr lang="en-US" dirty="0" smtClean="0"/>
              <a:t>sustained remote </a:t>
            </a:r>
            <a:r>
              <a:rPr lang="en-US" dirty="0"/>
              <a:t>working and encourage it through existing programs</a:t>
            </a:r>
          </a:p>
          <a:p>
            <a:pPr lvl="2"/>
            <a:r>
              <a:rPr lang="en-US" dirty="0"/>
              <a:t>Seemingly amenable: government, technology, finance, education</a:t>
            </a:r>
          </a:p>
          <a:p>
            <a:pPr lvl="2"/>
            <a:r>
              <a:rPr lang="en-US" dirty="0"/>
              <a:t>Probably not: health care, manufacturing, retail, food service</a:t>
            </a:r>
          </a:p>
          <a:p>
            <a:r>
              <a:rPr lang="en-US" dirty="0"/>
              <a:t>Identify and promote helpful changes in travel </a:t>
            </a:r>
            <a:r>
              <a:rPr lang="en-US" dirty="0" smtClean="0"/>
              <a:t>behavior</a:t>
            </a:r>
          </a:p>
          <a:p>
            <a:r>
              <a:rPr lang="en-US" dirty="0" smtClean="0"/>
              <a:t>Search for </a:t>
            </a:r>
            <a:r>
              <a:rPr lang="en-US" dirty="0"/>
              <a:t>policy and technology </a:t>
            </a:r>
            <a:r>
              <a:rPr lang="en-US" dirty="0" smtClean="0"/>
              <a:t>responses to mitigate </a:t>
            </a:r>
            <a:r>
              <a:rPr lang="en-US" dirty="0"/>
              <a:t>changes that increase congestion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0AB40DA4-FA10-48ED-9ACF-0ECC4D460407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57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Follow-On Analysis: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Update the analysis as new information </a:t>
            </a:r>
            <a:r>
              <a:rPr lang="en-US" dirty="0" smtClean="0"/>
              <a:t>becomes </a:t>
            </a:r>
            <a:r>
              <a:rPr lang="en-US" dirty="0"/>
              <a:t>available</a:t>
            </a:r>
          </a:p>
          <a:p>
            <a:pPr lvl="1"/>
            <a:r>
              <a:rPr lang="en-US" dirty="0"/>
              <a:t>What if transit capacity takes </a:t>
            </a:r>
            <a:r>
              <a:rPr lang="en-US" dirty="0" smtClean="0"/>
              <a:t>longer </a:t>
            </a:r>
            <a:r>
              <a:rPr lang="en-US" dirty="0"/>
              <a:t>to restore, or never gets back to </a:t>
            </a:r>
            <a:r>
              <a:rPr lang="en-US" dirty="0" smtClean="0"/>
              <a:t>100%? </a:t>
            </a:r>
            <a:endParaRPr lang="en-US" dirty="0"/>
          </a:p>
          <a:p>
            <a:pPr lvl="1"/>
            <a:r>
              <a:rPr lang="en-US" dirty="0"/>
              <a:t>What if non-household carpool members never </a:t>
            </a:r>
            <a:r>
              <a:rPr lang="en-US" dirty="0" smtClean="0"/>
              <a:t>re-join?</a:t>
            </a:r>
            <a:endParaRPr lang="en-US" dirty="0"/>
          </a:p>
          <a:p>
            <a:pPr lvl="1"/>
            <a:r>
              <a:rPr lang="en-US" dirty="0"/>
              <a:t>What will it take to sustain increases in remote working? </a:t>
            </a:r>
          </a:p>
          <a:p>
            <a:pPr lvl="2"/>
            <a:r>
              <a:rPr lang="en-US" dirty="0"/>
              <a:t>Remote work shares have only increased by 3-4 percentage points over the past decade, even with huge improvements in remote network </a:t>
            </a:r>
            <a:r>
              <a:rPr lang="en-US" dirty="0" smtClean="0"/>
              <a:t>access and </a:t>
            </a:r>
            <a:r>
              <a:rPr lang="en-US" smtClean="0"/>
              <a:t>sharing platforms </a:t>
            </a:r>
            <a:endParaRPr lang="en-US" dirty="0"/>
          </a:p>
          <a:p>
            <a:pPr lvl="2"/>
            <a:r>
              <a:rPr lang="en-US" dirty="0"/>
              <a:t>How many employers (and </a:t>
            </a:r>
            <a:r>
              <a:rPr lang="en-US" dirty="0" smtClean="0"/>
              <a:t>employees) actually want </a:t>
            </a:r>
            <a:r>
              <a:rPr lang="en-US" dirty="0"/>
              <a:t>to continue it?  </a:t>
            </a:r>
          </a:p>
          <a:p>
            <a:r>
              <a:rPr lang="en-US" dirty="0"/>
              <a:t>Explore </a:t>
            </a:r>
            <a:r>
              <a:rPr lang="en-US" dirty="0" smtClean="0"/>
              <a:t>how to incorporate geographic and time-of-day variation into </a:t>
            </a:r>
            <a:r>
              <a:rPr lang="en-US" dirty="0"/>
              <a:t>the </a:t>
            </a:r>
            <a:r>
              <a:rPr lang="en-US" dirty="0" smtClean="0"/>
              <a:t>model, to </a:t>
            </a:r>
            <a:r>
              <a:rPr lang="en-US" dirty="0"/>
              <a:t>enable identification of specific problem areas and additional </a:t>
            </a:r>
            <a:r>
              <a:rPr lang="en-US" dirty="0" smtClean="0"/>
              <a:t>solutions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0AB40DA4-FA10-48ED-9ACF-0ECC4D460407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6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Views of the Post-Pandemic World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342901" y="1620570"/>
            <a:ext cx="11010900" cy="4566870"/>
          </a:xfrm>
        </p:spPr>
        <p:txBody>
          <a:bodyPr>
            <a:normAutofit/>
          </a:bodyPr>
          <a:lstStyle/>
          <a:p>
            <a:r>
              <a:rPr lang="en-US" dirty="0" smtClean="0"/>
              <a:t>Carmageddon is coming!</a:t>
            </a:r>
          </a:p>
          <a:p>
            <a:pPr lvl="1"/>
            <a:r>
              <a:rPr lang="en-US" dirty="0" smtClean="0"/>
              <a:t>Most former transit riders and carpoolers will drive when they return to work</a:t>
            </a:r>
          </a:p>
          <a:p>
            <a:pPr lvl="1"/>
            <a:r>
              <a:rPr lang="en-US" dirty="0" smtClean="0"/>
              <a:t>As the economy reopens, traffic and congestion will overwhelm highways</a:t>
            </a:r>
          </a:p>
          <a:p>
            <a:r>
              <a:rPr lang="en-US" dirty="0" smtClean="0"/>
              <a:t>Nobody will drive anywhere, and the Highway Trust Fund will go broke</a:t>
            </a:r>
          </a:p>
          <a:p>
            <a:pPr lvl="1"/>
            <a:r>
              <a:rPr lang="en-US" dirty="0"/>
              <a:t>Most people will continue to work and shop at home</a:t>
            </a:r>
          </a:p>
          <a:p>
            <a:pPr lvl="1"/>
            <a:r>
              <a:rPr lang="en-US" dirty="0" smtClean="0"/>
              <a:t>Permanent reductions in driving and fuel use will starve the HTF</a:t>
            </a:r>
          </a:p>
          <a:p>
            <a:pPr lvl="1"/>
            <a:r>
              <a:rPr lang="en-US" dirty="0" smtClean="0"/>
              <a:t>But we won’t need any road construction, so who cares? </a:t>
            </a:r>
          </a:p>
          <a:p>
            <a:r>
              <a:rPr lang="en-US" dirty="0" smtClean="0"/>
              <a:t>What should DOT be doing?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0AB40DA4-FA10-48ED-9ACF-0ECC4D46040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624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Did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342901" y="1612943"/>
            <a:ext cx="11010900" cy="495591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Used Vanderbilt University “Rebound Calculator” to estimate changes in commuting times in large urban areas as the economy recovers</a:t>
            </a:r>
          </a:p>
          <a:p>
            <a:r>
              <a:rPr lang="en-US" dirty="0" smtClean="0"/>
              <a:t>Combined actual data and informed assumptions about factors affecting traffic levels and congestion</a:t>
            </a:r>
          </a:p>
          <a:p>
            <a:pPr lvl="1"/>
            <a:r>
              <a:rPr lang="en-US" dirty="0" smtClean="0"/>
              <a:t>Job losses and shifts to remote work</a:t>
            </a:r>
          </a:p>
          <a:p>
            <a:pPr lvl="1"/>
            <a:r>
              <a:rPr lang="en-US" dirty="0" smtClean="0"/>
              <a:t>Shifts from transit and carpool commuting to driving alone</a:t>
            </a:r>
          </a:p>
          <a:p>
            <a:r>
              <a:rPr lang="en-US" dirty="0" smtClean="0"/>
              <a:t>Examined impacts in urban areas with high and low transit use </a:t>
            </a:r>
          </a:p>
          <a:p>
            <a:r>
              <a:rPr lang="en-US" dirty="0" smtClean="0"/>
              <a:t>Developed scenarios for gradual resumption of travel activity</a:t>
            </a:r>
          </a:p>
          <a:p>
            <a:r>
              <a:rPr lang="en-US" dirty="0" smtClean="0"/>
              <a:t>Estimated sustained remote work shares necessary to prevent gridlock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0AB40DA4-FA10-48ED-9ACF-0ECC4D46040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342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Scenarios We Examined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smtClean="0"/>
              <a:t>Pre-pandemic baseline (Jan.-Feb. 2020)</a:t>
            </a:r>
          </a:p>
          <a:p>
            <a:r>
              <a:rPr lang="en-US" dirty="0" smtClean="0"/>
              <a:t>Immediate aftermath (March-June 2020)</a:t>
            </a:r>
          </a:p>
          <a:p>
            <a:r>
              <a:rPr lang="en-US" dirty="0" smtClean="0"/>
              <a:t>Improved testing, diagnosis, and treatment (mid-2021?)</a:t>
            </a:r>
          </a:p>
          <a:p>
            <a:r>
              <a:rPr lang="en-US" dirty="0" smtClean="0"/>
              <a:t>Widespread vaccination (2022?)</a:t>
            </a:r>
          </a:p>
          <a:p>
            <a:r>
              <a:rPr lang="en-US" dirty="0" smtClean="0"/>
              <a:t>Lingering or permanent impacts (beyond)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0AB40DA4-FA10-48ED-9ACF-0ECC4D46040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36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Urban Areas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smtClean="0"/>
              <a:t>Four population size categories</a:t>
            </a:r>
          </a:p>
          <a:p>
            <a:pPr lvl="1"/>
            <a:r>
              <a:rPr lang="en-US" dirty="0" smtClean="0"/>
              <a:t>Very large:  &gt;10 million (New York, Los Angeles)</a:t>
            </a:r>
          </a:p>
          <a:p>
            <a:pPr lvl="1"/>
            <a:r>
              <a:rPr lang="en-US" dirty="0" smtClean="0"/>
              <a:t>Large: 5-10 million (n=7)</a:t>
            </a:r>
          </a:p>
          <a:p>
            <a:pPr lvl="1"/>
            <a:r>
              <a:rPr lang="en-US" dirty="0" smtClean="0"/>
              <a:t>Medium:  3-5 million (n=7)</a:t>
            </a:r>
          </a:p>
          <a:p>
            <a:pPr lvl="1"/>
            <a:r>
              <a:rPr lang="en-US" dirty="0" smtClean="0"/>
              <a:t>Others: 1-3 million (n=6)</a:t>
            </a:r>
          </a:p>
          <a:p>
            <a:r>
              <a:rPr lang="en-US" dirty="0" smtClean="0"/>
              <a:t>High and low transit use examples in each category</a:t>
            </a:r>
            <a:r>
              <a:rPr lang="en-US" dirty="0"/>
              <a:t>	</a:t>
            </a:r>
            <a:endParaRPr lang="en-US" dirty="0" smtClean="0"/>
          </a:p>
          <a:p>
            <a:pPr lvl="1"/>
            <a:r>
              <a:rPr lang="en-US" dirty="0" smtClean="0"/>
              <a:t>Range is wide except in smallest size category </a:t>
            </a:r>
          </a:p>
          <a:p>
            <a:pPr lvl="1"/>
            <a:r>
              <a:rPr lang="en-US" dirty="0" smtClean="0"/>
              <a:t>Including carpooling (“private transit”) narrows the range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0AB40DA4-FA10-48ED-9ACF-0ECC4D46040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960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Sources and Analysis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340362" y="1647730"/>
            <a:ext cx="11010900" cy="4707803"/>
          </a:xfrm>
        </p:spPr>
        <p:txBody>
          <a:bodyPr>
            <a:normAutofit fontScale="92500"/>
          </a:bodyPr>
          <a:lstStyle/>
          <a:p>
            <a:pPr>
              <a:spcAft>
                <a:spcPts val="0"/>
              </a:spcAft>
            </a:pPr>
            <a:r>
              <a:rPr lang="en-US" dirty="0"/>
              <a:t>Data sources</a:t>
            </a:r>
          </a:p>
          <a:p>
            <a:pPr lvl="1">
              <a:spcAft>
                <a:spcPts val="0"/>
              </a:spcAft>
            </a:pPr>
            <a:r>
              <a:rPr lang="en-US" dirty="0"/>
              <a:t>2018 American Community Survey (Census Bureau): population, commuting mode shares, carpool composition, commute trip lengths</a:t>
            </a:r>
          </a:p>
          <a:p>
            <a:pPr lvl="1">
              <a:spcAft>
                <a:spcPts val="0"/>
              </a:spcAft>
            </a:pPr>
            <a:r>
              <a:rPr lang="en-US" dirty="0"/>
              <a:t>IHS Global Insight: baseline </a:t>
            </a:r>
            <a:r>
              <a:rPr lang="en-US" dirty="0" smtClean="0"/>
              <a:t>employment, initial losses, and projected recovery </a:t>
            </a:r>
            <a:endParaRPr lang="en-US" dirty="0"/>
          </a:p>
          <a:p>
            <a:pPr lvl="1">
              <a:spcAft>
                <a:spcPts val="0"/>
              </a:spcAft>
            </a:pPr>
            <a:r>
              <a:rPr lang="en-US" dirty="0"/>
              <a:t>Transit agency websites and press reports: ridership losses </a:t>
            </a:r>
            <a:endParaRPr lang="en-US" dirty="0" smtClean="0"/>
          </a:p>
          <a:p>
            <a:pPr lvl="1">
              <a:spcAft>
                <a:spcPts val="0"/>
              </a:spcAft>
            </a:pPr>
            <a:r>
              <a:rPr lang="en-US" dirty="0" smtClean="0"/>
              <a:t>Univ. of Chicago study (April 2020): </a:t>
            </a:r>
            <a:r>
              <a:rPr lang="en-US" i="1" dirty="0" smtClean="0"/>
              <a:t>How Many Jobs Can be Done at Home?</a:t>
            </a:r>
            <a:endParaRPr lang="en-US" dirty="0"/>
          </a:p>
          <a:p>
            <a:pPr>
              <a:spcAft>
                <a:spcPts val="0"/>
              </a:spcAft>
            </a:pPr>
            <a:r>
              <a:rPr lang="en-US" dirty="0" smtClean="0"/>
              <a:t>Analysis tool:  Vanderbilt Univ. “Rebound Calculator”</a:t>
            </a:r>
          </a:p>
          <a:p>
            <a:pPr lvl="1">
              <a:spcAft>
                <a:spcPts val="0"/>
              </a:spcAft>
            </a:pPr>
            <a:r>
              <a:rPr lang="en-US" dirty="0" smtClean="0"/>
              <a:t>Uses 2018 baseline data on employment, remote working, transit and carpool commuting </a:t>
            </a:r>
          </a:p>
          <a:p>
            <a:pPr lvl="1">
              <a:spcAft>
                <a:spcPts val="0"/>
              </a:spcAft>
            </a:pPr>
            <a:r>
              <a:rPr lang="en-US" dirty="0" smtClean="0"/>
              <a:t>Fits speed vs. travel volume relationships to historical data for sample cities</a:t>
            </a:r>
          </a:p>
          <a:p>
            <a:pPr lvl="1">
              <a:spcAft>
                <a:spcPts val="0"/>
              </a:spcAft>
            </a:pPr>
            <a:r>
              <a:rPr lang="en-US" dirty="0" smtClean="0"/>
              <a:t>Calculates impacts of job losses, remote work, and shifts from transit and carpooling to driving on average commuting times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0AB40DA4-FA10-48ED-9ACF-0ECC4D46040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63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Baseline Data for Sample Cities (early 2020)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0AB40DA4-FA10-48ED-9ACF-0ECC4D460407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065452"/>
              </p:ext>
            </p:extLst>
          </p:nvPr>
        </p:nvGraphicFramePr>
        <p:xfrm>
          <a:off x="1820918" y="1675849"/>
          <a:ext cx="8576440" cy="4559405"/>
        </p:xfrm>
        <a:graphic>
          <a:graphicData uri="http://schemas.openxmlformats.org/drawingml/2006/table">
            <a:tbl>
              <a:tblPr/>
              <a:tblGrid>
                <a:gridCol w="1303327">
                  <a:extLst>
                    <a:ext uri="{9D8B030D-6E8A-4147-A177-3AD203B41FA5}">
                      <a16:colId xmlns:a16="http://schemas.microsoft.com/office/drawing/2014/main" val="4159403895"/>
                    </a:ext>
                  </a:extLst>
                </a:gridCol>
                <a:gridCol w="1336747">
                  <a:extLst>
                    <a:ext uri="{9D8B030D-6E8A-4147-A177-3AD203B41FA5}">
                      <a16:colId xmlns:a16="http://schemas.microsoft.com/office/drawing/2014/main" val="1820352986"/>
                    </a:ext>
                  </a:extLst>
                </a:gridCol>
                <a:gridCol w="947875">
                  <a:extLst>
                    <a:ext uri="{9D8B030D-6E8A-4147-A177-3AD203B41FA5}">
                      <a16:colId xmlns:a16="http://schemas.microsoft.com/office/drawing/2014/main" val="1424436083"/>
                    </a:ext>
                  </a:extLst>
                </a:gridCol>
                <a:gridCol w="947875">
                  <a:extLst>
                    <a:ext uri="{9D8B030D-6E8A-4147-A177-3AD203B41FA5}">
                      <a16:colId xmlns:a16="http://schemas.microsoft.com/office/drawing/2014/main" val="173713072"/>
                    </a:ext>
                  </a:extLst>
                </a:gridCol>
                <a:gridCol w="1020787">
                  <a:extLst>
                    <a:ext uri="{9D8B030D-6E8A-4147-A177-3AD203B41FA5}">
                      <a16:colId xmlns:a16="http://schemas.microsoft.com/office/drawing/2014/main" val="1932180968"/>
                    </a:ext>
                  </a:extLst>
                </a:gridCol>
                <a:gridCol w="1008635">
                  <a:extLst>
                    <a:ext uri="{9D8B030D-6E8A-4147-A177-3AD203B41FA5}">
                      <a16:colId xmlns:a16="http://schemas.microsoft.com/office/drawing/2014/main" val="3386519104"/>
                    </a:ext>
                  </a:extLst>
                </a:gridCol>
                <a:gridCol w="1008635">
                  <a:extLst>
                    <a:ext uri="{9D8B030D-6E8A-4147-A177-3AD203B41FA5}">
                      <a16:colId xmlns:a16="http://schemas.microsoft.com/office/drawing/2014/main" val="4146181537"/>
                    </a:ext>
                  </a:extLst>
                </a:gridCol>
                <a:gridCol w="1002559">
                  <a:extLst>
                    <a:ext uri="{9D8B030D-6E8A-4147-A177-3AD203B41FA5}">
                      <a16:colId xmlns:a16="http://schemas.microsoft.com/office/drawing/2014/main" val="4053663992"/>
                    </a:ext>
                  </a:extLst>
                </a:gridCol>
              </a:tblGrid>
              <a:tr h="16146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Population Category</a:t>
                      </a:r>
                    </a:p>
                  </a:txBody>
                  <a:tcPr marL="7338" marR="7338" marT="73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Urban Area</a:t>
                      </a:r>
                    </a:p>
                  </a:txBody>
                  <a:tcPr marL="7338" marR="7338" marT="73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pre-Pandemic Baseline Data</a:t>
                      </a:r>
                    </a:p>
                  </a:txBody>
                  <a:tcPr marL="7338" marR="7338" marT="73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4892422"/>
                  </a:ext>
                </a:extLst>
              </a:tr>
              <a:tr h="8150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Population (thousands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) (1)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7338" marR="7338" marT="73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Employment (thousands) (2)</a:t>
                      </a:r>
                    </a:p>
                  </a:txBody>
                  <a:tcPr marL="7338" marR="7338" marT="73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Transit Commute Share (3)</a:t>
                      </a:r>
                    </a:p>
                  </a:txBody>
                  <a:tcPr marL="7338" marR="7338" marT="73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Carpool Commute Share (3)</a:t>
                      </a:r>
                    </a:p>
                  </a:txBody>
                  <a:tcPr marL="7338" marR="7338" marT="73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Remote Work Share (3)</a:t>
                      </a:r>
                    </a:p>
                  </a:txBody>
                  <a:tcPr marL="7338" marR="7338" marT="73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Average Commute Time (minutes) (4)</a:t>
                      </a:r>
                    </a:p>
                  </a:txBody>
                  <a:tcPr marL="7338" marR="7338" marT="73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1639222"/>
                  </a:ext>
                </a:extLst>
              </a:tr>
              <a:tr h="16146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&gt; 10 million</a:t>
                      </a:r>
                    </a:p>
                  </a:txBody>
                  <a:tcPr marL="7338" marR="7338" marT="73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New York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19,216</a:t>
                      </a:r>
                    </a:p>
                  </a:txBody>
                  <a:tcPr marL="7338" marR="7338" marT="73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10,019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30.9%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6.3%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4.7%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31.0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5341954"/>
                  </a:ext>
                </a:extLst>
              </a:tr>
              <a:tr h="1691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Los Angeles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13,215</a:t>
                      </a:r>
                    </a:p>
                  </a:txBody>
                  <a:tcPr marL="7338" marR="7338" marT="73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6,288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4.8%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9.5%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5.9%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31.6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004736"/>
                  </a:ext>
                </a:extLst>
              </a:tr>
              <a:tr h="161463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5-10 million</a:t>
                      </a:r>
                    </a:p>
                  </a:txBody>
                  <a:tcPr marL="7338" marR="7338" marT="73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Chicago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9,459</a:t>
                      </a:r>
                    </a:p>
                  </a:txBody>
                  <a:tcPr marL="7338" marR="7338" marT="73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4,771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12.1%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8.0%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5.4%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30.1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796476"/>
                  </a:ext>
                </a:extLst>
              </a:tr>
              <a:tr h="1614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Philadelphia 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6,102</a:t>
                      </a:r>
                    </a:p>
                  </a:txBody>
                  <a:tcPr marL="7338" marR="7338" marT="73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2,995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9.8%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7.2%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5.5%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28.7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8347229"/>
                  </a:ext>
                </a:extLst>
              </a:tr>
              <a:tr h="1614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Washington, 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D.C.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6,280</a:t>
                      </a:r>
                    </a:p>
                  </a:txBody>
                  <a:tcPr marL="7338" marR="7338" marT="73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3,380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13.0%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9.2%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6.1%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34.3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099611"/>
                  </a:ext>
                </a:extLst>
              </a:tr>
              <a:tr h="1614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Dallas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7,573</a:t>
                      </a:r>
                    </a:p>
                  </a:txBody>
                  <a:tcPr marL="7338" marR="7338" marT="73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3,851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1.3%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9.5%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5.8%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28.8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056645"/>
                  </a:ext>
                </a:extLst>
              </a:tr>
              <a:tr h="1614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Houston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7,066</a:t>
                      </a:r>
                    </a:p>
                  </a:txBody>
                  <a:tcPr marL="7338" marR="7338" marT="73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3,208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2.0%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9.4%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4.9%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30.4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389066"/>
                  </a:ext>
                </a:extLst>
              </a:tr>
              <a:tr h="1614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Miami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6,166</a:t>
                      </a:r>
                    </a:p>
                  </a:txBody>
                  <a:tcPr marL="7338" marR="7338" marT="73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2,732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3.1%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9.2%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5.7%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29.9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011509"/>
                  </a:ext>
                </a:extLst>
              </a:tr>
              <a:tr h="1691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Atlanta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6,020</a:t>
                      </a:r>
                    </a:p>
                  </a:txBody>
                  <a:tcPr marL="7338" marR="7338" marT="73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2,884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3.0%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8.9%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7.6%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32.3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533723"/>
                  </a:ext>
                </a:extLst>
              </a:tr>
              <a:tr h="161463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3-5 million</a:t>
                      </a:r>
                    </a:p>
                  </a:txBody>
                  <a:tcPr marL="7338" marR="7338" marT="73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Boston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4,873</a:t>
                      </a:r>
                    </a:p>
                  </a:txBody>
                  <a:tcPr marL="7338" marR="7338" marT="73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2,814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13.2%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7.0%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5.5%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31.7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5360175"/>
                  </a:ext>
                </a:extLst>
              </a:tr>
              <a:tr h="1614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San Francisco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4,732</a:t>
                      </a:r>
                    </a:p>
                  </a:txBody>
                  <a:tcPr marL="7338" marR="7338" marT="73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2,498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17.3%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9.6%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7.0%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34.3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117819"/>
                  </a:ext>
                </a:extLst>
              </a:tr>
              <a:tr h="1614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Seattle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3,980</a:t>
                      </a:r>
                    </a:p>
                  </a:txBody>
                  <a:tcPr marL="7338" marR="7338" marT="73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2,116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10.7%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10.0%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6.7%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30.6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585916"/>
                  </a:ext>
                </a:extLst>
              </a:tr>
              <a:tr h="1614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Minneapolis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3,640</a:t>
                      </a:r>
                    </a:p>
                  </a:txBody>
                  <a:tcPr marL="7338" marR="7338" marT="73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2,031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4.5%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8.1%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5.9%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25.4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568503"/>
                  </a:ext>
                </a:extLst>
              </a:tr>
              <a:tr h="1614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Phoenix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4,948</a:t>
                      </a:r>
                    </a:p>
                  </a:txBody>
                  <a:tcPr marL="7338" marR="7338" marT="73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2,220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1.8%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11.2%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7.4%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26.1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113881"/>
                  </a:ext>
                </a:extLst>
              </a:tr>
              <a:tr h="1614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Detroit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4,320</a:t>
                      </a:r>
                    </a:p>
                  </a:txBody>
                  <a:tcPr marL="7338" marR="7338" marT="73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2,048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1.3%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8.6%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4.3%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27.4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277377"/>
                  </a:ext>
                </a:extLst>
              </a:tr>
              <a:tr h="1691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San Diego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3,338</a:t>
                      </a:r>
                    </a:p>
                  </a:txBody>
                  <a:tcPr marL="7338" marR="7338" marT="73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1,516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2.6%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8.8%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6.6%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26.9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280076"/>
                  </a:ext>
                </a:extLst>
              </a:tr>
              <a:tr h="161463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1-3 million</a:t>
                      </a:r>
                    </a:p>
                  </a:txBody>
                  <a:tcPr marL="7338" marR="7338" marT="73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Baltimore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2,800</a:t>
                      </a:r>
                    </a:p>
                  </a:txBody>
                  <a:tcPr marL="7338" marR="7338" marT="73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1,437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6.0%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8.0%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5.3%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29.9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0887958"/>
                  </a:ext>
                </a:extLst>
              </a:tr>
              <a:tr h="1614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Portland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2,942</a:t>
                      </a:r>
                    </a:p>
                  </a:txBody>
                  <a:tcPr marL="7338" marR="7338" marT="73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1,230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6.1%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8.8%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8.1%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27.0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690230"/>
                  </a:ext>
                </a:extLst>
              </a:tr>
              <a:tr h="1614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Pittsburgh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2,318</a:t>
                      </a:r>
                    </a:p>
                  </a:txBody>
                  <a:tcPr marL="7338" marR="7338" marT="73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1,197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5.6%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8.3%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5.1%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26.6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7436469"/>
                  </a:ext>
                </a:extLst>
              </a:tr>
              <a:tr h="1614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St. Louis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2,803</a:t>
                      </a:r>
                    </a:p>
                  </a:txBody>
                  <a:tcPr marL="7338" marR="7338" marT="73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1,398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2.1%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6.9%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4.6%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25.9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7440934"/>
                  </a:ext>
                </a:extLst>
              </a:tr>
              <a:tr h="1614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Denver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2,967</a:t>
                      </a:r>
                    </a:p>
                  </a:txBody>
                  <a:tcPr marL="7338" marR="7338" marT="73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1,558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3.8%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8.2%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8.7%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27.6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281803"/>
                  </a:ext>
                </a:extLst>
              </a:tr>
              <a:tr h="1691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Charlotte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2,637</a:t>
                      </a:r>
                    </a:p>
                  </a:txBody>
                  <a:tcPr marL="7338" marR="7338" marT="73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1,251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1.5%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9.4%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7.3%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27.4</a:t>
                      </a:r>
                    </a:p>
                  </a:txBody>
                  <a:tcPr marL="7338" marR="7338" marT="7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9336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249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Immediate Impacts (March-June 2020)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0AB40DA4-FA10-48ED-9ACF-0ECC4D460407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729828"/>
              </p:ext>
            </p:extLst>
          </p:nvPr>
        </p:nvGraphicFramePr>
        <p:xfrm>
          <a:off x="1371600" y="1635757"/>
          <a:ext cx="9391537" cy="4570732"/>
        </p:xfrm>
        <a:graphic>
          <a:graphicData uri="http://schemas.openxmlformats.org/drawingml/2006/table">
            <a:tbl>
              <a:tblPr/>
              <a:tblGrid>
                <a:gridCol w="1005504">
                  <a:extLst>
                    <a:ext uri="{9D8B030D-6E8A-4147-A177-3AD203B41FA5}">
                      <a16:colId xmlns:a16="http://schemas.microsoft.com/office/drawing/2014/main" val="629142858"/>
                    </a:ext>
                  </a:extLst>
                </a:gridCol>
                <a:gridCol w="1156332">
                  <a:extLst>
                    <a:ext uri="{9D8B030D-6E8A-4147-A177-3AD203B41FA5}">
                      <a16:colId xmlns:a16="http://schemas.microsoft.com/office/drawing/2014/main" val="1073438206"/>
                    </a:ext>
                  </a:extLst>
                </a:gridCol>
                <a:gridCol w="971092">
                  <a:extLst>
                    <a:ext uri="{9D8B030D-6E8A-4147-A177-3AD203B41FA5}">
                      <a16:colId xmlns:a16="http://schemas.microsoft.com/office/drawing/2014/main" val="534897921"/>
                    </a:ext>
                  </a:extLst>
                </a:gridCol>
                <a:gridCol w="967155">
                  <a:extLst>
                    <a:ext uri="{9D8B030D-6E8A-4147-A177-3AD203B41FA5}">
                      <a16:colId xmlns:a16="http://schemas.microsoft.com/office/drawing/2014/main" val="3651894191"/>
                    </a:ext>
                  </a:extLst>
                </a:gridCol>
                <a:gridCol w="706766">
                  <a:extLst>
                    <a:ext uri="{9D8B030D-6E8A-4147-A177-3AD203B41FA5}">
                      <a16:colId xmlns:a16="http://schemas.microsoft.com/office/drawing/2014/main" val="634421479"/>
                    </a:ext>
                  </a:extLst>
                </a:gridCol>
                <a:gridCol w="836961">
                  <a:extLst>
                    <a:ext uri="{9D8B030D-6E8A-4147-A177-3AD203B41FA5}">
                      <a16:colId xmlns:a16="http://schemas.microsoft.com/office/drawing/2014/main" val="1269982299"/>
                    </a:ext>
                  </a:extLst>
                </a:gridCol>
                <a:gridCol w="780686">
                  <a:extLst>
                    <a:ext uri="{9D8B030D-6E8A-4147-A177-3AD203B41FA5}">
                      <a16:colId xmlns:a16="http://schemas.microsoft.com/office/drawing/2014/main" val="2605902589"/>
                    </a:ext>
                  </a:extLst>
                </a:gridCol>
                <a:gridCol w="1119539">
                  <a:extLst>
                    <a:ext uri="{9D8B030D-6E8A-4147-A177-3AD203B41FA5}">
                      <a16:colId xmlns:a16="http://schemas.microsoft.com/office/drawing/2014/main" val="2506379585"/>
                    </a:ext>
                  </a:extLst>
                </a:gridCol>
                <a:gridCol w="925065">
                  <a:extLst>
                    <a:ext uri="{9D8B030D-6E8A-4147-A177-3AD203B41FA5}">
                      <a16:colId xmlns:a16="http://schemas.microsoft.com/office/drawing/2014/main" val="2429784983"/>
                    </a:ext>
                  </a:extLst>
                </a:gridCol>
                <a:gridCol w="922437">
                  <a:extLst>
                    <a:ext uri="{9D8B030D-6E8A-4147-A177-3AD203B41FA5}">
                      <a16:colId xmlns:a16="http://schemas.microsoft.com/office/drawing/2014/main" val="3292517362"/>
                    </a:ext>
                  </a:extLst>
                </a:gridCol>
              </a:tblGrid>
              <a:tr h="16189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Population Category</a:t>
                      </a:r>
                    </a:p>
                  </a:txBody>
                  <a:tcPr marL="5358" marR="5358" marT="53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Urban Area</a:t>
                      </a:r>
                    </a:p>
                  </a:txBody>
                  <a:tcPr marL="5358" marR="5358" marT="5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Estimated</a:t>
                      </a:r>
                      <a:r>
                        <a:rPr lang="en-US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 Changes from Baseline Values: 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March-June 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2020 (percent)</a:t>
                      </a:r>
                    </a:p>
                  </a:txBody>
                  <a:tcPr marL="5358" marR="5358" marT="53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8661864"/>
                  </a:ext>
                </a:extLst>
              </a:tr>
              <a:tr h="8166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Employment Loss (IHS forecast 2020 Q2)  (5)</a:t>
                      </a:r>
                    </a:p>
                  </a:txBody>
                  <a:tcPr marL="5358" marR="5358" marT="53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Decline 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in Transit Ridership (6)</a:t>
                      </a:r>
                    </a:p>
                  </a:txBody>
                  <a:tcPr marL="5358" marR="5358" marT="5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Shift from Transit to SOV</a:t>
                      </a:r>
                    </a:p>
                  </a:txBody>
                  <a:tcPr marL="5358" marR="5358" marT="5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Decline in Carpool 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Commuting (7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)</a:t>
                      </a:r>
                    </a:p>
                  </a:txBody>
                  <a:tcPr marL="5358" marR="5358" marT="5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Shift from Carpool to SOV</a:t>
                      </a:r>
                    </a:p>
                  </a:txBody>
                  <a:tcPr marL="5358" marR="5358" marT="5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Maximum Remote Work Share (All Employment) (8)</a:t>
                      </a:r>
                    </a:p>
                  </a:txBody>
                  <a:tcPr marL="5358" marR="5358" marT="5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Change in Remote Work Share from Baseline</a:t>
                      </a:r>
                    </a:p>
                  </a:txBody>
                  <a:tcPr marL="5358" marR="5358" marT="5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Average Commute Time (minutes) (4)</a:t>
                      </a:r>
                    </a:p>
                  </a:txBody>
                  <a:tcPr marL="5358" marR="5358" marT="5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2831158"/>
                  </a:ext>
                </a:extLst>
              </a:tr>
              <a:tr h="16189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&gt; 10 million</a:t>
                      </a:r>
                    </a:p>
                  </a:txBody>
                  <a:tcPr marL="5358" marR="5358" marT="53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New York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-19%</a:t>
                      </a:r>
                    </a:p>
                  </a:txBody>
                  <a:tcPr marL="5358" marR="5358" marT="53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-90%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-72%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-56%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-45%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42%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37%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26.7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9350726"/>
                  </a:ext>
                </a:extLst>
              </a:tr>
              <a:tr h="1694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Los Angeles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-20%</a:t>
                      </a:r>
                    </a:p>
                  </a:txBody>
                  <a:tcPr marL="5358" marR="5358" marT="53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-80%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-76%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-56%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-45%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39%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33%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24.1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1738082"/>
                  </a:ext>
                </a:extLst>
              </a:tr>
              <a:tr h="161898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5-10 million</a:t>
                      </a:r>
                    </a:p>
                  </a:txBody>
                  <a:tcPr marL="5358" marR="5358" marT="53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Chicago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-18%</a:t>
                      </a:r>
                    </a:p>
                  </a:txBody>
                  <a:tcPr marL="5358" marR="5358" marT="53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-88%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-81%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-56%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-44%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39%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34%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26.1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1941616"/>
                  </a:ext>
                </a:extLst>
              </a:tr>
              <a:tr h="161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Philadelphia 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-19%</a:t>
                      </a:r>
                    </a:p>
                  </a:txBody>
                  <a:tcPr marL="5358" marR="5358" marT="53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-97%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-90%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-56%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-43%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40%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35%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21.8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592699"/>
                  </a:ext>
                </a:extLst>
              </a:tr>
              <a:tr h="161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Washington, 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D.C.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-17%</a:t>
                      </a:r>
                    </a:p>
                  </a:txBody>
                  <a:tcPr marL="5358" marR="5358" marT="53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-85%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-77%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-56%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-45%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50%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44%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32.8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3046867"/>
                  </a:ext>
                </a:extLst>
              </a:tr>
              <a:tr h="161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Dallas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-18%</a:t>
                      </a:r>
                    </a:p>
                  </a:txBody>
                  <a:tcPr marL="5358" marR="5358" marT="53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-75%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-72%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-56%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-42%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40%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34%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25.3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7336505"/>
                  </a:ext>
                </a:extLst>
              </a:tr>
              <a:tr h="161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Houston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-17%</a:t>
                      </a:r>
                    </a:p>
                  </a:txBody>
                  <a:tcPr marL="5358" marR="5358" marT="53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-55%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-52%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-56%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-43%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37%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32%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26.0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9189242"/>
                  </a:ext>
                </a:extLst>
              </a:tr>
              <a:tr h="161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Miami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-21%</a:t>
                      </a:r>
                    </a:p>
                  </a:txBody>
                  <a:tcPr marL="5358" marR="5358" marT="53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-80%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-77%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-56%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-46%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37%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31%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24.0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4560820"/>
                  </a:ext>
                </a:extLst>
              </a:tr>
              <a:tr h="1694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Atlanta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-20%</a:t>
                      </a:r>
                    </a:p>
                  </a:txBody>
                  <a:tcPr marL="5358" marR="5358" marT="53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-67%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-65%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-56%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-44%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40%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33%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27.6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8259418"/>
                  </a:ext>
                </a:extLst>
              </a:tr>
              <a:tr h="161898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3-5 million</a:t>
                      </a:r>
                    </a:p>
                  </a:txBody>
                  <a:tcPr marL="5358" marR="5358" marT="53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Boston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-20%</a:t>
                      </a:r>
                    </a:p>
                  </a:txBody>
                  <a:tcPr marL="5358" marR="5358" marT="53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-92%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-84%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-56%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-43%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44%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39%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24.0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7335597"/>
                  </a:ext>
                </a:extLst>
              </a:tr>
              <a:tr h="161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San Francisco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-19%</a:t>
                      </a:r>
                    </a:p>
                  </a:txBody>
                  <a:tcPr marL="5358" marR="5358" marT="53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-92%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-82%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-56%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-45%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45%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38%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19.7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6240359"/>
                  </a:ext>
                </a:extLst>
              </a:tr>
              <a:tr h="161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Seattle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-20%</a:t>
                      </a:r>
                    </a:p>
                  </a:txBody>
                  <a:tcPr marL="5358" marR="5358" marT="53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-77%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-71%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-56%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-44%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42%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36%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22.7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227395"/>
                  </a:ext>
                </a:extLst>
              </a:tr>
              <a:tr h="161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Minneapolis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-18%</a:t>
                      </a:r>
                    </a:p>
                  </a:txBody>
                  <a:tcPr marL="5358" marR="5358" marT="53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-60%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-56%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-56%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-40%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41%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35%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24.2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167441"/>
                  </a:ext>
                </a:extLst>
              </a:tr>
              <a:tr h="161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Phoenix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-20%</a:t>
                      </a:r>
                    </a:p>
                  </a:txBody>
                  <a:tcPr marL="5358" marR="5358" marT="53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-45%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-41%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-56%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-41%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39%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32%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24.4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536608"/>
                  </a:ext>
                </a:extLst>
              </a:tr>
              <a:tr h="161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Detroit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-22%</a:t>
                      </a:r>
                    </a:p>
                  </a:txBody>
                  <a:tcPr marL="5358" marR="5358" marT="53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-80%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-77%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-56%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-42%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35%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31%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24.8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5848092"/>
                  </a:ext>
                </a:extLst>
              </a:tr>
              <a:tr h="1694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San Diego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-18%</a:t>
                      </a:r>
                    </a:p>
                  </a:txBody>
                  <a:tcPr marL="5358" marR="5358" marT="53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-65%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-63%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-56%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-44%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40%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33%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21.7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200409"/>
                  </a:ext>
                </a:extLst>
              </a:tr>
              <a:tr h="161898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1-3 million</a:t>
                      </a:r>
                    </a:p>
                  </a:txBody>
                  <a:tcPr marL="5358" marR="5358" marT="53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Baltimore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-18%</a:t>
                      </a:r>
                    </a:p>
                  </a:txBody>
                  <a:tcPr marL="5358" marR="5358" marT="53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-62%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-57%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-56%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-47%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42%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36%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23.9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5110397"/>
                  </a:ext>
                </a:extLst>
              </a:tr>
              <a:tr h="161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Portland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-19%</a:t>
                      </a:r>
                    </a:p>
                  </a:txBody>
                  <a:tcPr marL="5358" marR="5358" marT="53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-70%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-66%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-56%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-42%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39%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31%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21.7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4176243"/>
                  </a:ext>
                </a:extLst>
              </a:tr>
              <a:tr h="161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Pittsburgh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-20%</a:t>
                      </a:r>
                    </a:p>
                  </a:txBody>
                  <a:tcPr marL="5358" marR="5358" marT="53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-73%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-68%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-56%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-39%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37%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32%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23.2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462781"/>
                  </a:ext>
                </a:extLst>
              </a:tr>
              <a:tr h="161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St. Louis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-19%</a:t>
                      </a:r>
                    </a:p>
                  </a:txBody>
                  <a:tcPr marL="5358" marR="5358" marT="53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-40%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-38%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-56%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-41%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38%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33%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20.6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751397"/>
                  </a:ext>
                </a:extLst>
              </a:tr>
              <a:tr h="161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Denver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-19%</a:t>
                      </a:r>
                    </a:p>
                  </a:txBody>
                  <a:tcPr marL="5358" marR="5358" marT="53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-70%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-67%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-56%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-44%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43%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34%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24.4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8678070"/>
                  </a:ext>
                </a:extLst>
              </a:tr>
              <a:tr h="1694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Charlotte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-20%</a:t>
                      </a:r>
                    </a:p>
                  </a:txBody>
                  <a:tcPr marL="5358" marR="5358" marT="53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-52%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-51%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-56%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-40%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38%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31%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24.4</a:t>
                      </a:r>
                    </a:p>
                  </a:txBody>
                  <a:tcPr marL="5358" marR="5358" marT="53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1961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53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Improved Testing and Treatment (mid-2021?)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0AB40DA4-FA10-48ED-9ACF-0ECC4D460407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866038"/>
              </p:ext>
            </p:extLst>
          </p:nvPr>
        </p:nvGraphicFramePr>
        <p:xfrm>
          <a:off x="396240" y="1727410"/>
          <a:ext cx="8673868" cy="4488958"/>
        </p:xfrm>
        <a:graphic>
          <a:graphicData uri="http://schemas.openxmlformats.org/drawingml/2006/table">
            <a:tbl>
              <a:tblPr/>
              <a:tblGrid>
                <a:gridCol w="1093723">
                  <a:extLst>
                    <a:ext uri="{9D8B030D-6E8A-4147-A177-3AD203B41FA5}">
                      <a16:colId xmlns:a16="http://schemas.microsoft.com/office/drawing/2014/main" val="2592781738"/>
                    </a:ext>
                  </a:extLst>
                </a:gridCol>
                <a:gridCol w="1291337">
                  <a:extLst>
                    <a:ext uri="{9D8B030D-6E8A-4147-A177-3AD203B41FA5}">
                      <a16:colId xmlns:a16="http://schemas.microsoft.com/office/drawing/2014/main" val="1049166704"/>
                    </a:ext>
                  </a:extLst>
                </a:gridCol>
                <a:gridCol w="1118332">
                  <a:extLst>
                    <a:ext uri="{9D8B030D-6E8A-4147-A177-3AD203B41FA5}">
                      <a16:colId xmlns:a16="http://schemas.microsoft.com/office/drawing/2014/main" val="2401366817"/>
                    </a:ext>
                  </a:extLst>
                </a:gridCol>
                <a:gridCol w="796232">
                  <a:extLst>
                    <a:ext uri="{9D8B030D-6E8A-4147-A177-3AD203B41FA5}">
                      <a16:colId xmlns:a16="http://schemas.microsoft.com/office/drawing/2014/main" val="2685333077"/>
                    </a:ext>
                  </a:extLst>
                </a:gridCol>
                <a:gridCol w="876864">
                  <a:extLst>
                    <a:ext uri="{9D8B030D-6E8A-4147-A177-3AD203B41FA5}">
                      <a16:colId xmlns:a16="http://schemas.microsoft.com/office/drawing/2014/main" val="860000122"/>
                    </a:ext>
                  </a:extLst>
                </a:gridCol>
                <a:gridCol w="1028047">
                  <a:extLst>
                    <a:ext uri="{9D8B030D-6E8A-4147-A177-3AD203B41FA5}">
                      <a16:colId xmlns:a16="http://schemas.microsoft.com/office/drawing/2014/main" val="218785591"/>
                    </a:ext>
                  </a:extLst>
                </a:gridCol>
                <a:gridCol w="1095822">
                  <a:extLst>
                    <a:ext uri="{9D8B030D-6E8A-4147-A177-3AD203B41FA5}">
                      <a16:colId xmlns:a16="http://schemas.microsoft.com/office/drawing/2014/main" val="3038721468"/>
                    </a:ext>
                  </a:extLst>
                </a:gridCol>
                <a:gridCol w="1373511">
                  <a:extLst>
                    <a:ext uri="{9D8B030D-6E8A-4147-A177-3AD203B41FA5}">
                      <a16:colId xmlns:a16="http://schemas.microsoft.com/office/drawing/2014/main" val="1093000830"/>
                    </a:ext>
                  </a:extLst>
                </a:gridCol>
              </a:tblGrid>
              <a:tr h="12818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Population</a:t>
                      </a:r>
                    </a:p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Category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104" marR="6104" marT="61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Urban Area</a:t>
                      </a:r>
                    </a:p>
                  </a:txBody>
                  <a:tcPr marL="6104" marR="6104" marT="6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Estimated Changes from Baseline Values: Early to Mid-2021 (percent)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9857691"/>
                  </a:ext>
                </a:extLst>
              </a:tr>
              <a:tr h="6470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Employment Loss (IHS forecast 2021Q2)</a:t>
                      </a:r>
                    </a:p>
                  </a:txBody>
                  <a:tcPr marL="6104" marR="6104" marT="61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Shift from Transit to SOV</a:t>
                      </a:r>
                    </a:p>
                  </a:txBody>
                  <a:tcPr marL="6104" marR="6104" marT="6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Shift from Carpool to SOV</a:t>
                      </a:r>
                    </a:p>
                  </a:txBody>
                  <a:tcPr marL="6104" marR="6104" marT="6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Change in Remote Work from Baseline</a:t>
                      </a:r>
                    </a:p>
                  </a:txBody>
                  <a:tcPr marL="6104" marR="6104" marT="6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Average Commute Time (minutes)</a:t>
                      </a:r>
                    </a:p>
                  </a:txBody>
                  <a:tcPr marL="6104" marR="6104" marT="6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Change in Remote Work Share Necessary to Maintain Baseline Commute Time</a:t>
                      </a:r>
                    </a:p>
                  </a:txBody>
                  <a:tcPr marL="6104" marR="6104" marT="6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2380222"/>
                  </a:ext>
                </a:extLst>
              </a:tr>
              <a:tr h="12818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&gt; 10 million</a:t>
                      </a:r>
                    </a:p>
                  </a:txBody>
                  <a:tcPr marL="6104" marR="6104" marT="61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New York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-14%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-44%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25.7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3236260"/>
                  </a:ext>
                </a:extLst>
              </a:tr>
              <a:tr h="1342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Los Angeles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-13%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-45%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25.5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305886"/>
                  </a:ext>
                </a:extLst>
              </a:tr>
              <a:tr h="128189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5-10 million</a:t>
                      </a:r>
                    </a:p>
                  </a:txBody>
                  <a:tcPr marL="6104" marR="6104" marT="61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Chicago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-12%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-49%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26.9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568902"/>
                  </a:ext>
                </a:extLst>
              </a:tr>
              <a:tr h="1342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Philadelphia 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-13%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-54%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23.2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526506"/>
                  </a:ext>
                </a:extLst>
              </a:tr>
              <a:tr h="128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Washington, 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D.C.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-11%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-46%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32.9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682715"/>
                  </a:ext>
                </a:extLst>
              </a:tr>
              <a:tr h="128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Dallas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-13%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-43%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25.9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903520"/>
                  </a:ext>
                </a:extLst>
              </a:tr>
              <a:tr h="128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Houston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-14%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-30%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26.7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3192362"/>
                  </a:ext>
                </a:extLst>
              </a:tr>
              <a:tr h="128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Miami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-15%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-46%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25.0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073143"/>
                  </a:ext>
                </a:extLst>
              </a:tr>
              <a:tr h="1342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Atlanta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-13%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-39%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28.5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970847"/>
                  </a:ext>
                </a:extLst>
              </a:tr>
              <a:tr h="128189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3-5 million</a:t>
                      </a:r>
                    </a:p>
                  </a:txBody>
                  <a:tcPr marL="6104" marR="6104" marT="61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Boston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-15%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-50%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25.0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71670"/>
                  </a:ext>
                </a:extLst>
              </a:tr>
              <a:tr h="128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San Francisco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-13%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-49%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22.3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8002328"/>
                  </a:ext>
                </a:extLst>
              </a:tr>
              <a:tr h="128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Seattle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-14%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-42%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24.0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785979"/>
                  </a:ext>
                </a:extLst>
              </a:tr>
              <a:tr h="128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Minneapolis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-13%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-33%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24.3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150511"/>
                  </a:ext>
                </a:extLst>
              </a:tr>
              <a:tr h="128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Phoenix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-14%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24.7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296174"/>
                  </a:ext>
                </a:extLst>
              </a:tr>
              <a:tr h="128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Detroit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-16%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-45%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25.2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9493552"/>
                  </a:ext>
                </a:extLst>
              </a:tr>
              <a:tr h="1342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San Diego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-12%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-37%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22.7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4799552"/>
                  </a:ext>
                </a:extLst>
              </a:tr>
              <a:tr h="128189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1-3 million</a:t>
                      </a:r>
                    </a:p>
                  </a:txBody>
                  <a:tcPr marL="6104" marR="6104" marT="61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Baltimore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-12%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-34%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24.9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8700747"/>
                  </a:ext>
                </a:extLst>
              </a:tr>
              <a:tr h="128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Portland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-13%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-40%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22.9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419191"/>
                  </a:ext>
                </a:extLst>
              </a:tr>
              <a:tr h="128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Pittsburgh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-14%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-40%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23.8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0198737"/>
                  </a:ext>
                </a:extLst>
              </a:tr>
              <a:tr h="128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St. Louis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-13%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21.6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1450541"/>
                  </a:ext>
                </a:extLst>
              </a:tr>
              <a:tr h="128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Denver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-14%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-40%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24.9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62953"/>
                  </a:ext>
                </a:extLst>
              </a:tr>
              <a:tr h="1342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Charlotte</a:t>
                      </a:r>
                    </a:p>
                  </a:txBody>
                  <a:tcPr marL="6104" marR="6104" marT="6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-12%</a:t>
                      </a:r>
                    </a:p>
                  </a:txBody>
                  <a:tcPr marL="6104" marR="6104" marT="6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-31%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-20%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25.1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4672309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3038655"/>
              </p:ext>
            </p:extLst>
          </p:nvPr>
        </p:nvGraphicFramePr>
        <p:xfrm>
          <a:off x="9306560" y="2996998"/>
          <a:ext cx="2774607" cy="1508760"/>
        </p:xfrm>
        <a:graphic>
          <a:graphicData uri="http://schemas.openxmlformats.org/drawingml/2006/table">
            <a:tbl>
              <a:tblPr/>
              <a:tblGrid>
                <a:gridCol w="2028139">
                  <a:extLst>
                    <a:ext uri="{9D8B030D-6E8A-4147-A177-3AD203B41FA5}">
                      <a16:colId xmlns:a16="http://schemas.microsoft.com/office/drawing/2014/main" val="3584716502"/>
                    </a:ext>
                  </a:extLst>
                </a:gridCol>
                <a:gridCol w="746468">
                  <a:extLst>
                    <a:ext uri="{9D8B030D-6E8A-4147-A177-3AD203B41FA5}">
                      <a16:colId xmlns:a16="http://schemas.microsoft.com/office/drawing/2014/main" val="564700635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Assumption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Value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596164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Fraction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of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Former Transit Riders Returning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52032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Fraction of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Non-Household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Carpool Members Returning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26934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Fraction of Maximum Remote Work Share Continuing to Work Remotely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97616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94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751F12E0-7676-42C0-824F-65171FEF140B}" vid="{7BCC210F-1FD6-4CAD-8D9F-5A84EFF1738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humbnail_x0020_Image xmlns="06aae0be-d389-4f48-9606-fc9cb0e35bd7">
      <Url>http://spmain.volpe.dot.gov/sites/Tools/Communications/PublishingImages/Branded-Slides-Thumb.jpg</Url>
      <Description xsi:nil="true"/>
    </Thumbnail_x0020_Image>
    <Description0 xmlns="06aae0be-d389-4f48-9606-fc9cb0e35bd7" xsi:nil="true"/>
    <Content_x0020_Type xmlns="06aae0be-d389-4f48-9606-fc9cb0e35bd7">PowerPoint Presentations</Content_x0020_Type>
    <_dlc_DocId xmlns="041971dc-af97-4d23-b92c-502170f25562">CQUDCC6DPA5S-70-230</_dlc_DocId>
    <Order_x0020_Number xmlns="06aae0be-d389-4f48-9606-fc9cb0e35bd7">2</Order_x0020_Number>
    <_dlc_DocIdUrl xmlns="041971dc-af97-4d23-b92c-502170f25562">
      <Url>http://spmain.volpe.dot.gov/sites/Tools/Communications/_layouts/DocIdRedir.aspx?ID=CQUDCC6DPA5S-70-230</Url>
      <Description>CQUDCC6DPA5S-70-230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C0CE8E52D997498F4D664B4C35548C" ma:contentTypeVersion="5" ma:contentTypeDescription="Create a new document." ma:contentTypeScope="" ma:versionID="3edb90869c21470d71e9ac2841aa4a08">
  <xsd:schema xmlns:xsd="http://www.w3.org/2001/XMLSchema" xmlns:xs="http://www.w3.org/2001/XMLSchema" xmlns:p="http://schemas.microsoft.com/office/2006/metadata/properties" xmlns:ns2="06aae0be-d389-4f48-9606-fc9cb0e35bd7" xmlns:ns3="041971dc-af97-4d23-b92c-502170f25562" targetNamespace="http://schemas.microsoft.com/office/2006/metadata/properties" ma:root="true" ma:fieldsID="6f014b31e7e7ebc87e6438cd93b4ca66" ns2:_="" ns3:_="">
    <xsd:import namespace="06aae0be-d389-4f48-9606-fc9cb0e35bd7"/>
    <xsd:import namespace="041971dc-af97-4d23-b92c-502170f25562"/>
    <xsd:element name="properties">
      <xsd:complexType>
        <xsd:sequence>
          <xsd:element name="documentManagement">
            <xsd:complexType>
              <xsd:all>
                <xsd:element ref="ns2:Content_x0020_Type" minOccurs="0"/>
                <xsd:element ref="ns2:Order_x0020_Number" minOccurs="0"/>
                <xsd:element ref="ns2:Thumbnail_x0020_Image" minOccurs="0"/>
                <xsd:element ref="ns2:Description0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aae0be-d389-4f48-9606-fc9cb0e35bd7" elementFormDefault="qualified">
    <xsd:import namespace="http://schemas.microsoft.com/office/2006/documentManagement/types"/>
    <xsd:import namespace="http://schemas.microsoft.com/office/infopath/2007/PartnerControls"/>
    <xsd:element name="Content_x0020_Type" ma:index="8" nillable="true" ma:displayName="Document Type" ma:description="What type of content is this? Is it a part of the Communications Toolkit or is this a powerpoint template?" ma:internalName="Content_x0020_Type">
      <xsd:simpleType>
        <xsd:restriction base="dms:Text">
          <xsd:maxLength value="255"/>
        </xsd:restriction>
      </xsd:simpleType>
    </xsd:element>
    <xsd:element name="Order_x0020_Number" ma:index="9" nillable="true" ma:displayName="Order Number" ma:internalName="Order_x0020_Number">
      <xsd:simpleType>
        <xsd:restriction base="dms:Number"/>
      </xsd:simpleType>
    </xsd:element>
    <xsd:element name="Thumbnail_x0020_Image" ma:index="10" nillable="true" ma:displayName="Thumbnail Image" ma:format="Image" ma:internalName="Thumbnail_x0020_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Description0" ma:index="11" nillable="true" ma:displayName="Description" ma:internalName="Description0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1971dc-af97-4d23-b92c-502170f25562" elementFormDefault="qualified">
    <xsd:import namespace="http://schemas.microsoft.com/office/2006/documentManagement/types"/>
    <xsd:import namespace="http://schemas.microsoft.com/office/infopath/2007/PartnerControls"/>
    <xsd:element name="_dlc_DocId" ma:index="1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4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DB13262-F5D3-4F66-86CF-AA67A67D59CB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52338AEB-1CDB-4718-830C-C74F9D07703E}">
  <ds:schemaRefs>
    <ds:schemaRef ds:uri="http://schemas.microsoft.com/office/2006/metadata/properties"/>
    <ds:schemaRef ds:uri="06aae0be-d389-4f48-9606-fc9cb0e35bd7"/>
    <ds:schemaRef ds:uri="http://purl.org/dc/terms/"/>
    <ds:schemaRef ds:uri="http://schemas.microsoft.com/office/2006/documentManagement/types"/>
    <ds:schemaRef ds:uri="041971dc-af97-4d23-b92c-502170f25562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0CA4C89-9A82-4EBB-A74D-EA6768E6D7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aae0be-d389-4f48-9606-fc9cb0e35bd7"/>
    <ds:schemaRef ds:uri="041971dc-af97-4d23-b92c-502170f255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C6CF4B3A-12CE-4762-A0DA-F4850FEBC1C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WIDESCREEN_VOLPE</Template>
  <TotalTime>820</TotalTime>
  <Words>3305</Words>
  <Application>Microsoft Office PowerPoint</Application>
  <PresentationFormat>Widescreen</PresentationFormat>
  <Paragraphs>1032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Gill Sans MT</vt:lpstr>
      <vt:lpstr>Office Theme</vt:lpstr>
      <vt:lpstr>Travel Impacts of the COVID-19 Pandemic Preliminary Analysis</vt:lpstr>
      <vt:lpstr>Two Views of the Post-Pandemic World</vt:lpstr>
      <vt:lpstr>What We Did</vt:lpstr>
      <vt:lpstr>Scenarios We Examined</vt:lpstr>
      <vt:lpstr>Sample Urban Areas </vt:lpstr>
      <vt:lpstr>Data Sources and Analysis Tools</vt:lpstr>
      <vt:lpstr>Baseline Data for Sample Cities (early 2020)</vt:lpstr>
      <vt:lpstr>Immediate Impacts (March-June 2020)</vt:lpstr>
      <vt:lpstr>Improved Testing and Treatment (mid-2021?)</vt:lpstr>
      <vt:lpstr>Widespread Vaccination (2022?)</vt:lpstr>
      <vt:lpstr>Residual Impacts (beyond 2022)</vt:lpstr>
      <vt:lpstr>Potential Evolution of Impacts: New York</vt:lpstr>
      <vt:lpstr>Conclusions</vt:lpstr>
      <vt:lpstr>Limitations of Our Analysis</vt:lpstr>
      <vt:lpstr>Critical Uncertainties</vt:lpstr>
      <vt:lpstr>What Can DOT Do to Address Congestion?</vt:lpstr>
      <vt:lpstr>Potential Follow-On Analysis: Updates</vt:lpstr>
    </vt:vector>
  </TitlesOfParts>
  <Company>USDOT-Volpe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50th Branded Slide Deck Example</dc:title>
  <dc:creator>Perrone, Tess (VOLPE)</dc:creator>
  <cp:lastModifiedBy>Dresley, Susan (Volpe)</cp:lastModifiedBy>
  <cp:revision>63</cp:revision>
  <dcterms:created xsi:type="dcterms:W3CDTF">2018-04-02T18:01:51Z</dcterms:created>
  <dcterms:modified xsi:type="dcterms:W3CDTF">2020-12-18T16:20:00Z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e727c4f3-996b-41e3-a914-56a13dccb653</vt:lpwstr>
  </property>
  <property fmtid="{D5CDD505-2E9C-101B-9397-08002B2CF9AE}" pid="3" name="ContentTypeId">
    <vt:lpwstr>0x010100E4C0CE8E52D997498F4D664B4C35548C</vt:lpwstr>
  </property>
</Properties>
</file>