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heme/themeOverride1.xml" ContentType="application/vnd.openxmlformats-officedocument.themeOverr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61" r:id="rId2"/>
  </p:sldMasterIdLst>
  <p:notesMasterIdLst>
    <p:notesMasterId r:id="rId66"/>
  </p:notesMasterIdLst>
  <p:sldIdLst>
    <p:sldId id="291" r:id="rId3"/>
    <p:sldId id="292" r:id="rId4"/>
    <p:sldId id="321" r:id="rId5"/>
    <p:sldId id="328" r:id="rId6"/>
    <p:sldId id="345" r:id="rId7"/>
    <p:sldId id="346" r:id="rId8"/>
    <p:sldId id="347" r:id="rId9"/>
    <p:sldId id="348" r:id="rId10"/>
    <p:sldId id="349" r:id="rId11"/>
    <p:sldId id="350" r:id="rId12"/>
    <p:sldId id="351" r:id="rId13"/>
    <p:sldId id="352" r:id="rId14"/>
    <p:sldId id="353" r:id="rId15"/>
    <p:sldId id="354" r:id="rId16"/>
    <p:sldId id="365" r:id="rId17"/>
    <p:sldId id="366" r:id="rId18"/>
    <p:sldId id="367" r:id="rId19"/>
    <p:sldId id="368" r:id="rId20"/>
    <p:sldId id="369" r:id="rId21"/>
    <p:sldId id="370" r:id="rId22"/>
    <p:sldId id="371" r:id="rId23"/>
    <p:sldId id="372" r:id="rId24"/>
    <p:sldId id="373" r:id="rId25"/>
    <p:sldId id="374" r:id="rId26"/>
    <p:sldId id="375" r:id="rId27"/>
    <p:sldId id="376" r:id="rId28"/>
    <p:sldId id="377" r:id="rId29"/>
    <p:sldId id="385" r:id="rId30"/>
    <p:sldId id="302" r:id="rId31"/>
    <p:sldId id="298" r:id="rId32"/>
    <p:sldId id="329" r:id="rId33"/>
    <p:sldId id="330" r:id="rId34"/>
    <p:sldId id="331" r:id="rId35"/>
    <p:sldId id="332" r:id="rId36"/>
    <p:sldId id="333" r:id="rId37"/>
    <p:sldId id="334" r:id="rId38"/>
    <p:sldId id="335" r:id="rId39"/>
    <p:sldId id="336" r:id="rId40"/>
    <p:sldId id="337" r:id="rId41"/>
    <p:sldId id="338" r:id="rId42"/>
    <p:sldId id="300" r:id="rId43"/>
    <p:sldId id="388" r:id="rId44"/>
    <p:sldId id="389" r:id="rId45"/>
    <p:sldId id="390" r:id="rId46"/>
    <p:sldId id="391" r:id="rId47"/>
    <p:sldId id="412" r:id="rId48"/>
    <p:sldId id="413" r:id="rId49"/>
    <p:sldId id="414" r:id="rId50"/>
    <p:sldId id="415" r:id="rId51"/>
    <p:sldId id="416" r:id="rId52"/>
    <p:sldId id="417" r:id="rId53"/>
    <p:sldId id="418" r:id="rId54"/>
    <p:sldId id="419" r:id="rId55"/>
    <p:sldId id="420" r:id="rId56"/>
    <p:sldId id="421" r:id="rId57"/>
    <p:sldId id="422" r:id="rId58"/>
    <p:sldId id="423" r:id="rId59"/>
    <p:sldId id="402" r:id="rId60"/>
    <p:sldId id="424" r:id="rId61"/>
    <p:sldId id="425" r:id="rId62"/>
    <p:sldId id="426" r:id="rId63"/>
    <p:sldId id="407" r:id="rId64"/>
    <p:sldId id="408" r:id="rId65"/>
  </p:sldIdLst>
  <p:sldSz cx="9144000" cy="6858000" type="screen4x3"/>
  <p:notesSz cx="7026275" cy="931227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9644"/>
    <a:srgbClr val="006C31"/>
    <a:srgbClr val="0099FF"/>
    <a:srgbClr val="0066FF"/>
    <a:srgbClr val="FFFFCC"/>
    <a:srgbClr val="FFCC00"/>
    <a:srgbClr val="0033CC"/>
    <a:srgbClr val="66FF66"/>
  </p:clrMru>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06" autoAdjust="0"/>
    <p:restoredTop sz="78169" autoAdjust="0"/>
  </p:normalViewPr>
  <p:slideViewPr>
    <p:cSldViewPr snapToGrid="0">
      <p:cViewPr>
        <p:scale>
          <a:sx n="80" d="100"/>
          <a:sy n="80" d="100"/>
        </p:scale>
        <p:origin x="-72" y="-72"/>
      </p:cViewPr>
      <p:guideLst>
        <p:guide orient="horz" pos="192"/>
        <p:guide pos="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318"/>
    </p:cViewPr>
  </p:sorterViewPr>
  <p:notesViewPr>
    <p:cSldViewPr snapToGrid="0">
      <p:cViewPr varScale="1">
        <p:scale>
          <a:sx n="52" d="100"/>
          <a:sy n="52" d="100"/>
        </p:scale>
        <p:origin x="-1818" y="-90"/>
      </p:cViewPr>
      <p:guideLst>
        <p:guide orient="horz" pos="2933"/>
        <p:guide pos="2213"/>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utep\Desktop\backup%20tamsim\Final%20TAMSIM%20Runs\TAMSIM1.9IIS08232010.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6"/>
  <c:clrMapOvr bg1="dk2" tx1="lt1" bg2="dk1" tx2="lt2" accent1="accent1" accent2="accent2" accent3="accent3" accent4="accent4" accent5="accent5" accent6="accent6" hlink="hlink" folHlink="folHlink"/>
  <c:chart>
    <c:title>
      <c:tx>
        <c:rich>
          <a:bodyPr/>
          <a:lstStyle/>
          <a:p>
            <a:pPr>
              <a:defRPr/>
            </a:pPr>
            <a:r>
              <a:rPr lang="en-US"/>
              <a:t>Average Cost per Parcel</a:t>
            </a:r>
          </a:p>
        </c:rich>
      </c:tx>
    </c:title>
    <c:view3D>
      <c:rAngAx val="1"/>
    </c:view3D>
    <c:plotArea>
      <c:layout/>
      <c:bar3DChart>
        <c:barDir val="bar"/>
        <c:grouping val="clustered"/>
        <c:ser>
          <c:idx val="0"/>
          <c:order val="0"/>
          <c:spPr>
            <a:solidFill>
              <a:schemeClr val="accent1">
                <a:lumMod val="60000"/>
                <a:lumOff val="40000"/>
              </a:schemeClr>
            </a:solidFill>
          </c:spPr>
          <c:dLbls>
            <c:showVal val="1"/>
          </c:dLbls>
          <c:cat>
            <c:strRef>
              <c:f>Sheet1!$A$48:$A$51</c:f>
              <c:strCache>
                <c:ptCount val="4"/>
                <c:pt idx="0">
                  <c:v>Houston</c:v>
                </c:pt>
                <c:pt idx="1">
                  <c:v>El Paso</c:v>
                </c:pt>
                <c:pt idx="2">
                  <c:v>Dallas</c:v>
                </c:pt>
                <c:pt idx="3">
                  <c:v>Austin</c:v>
                </c:pt>
              </c:strCache>
            </c:strRef>
          </c:cat>
          <c:val>
            <c:numRef>
              <c:f>Sheet1!$E$48:$E$51</c:f>
              <c:numCache>
                <c:formatCode>"$"#,##0.00_);[Red]\("$"#,##0.00\)</c:formatCode>
                <c:ptCount val="4"/>
                <c:pt idx="0">
                  <c:v>1149.1804642857144</c:v>
                </c:pt>
                <c:pt idx="1">
                  <c:v>479.49299999999903</c:v>
                </c:pt>
                <c:pt idx="2">
                  <c:v>78.779299999999992</c:v>
                </c:pt>
                <c:pt idx="3">
                  <c:v>254.88105000000004</c:v>
                </c:pt>
              </c:numCache>
            </c:numRef>
          </c:val>
        </c:ser>
        <c:dLbls>
          <c:showVal val="1"/>
        </c:dLbls>
        <c:shape val="box"/>
        <c:axId val="57423744"/>
        <c:axId val="57425280"/>
        <c:axId val="0"/>
      </c:bar3DChart>
      <c:catAx>
        <c:axId val="57423744"/>
        <c:scaling>
          <c:orientation val="minMax"/>
        </c:scaling>
        <c:axPos val="l"/>
        <c:tickLblPos val="nextTo"/>
        <c:crossAx val="57425280"/>
        <c:crosses val="autoZero"/>
        <c:auto val="1"/>
        <c:lblAlgn val="ctr"/>
        <c:lblOffset val="100"/>
      </c:catAx>
      <c:valAx>
        <c:axId val="57425280"/>
        <c:scaling>
          <c:orientation val="minMax"/>
        </c:scaling>
        <c:axPos val="b"/>
        <c:title>
          <c:tx>
            <c:rich>
              <a:bodyPr/>
              <a:lstStyle/>
              <a:p>
                <a:pPr>
                  <a:defRPr/>
                </a:pPr>
                <a:r>
                  <a:rPr lang="en-US"/>
                  <a:t>Dollars (1,000s)</a:t>
                </a:r>
              </a:p>
            </c:rich>
          </c:tx>
        </c:title>
        <c:numFmt formatCode="&quot;$&quot;#,##0.00_);[Red]\(&quot;$&quot;#,##0.00\)" sourceLinked="1"/>
        <c:tickLblPos val="nextTo"/>
        <c:crossAx val="57423744"/>
        <c:crosses val="autoZero"/>
        <c:crossBetween val="between"/>
      </c:valAx>
    </c:plotArea>
    <c:plotVisOnly val="1"/>
  </c:chart>
  <c:spPr>
    <a:ln>
      <a:noFill/>
    </a:ln>
  </c:sp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3360" tIns="46680" rIns="93360" bIns="46680" numCol="1" anchor="t" anchorCtr="0" compatLnSpc="1">
            <a:prstTxWarp prst="textNoShape">
              <a:avLst/>
            </a:prstTxWarp>
          </a:bodyPr>
          <a:lstStyle>
            <a:lvl1pPr>
              <a:defRPr sz="1200">
                <a:latin typeface="Times New Roman" charset="0"/>
              </a:defRPr>
            </a:lvl1pPr>
          </a:lstStyle>
          <a:p>
            <a:pPr>
              <a:defRPr/>
            </a:pPr>
            <a:endParaRPr lang="en-US"/>
          </a:p>
        </p:txBody>
      </p:sp>
      <p:sp>
        <p:nvSpPr>
          <p:cNvPr id="51203" name="Rectangle 3"/>
          <p:cNvSpPr>
            <a:spLocks noGrp="1" noChangeArrowheads="1"/>
          </p:cNvSpPr>
          <p:nvPr>
            <p:ph type="dt" idx="1"/>
          </p:nvPr>
        </p:nvSpPr>
        <p:spPr bwMode="auto">
          <a:xfrm>
            <a:off x="3981450" y="0"/>
            <a:ext cx="3044825" cy="465138"/>
          </a:xfrm>
          <a:prstGeom prst="rect">
            <a:avLst/>
          </a:prstGeom>
          <a:noFill/>
          <a:ln w="9525">
            <a:noFill/>
            <a:miter lim="800000"/>
            <a:headEnd/>
            <a:tailEnd/>
          </a:ln>
          <a:effectLst/>
        </p:spPr>
        <p:txBody>
          <a:bodyPr vert="horz" wrap="square" lIns="93360" tIns="46680" rIns="93360" bIns="4668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108548" name="Rectangle 4"/>
          <p:cNvSpPr>
            <a:spLocks noGrp="1" noRot="1" noChangeAspect="1" noChangeArrowheads="1" noTextEdit="1"/>
          </p:cNvSpPr>
          <p:nvPr>
            <p:ph type="sldImg" idx="2"/>
          </p:nvPr>
        </p:nvSpPr>
        <p:spPr bwMode="auto">
          <a:xfrm>
            <a:off x="1184275" y="698500"/>
            <a:ext cx="4657725" cy="349250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936625" y="4422775"/>
            <a:ext cx="5153025" cy="4191000"/>
          </a:xfrm>
          <a:prstGeom prst="rect">
            <a:avLst/>
          </a:prstGeom>
          <a:noFill/>
          <a:ln w="9525">
            <a:noFill/>
            <a:miter lim="800000"/>
            <a:headEnd/>
            <a:tailEnd/>
          </a:ln>
          <a:effectLst/>
        </p:spPr>
        <p:txBody>
          <a:bodyPr vert="horz" wrap="square" lIns="93360" tIns="46680" rIns="93360" bIns="466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847138"/>
            <a:ext cx="3044825" cy="465137"/>
          </a:xfrm>
          <a:prstGeom prst="rect">
            <a:avLst/>
          </a:prstGeom>
          <a:noFill/>
          <a:ln w="9525">
            <a:noFill/>
            <a:miter lim="800000"/>
            <a:headEnd/>
            <a:tailEnd/>
          </a:ln>
          <a:effectLst/>
        </p:spPr>
        <p:txBody>
          <a:bodyPr vert="horz" wrap="square" lIns="93360" tIns="46680" rIns="93360" bIns="46680" numCol="1" anchor="b" anchorCtr="0" compatLnSpc="1">
            <a:prstTxWarp prst="textNoShape">
              <a:avLst/>
            </a:prstTxWarp>
          </a:bodyPr>
          <a:lstStyle>
            <a:lvl1pPr>
              <a:defRPr sz="1200">
                <a:latin typeface="Times New Roman" charset="0"/>
              </a:defRPr>
            </a:lvl1pPr>
          </a:lstStyle>
          <a:p>
            <a:pPr>
              <a:defRPr/>
            </a:pPr>
            <a:endParaRPr lang="en-US"/>
          </a:p>
        </p:txBody>
      </p:sp>
      <p:sp>
        <p:nvSpPr>
          <p:cNvPr id="51207" name="Rectangle 7"/>
          <p:cNvSpPr>
            <a:spLocks noGrp="1" noChangeArrowheads="1"/>
          </p:cNvSpPr>
          <p:nvPr>
            <p:ph type="sldNum" sz="quarter" idx="5"/>
          </p:nvPr>
        </p:nvSpPr>
        <p:spPr bwMode="auto">
          <a:xfrm>
            <a:off x="3981450" y="8847138"/>
            <a:ext cx="3044825" cy="465137"/>
          </a:xfrm>
          <a:prstGeom prst="rect">
            <a:avLst/>
          </a:prstGeom>
          <a:noFill/>
          <a:ln w="9525">
            <a:noFill/>
            <a:miter lim="800000"/>
            <a:headEnd/>
            <a:tailEnd/>
          </a:ln>
          <a:effectLst/>
        </p:spPr>
        <p:txBody>
          <a:bodyPr vert="horz" wrap="square" lIns="93360" tIns="46680" rIns="93360" bIns="46680" numCol="1" anchor="b" anchorCtr="0" compatLnSpc="1">
            <a:prstTxWarp prst="textNoShape">
              <a:avLst/>
            </a:prstTxWarp>
          </a:bodyPr>
          <a:lstStyle>
            <a:lvl1pPr algn="r">
              <a:defRPr sz="1200">
                <a:latin typeface="Times New Roman" charset="0"/>
              </a:defRPr>
            </a:lvl1pPr>
          </a:lstStyle>
          <a:p>
            <a:pPr>
              <a:defRPr/>
            </a:pPr>
            <a:fld id="{275DD326-231C-4DAF-BE83-F36171F8831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r>
              <a:rPr lang="en-US" smtClean="0">
                <a:latin typeface="Times New Roman" pitchFamily="18" charset="0"/>
              </a:rPr>
              <a:t>Welcome to the North Region ROW Tool Workshop. This workshop is funded under an implementation project sponsored by TxDOT’s Research &amp; Technology Implementation Office (RTI). This is the second of four regional workshops being planned for this summer. One workshop is being planned in each TxDOT region.</a:t>
            </a:r>
          </a:p>
          <a:p>
            <a:endParaRPr lang="en-US" smtClean="0">
              <a:latin typeface="Times New Roman" pitchFamily="18" charset="0"/>
            </a:endParaRPr>
          </a:p>
          <a:p>
            <a:r>
              <a:rPr lang="en-US" smtClean="0">
                <a:latin typeface="Times New Roman" pitchFamily="18" charset="0"/>
              </a:rPr>
              <a:t>Ron Hagquist of the Strategic Policy and Performance Measurement office is the project director overseeing this project.</a:t>
            </a:r>
          </a:p>
        </p:txBody>
      </p:sp>
      <p:sp>
        <p:nvSpPr>
          <p:cNvPr id="109572" name="Slide Number Placeholder 3"/>
          <p:cNvSpPr>
            <a:spLocks noGrp="1"/>
          </p:cNvSpPr>
          <p:nvPr>
            <p:ph type="sldNum" sz="quarter" idx="5"/>
          </p:nvPr>
        </p:nvSpPr>
        <p:spPr>
          <a:noFill/>
        </p:spPr>
        <p:txBody>
          <a:bodyPr/>
          <a:lstStyle/>
          <a:p>
            <a:fld id="{7750B674-2FBE-4229-AC0E-46210D2D4256}" type="slidenum">
              <a:rPr lang="en-US" smtClean="0">
                <a:latin typeface="Times New Roman" pitchFamily="18" charset="0"/>
              </a:rPr>
              <a:pPr/>
              <a:t>1</a:t>
            </a:fld>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r>
              <a:rPr lang="en-US" smtClean="0">
                <a:latin typeface="Times New Roman" pitchFamily="18" charset="0"/>
              </a:rPr>
              <a:t>Just as a matter of interest, I would like to point out two features to this probability law.  First the average value of the purchase time for a parcel is 11.25 months, and second, the probability law is not symmetric.  (Keep these facts in the back of your mind because we will return to them.)</a:t>
            </a:r>
          </a:p>
          <a:p>
            <a:endParaRPr lang="en-US" smtClean="0">
              <a:latin typeface="Times New Roman" pitchFamily="18" charset="0"/>
            </a:endParaRPr>
          </a:p>
          <a:p>
            <a:r>
              <a:rPr lang="en-US" smtClean="0">
                <a:latin typeface="Times New Roman" pitchFamily="18" charset="0"/>
              </a:rPr>
              <a:t>A key to a simulation is some method for reproducing the randomness that is appropriate for the various system variables.  Thus we need some mechanism to generate a 5 month duration for purchase time, a 10-month duration, and a 20-month duration.   For purposes of illustration, we shall use two coins, so everyone please get out two coins and we will let you do the random number generation according to the next slide. </a:t>
            </a:r>
          </a:p>
          <a:p>
            <a:endParaRPr lang="en-US" smtClean="0">
              <a:latin typeface="Times New Roman" pitchFamily="18" charset="0"/>
            </a:endParaRPr>
          </a:p>
        </p:txBody>
      </p:sp>
      <p:sp>
        <p:nvSpPr>
          <p:cNvPr id="118788" name="Slide Number Placeholder 3"/>
          <p:cNvSpPr>
            <a:spLocks noGrp="1"/>
          </p:cNvSpPr>
          <p:nvPr>
            <p:ph type="sldNum" sz="quarter" idx="5"/>
          </p:nvPr>
        </p:nvSpPr>
        <p:spPr>
          <a:noFill/>
        </p:spPr>
        <p:txBody>
          <a:bodyPr/>
          <a:lstStyle/>
          <a:p>
            <a:fld id="{203266B9-BE5D-4142-BD0B-0B76883AFBC8}" type="slidenum">
              <a:rPr lang="en-US" smtClean="0">
                <a:latin typeface="Times New Roman" pitchFamily="18" charset="0"/>
              </a:rPr>
              <a:pPr/>
              <a:t>10</a:t>
            </a:fld>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r>
              <a:rPr lang="en-US" smtClean="0">
                <a:latin typeface="Times New Roman" pitchFamily="18" charset="0"/>
              </a:rPr>
              <a:t>If everyone has two coins ready, we shall proceed with the example.  To record the results, let me open a spreadsheet and then we will get started.</a:t>
            </a:r>
          </a:p>
          <a:p>
            <a:endParaRPr lang="en-US" smtClean="0">
              <a:latin typeface="Times New Roman" pitchFamily="18" charset="0"/>
            </a:endParaRPr>
          </a:p>
          <a:p>
            <a:r>
              <a:rPr lang="en-US" smtClean="0">
                <a:latin typeface="Times New Roman" pitchFamily="18" charset="0"/>
              </a:rPr>
              <a:t>Instructor Notes:  </a:t>
            </a:r>
          </a:p>
          <a:p>
            <a:r>
              <a:rPr lang="en-US" smtClean="0">
                <a:latin typeface="Times New Roman" pitchFamily="18" charset="0"/>
              </a:rPr>
              <a:t>With the spreadsheet, fill in the appropriate cell with TT, HT, TH, or HH (note cap letters).  In the F8 cell, type =MAX(F3:F6) and that will be the time duration for the project.</a:t>
            </a:r>
          </a:p>
          <a:p>
            <a:r>
              <a:rPr lang="en-US" smtClean="0">
                <a:latin typeface="Times New Roman" pitchFamily="18" charset="0"/>
              </a:rPr>
              <a:t>Explain that since this is only one data value, we must do it again.  Copy Cells E1:F8 to Cells H1:I8.  Have them re-flip their coins. After several replications, calculate average of time duration.</a:t>
            </a:r>
          </a:p>
          <a:p>
            <a:endParaRPr lang="en-US" smtClean="0">
              <a:latin typeface="Times New Roman" pitchFamily="18" charset="0"/>
            </a:endParaRPr>
          </a:p>
          <a:p>
            <a:r>
              <a:rPr lang="en-US" smtClean="0">
                <a:latin typeface="Times New Roman" pitchFamily="18" charset="0"/>
              </a:rPr>
              <a:t>A simulation software tools performs a thousand or more replications of a modeled process in brief seconds.</a:t>
            </a:r>
          </a:p>
        </p:txBody>
      </p:sp>
      <p:sp>
        <p:nvSpPr>
          <p:cNvPr id="119812" name="Slide Number Placeholder 3"/>
          <p:cNvSpPr>
            <a:spLocks noGrp="1"/>
          </p:cNvSpPr>
          <p:nvPr>
            <p:ph type="sldNum" sz="quarter" idx="5"/>
          </p:nvPr>
        </p:nvSpPr>
        <p:spPr>
          <a:noFill/>
        </p:spPr>
        <p:txBody>
          <a:bodyPr/>
          <a:lstStyle/>
          <a:p>
            <a:fld id="{466B3F72-7DF0-4E4C-9AC3-E2B41AE12655}" type="slidenum">
              <a:rPr lang="en-US" smtClean="0">
                <a:latin typeface="Times New Roman" pitchFamily="18" charset="0"/>
              </a:rPr>
              <a:pPr/>
              <a:t>11</a:t>
            </a:fld>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r>
              <a:rPr lang="en-US" smtClean="0">
                <a:latin typeface="Times New Roman" pitchFamily="18" charset="0"/>
              </a:rPr>
              <a:t>Before we go on, I need to put out a caution about skewed data since most of our intuition is based on the familiar bell-shaped curve of the normal distribution.  ROW acquisition data are definitely skewed. So a key point to consider is that the median value of a ROW data set may be a better description of the body of data than the mean value. This is why TAMSIM provides the user both mean and median values as output.</a:t>
            </a:r>
          </a:p>
        </p:txBody>
      </p:sp>
      <p:sp>
        <p:nvSpPr>
          <p:cNvPr id="120836" name="Slide Number Placeholder 3"/>
          <p:cNvSpPr>
            <a:spLocks noGrp="1"/>
          </p:cNvSpPr>
          <p:nvPr>
            <p:ph type="sldNum" sz="quarter" idx="5"/>
          </p:nvPr>
        </p:nvSpPr>
        <p:spPr>
          <a:noFill/>
        </p:spPr>
        <p:txBody>
          <a:bodyPr/>
          <a:lstStyle/>
          <a:p>
            <a:fld id="{8D46791F-43B7-44DE-AB47-BEC8A9B72AB0}" type="slidenum">
              <a:rPr lang="en-US" smtClean="0">
                <a:latin typeface="Times New Roman" pitchFamily="18" charset="0"/>
              </a:rPr>
              <a:pPr/>
              <a:t>12</a:t>
            </a:fld>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r>
              <a:rPr lang="en-US" smtClean="0">
                <a:latin typeface="Times New Roman" pitchFamily="18" charset="0"/>
              </a:rPr>
              <a:t>Let’s walk through TAMSIM now.</a:t>
            </a:r>
          </a:p>
          <a:p>
            <a:endParaRPr lang="en-US" smtClean="0">
              <a:latin typeface="Times New Roman" pitchFamily="18" charset="0"/>
            </a:endParaRPr>
          </a:p>
          <a:p>
            <a:r>
              <a:rPr lang="en-US" smtClean="0">
                <a:latin typeface="Times New Roman" pitchFamily="18" charset="0"/>
              </a:rPr>
              <a:t>(Instructor Option: If the participants have computers available to them, depending on the audience and time available, you may decide to have them load TAMSIM from the workshop CD at this time. Have them save the entire TAMSIM file folder to their desktop, and then open TAMSIM by clicking on the TAMSIM.exe file. Then, go straight in to the practical exercise slides and activities. Alternatively, the instructor opens TAMSIM and participants observe the electronic projector screen as the instructor walks through TAMSIM screens and describes inputs and software output.)</a:t>
            </a:r>
          </a:p>
        </p:txBody>
      </p:sp>
      <p:sp>
        <p:nvSpPr>
          <p:cNvPr id="121860" name="Slide Number Placeholder 3"/>
          <p:cNvSpPr>
            <a:spLocks noGrp="1"/>
          </p:cNvSpPr>
          <p:nvPr>
            <p:ph type="sldNum" sz="quarter" idx="5"/>
          </p:nvPr>
        </p:nvSpPr>
        <p:spPr>
          <a:noFill/>
        </p:spPr>
        <p:txBody>
          <a:bodyPr/>
          <a:lstStyle/>
          <a:p>
            <a:fld id="{AFCC9080-A4CB-4D02-81A5-974319B8AAF4}" type="slidenum">
              <a:rPr lang="en-US" smtClean="0">
                <a:latin typeface="Times New Roman" pitchFamily="18" charset="0"/>
              </a:rPr>
              <a:pPr/>
              <a:t>13</a:t>
            </a:fld>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r>
              <a:rPr lang="en-US" smtClean="0">
                <a:latin typeface="Times New Roman" pitchFamily="18" charset="0"/>
              </a:rPr>
              <a:t>We will now do a practical exercise using actual data from the Dallas County SH 78 project.</a:t>
            </a:r>
          </a:p>
        </p:txBody>
      </p:sp>
      <p:sp>
        <p:nvSpPr>
          <p:cNvPr id="122884" name="Slide Number Placeholder 3"/>
          <p:cNvSpPr>
            <a:spLocks noGrp="1"/>
          </p:cNvSpPr>
          <p:nvPr>
            <p:ph type="sldNum" sz="quarter" idx="5"/>
          </p:nvPr>
        </p:nvSpPr>
        <p:spPr>
          <a:noFill/>
        </p:spPr>
        <p:txBody>
          <a:bodyPr/>
          <a:lstStyle/>
          <a:p>
            <a:fld id="{C32A349A-C7C8-49E9-8A68-12F38E7EC453}" type="slidenum">
              <a:rPr lang="en-US" smtClean="0">
                <a:latin typeface="Times New Roman" pitchFamily="18" charset="0"/>
              </a:rPr>
              <a:pPr/>
              <a:t>14</a:t>
            </a:fld>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r>
              <a:rPr lang="en-US" smtClean="0">
                <a:latin typeface="Times New Roman" pitchFamily="18" charset="0"/>
              </a:rPr>
              <a:t>We have already entered a portion of the SH 78 project and parcel data to facilitate our workshop purposes today. This file has been saved and is in the TAMSIM file folder on your CD.</a:t>
            </a:r>
          </a:p>
          <a:p>
            <a:endParaRPr lang="en-US" smtClean="0">
              <a:latin typeface="Times New Roman" pitchFamily="18" charset="0"/>
            </a:endParaRPr>
          </a:p>
          <a:p>
            <a:r>
              <a:rPr lang="en-US" smtClean="0">
                <a:latin typeface="Times New Roman" pitchFamily="18" charset="0"/>
              </a:rPr>
              <a:t>To open this file and continue entering data, click on the file tab at the top and then click on Open …</a:t>
            </a:r>
          </a:p>
          <a:p>
            <a:pPr>
              <a:buFontTx/>
              <a:buChar char="•"/>
            </a:pPr>
            <a:endParaRPr lang="en-US" smtClean="0">
              <a:latin typeface="Times New Roman" pitchFamily="18" charset="0"/>
            </a:endParaRPr>
          </a:p>
        </p:txBody>
      </p:sp>
      <p:sp>
        <p:nvSpPr>
          <p:cNvPr id="123908" name="Slide Number Placeholder 3"/>
          <p:cNvSpPr>
            <a:spLocks noGrp="1"/>
          </p:cNvSpPr>
          <p:nvPr>
            <p:ph type="sldNum" sz="quarter" idx="5"/>
          </p:nvPr>
        </p:nvSpPr>
        <p:spPr>
          <a:noFill/>
        </p:spPr>
        <p:txBody>
          <a:bodyPr/>
          <a:lstStyle/>
          <a:p>
            <a:fld id="{7157D47B-FFF8-4D7A-AF67-084642C21D9D}" type="slidenum">
              <a:rPr lang="en-US" smtClean="0">
                <a:latin typeface="Times New Roman" pitchFamily="18" charset="0"/>
              </a:rPr>
              <a:pPr/>
              <a:t>15</a:t>
            </a:fld>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r>
              <a:rPr lang="en-US" smtClean="0">
                <a:latin typeface="Times New Roman" pitchFamily="18" charset="0"/>
              </a:rPr>
              <a:t>You now see the project information already entered. We have entered information for 7 of the 10 parcels on this project. (Go over the other entries on this screen with participants. The primary function provided by this screen is to set up the project time line to be simulated by the tool.)</a:t>
            </a:r>
          </a:p>
          <a:p>
            <a:endParaRPr lang="en-US" smtClean="0">
              <a:latin typeface="Times New Roman" pitchFamily="18" charset="0"/>
            </a:endParaRPr>
          </a:p>
          <a:p>
            <a:r>
              <a:rPr lang="en-US" smtClean="0">
                <a:latin typeface="Times New Roman" pitchFamily="18" charset="0"/>
              </a:rPr>
              <a:t>We are now ready to move on, so click on To Simulation Settings at the bottom left.</a:t>
            </a:r>
          </a:p>
        </p:txBody>
      </p:sp>
      <p:sp>
        <p:nvSpPr>
          <p:cNvPr id="124932" name="Slide Number Placeholder 3"/>
          <p:cNvSpPr>
            <a:spLocks noGrp="1"/>
          </p:cNvSpPr>
          <p:nvPr>
            <p:ph type="sldNum" sz="quarter" idx="5"/>
          </p:nvPr>
        </p:nvSpPr>
        <p:spPr>
          <a:noFill/>
        </p:spPr>
        <p:txBody>
          <a:bodyPr/>
          <a:lstStyle/>
          <a:p>
            <a:fld id="{6469DD82-E57B-42EE-B340-5B72B90CEBC1}" type="slidenum">
              <a:rPr lang="en-US" smtClean="0">
                <a:latin typeface="Times New Roman" pitchFamily="18" charset="0"/>
              </a:rPr>
              <a:pPr/>
              <a:t>16</a:t>
            </a:fld>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r>
              <a:rPr lang="en-US" smtClean="0">
                <a:latin typeface="Times New Roman" pitchFamily="18" charset="0"/>
              </a:rPr>
              <a:t>This takes us to the Simulation Settings screen. Explain that a minimum of 1000 replications should be selected. Explain data entry definitions already made on this screen. These data were provided by Dallas District ROW personnel.</a:t>
            </a:r>
          </a:p>
          <a:p>
            <a:endParaRPr lang="en-US" smtClean="0">
              <a:latin typeface="Times New Roman" pitchFamily="18" charset="0"/>
            </a:endParaRPr>
          </a:p>
          <a:p>
            <a:r>
              <a:rPr lang="en-US" smtClean="0">
                <a:latin typeface="Times New Roman" pitchFamily="18" charset="0"/>
              </a:rPr>
              <a:t>We are now ready to move on, so click on To Parcel Info at the bottom center.</a:t>
            </a:r>
          </a:p>
        </p:txBody>
      </p:sp>
      <p:sp>
        <p:nvSpPr>
          <p:cNvPr id="125956" name="Slide Number Placeholder 3"/>
          <p:cNvSpPr>
            <a:spLocks noGrp="1"/>
          </p:cNvSpPr>
          <p:nvPr>
            <p:ph type="sldNum" sz="quarter" idx="5"/>
          </p:nvPr>
        </p:nvSpPr>
        <p:spPr>
          <a:noFill/>
        </p:spPr>
        <p:txBody>
          <a:bodyPr/>
          <a:lstStyle/>
          <a:p>
            <a:fld id="{BADE2B41-880B-4107-B9D3-7BF772D93884}" type="slidenum">
              <a:rPr lang="en-US" smtClean="0">
                <a:latin typeface="Times New Roman" pitchFamily="18" charset="0"/>
              </a:rPr>
              <a:pPr/>
              <a:t>17</a:t>
            </a:fld>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r>
              <a:rPr lang="en-US" smtClean="0">
                <a:latin typeface="Times New Roman" pitchFamily="18" charset="0"/>
              </a:rPr>
              <a:t>This is where we pick up where we left off when entering the first seven parcel information sets.</a:t>
            </a:r>
          </a:p>
          <a:p>
            <a:endParaRPr lang="en-US" smtClean="0">
              <a:latin typeface="Times New Roman" pitchFamily="18" charset="0"/>
            </a:endParaRPr>
          </a:p>
          <a:p>
            <a:r>
              <a:rPr lang="en-US" smtClean="0">
                <a:latin typeface="Times New Roman" pitchFamily="18" charset="0"/>
              </a:rPr>
              <a:t>Click on the Add a Parcel button at the bottom. </a:t>
            </a:r>
          </a:p>
        </p:txBody>
      </p:sp>
      <p:sp>
        <p:nvSpPr>
          <p:cNvPr id="126980" name="Slide Number Placeholder 3"/>
          <p:cNvSpPr>
            <a:spLocks noGrp="1"/>
          </p:cNvSpPr>
          <p:nvPr>
            <p:ph type="sldNum" sz="quarter" idx="5"/>
          </p:nvPr>
        </p:nvSpPr>
        <p:spPr>
          <a:noFill/>
        </p:spPr>
        <p:txBody>
          <a:bodyPr/>
          <a:lstStyle/>
          <a:p>
            <a:fld id="{7171F634-82A5-476E-BC12-4E08BFDBF824}" type="slidenum">
              <a:rPr lang="en-US" smtClean="0">
                <a:latin typeface="Times New Roman" pitchFamily="18" charset="0"/>
              </a:rPr>
              <a:pPr/>
              <a:t>18</a:t>
            </a:fld>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r>
              <a:rPr lang="en-US" smtClean="0">
                <a:latin typeface="Times New Roman" pitchFamily="18" charset="0"/>
              </a:rPr>
              <a:t>Notice that a new row for parcel information has been added to the table on the screen. Since the Dallas District anticipates speculator activity with this parcel, click on the Speculation Model Applies column box for this parcel.</a:t>
            </a:r>
          </a:p>
        </p:txBody>
      </p:sp>
      <p:sp>
        <p:nvSpPr>
          <p:cNvPr id="128004" name="Slide Number Placeholder 3"/>
          <p:cNvSpPr>
            <a:spLocks noGrp="1"/>
          </p:cNvSpPr>
          <p:nvPr>
            <p:ph type="sldNum" sz="quarter" idx="5"/>
          </p:nvPr>
        </p:nvSpPr>
        <p:spPr>
          <a:noFill/>
        </p:spPr>
        <p:txBody>
          <a:bodyPr/>
          <a:lstStyle/>
          <a:p>
            <a:fld id="{88B0DACD-A319-4E22-A2CB-EFBA30ACC6A5}" type="slidenum">
              <a:rPr lang="en-US" smtClean="0">
                <a:latin typeface="Times New Roman" pitchFamily="18" charset="0"/>
              </a:rPr>
              <a:pPr/>
              <a:t>19</a:t>
            </a:fld>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r>
              <a:rPr lang="en-US" smtClean="0">
                <a:latin typeface="Times New Roman" pitchFamily="18" charset="0"/>
              </a:rPr>
              <a:t>The first thing I like to do is be sure everyone is introduced. I will start the process, and then let everyone introduce themselves. I am ….</a:t>
            </a:r>
          </a:p>
        </p:txBody>
      </p:sp>
      <p:sp>
        <p:nvSpPr>
          <p:cNvPr id="110596" name="Slide Number Placeholder 3"/>
          <p:cNvSpPr>
            <a:spLocks noGrp="1"/>
          </p:cNvSpPr>
          <p:nvPr>
            <p:ph type="sldNum" sz="quarter" idx="5"/>
          </p:nvPr>
        </p:nvSpPr>
        <p:spPr>
          <a:noFill/>
        </p:spPr>
        <p:txBody>
          <a:bodyPr/>
          <a:lstStyle/>
          <a:p>
            <a:fld id="{7FD01C7C-DFFB-4C92-A587-15E3C4BDE171}" type="slidenum">
              <a:rPr lang="en-US" smtClean="0">
                <a:latin typeface="Times New Roman" pitchFamily="18" charset="0"/>
              </a:rPr>
              <a:pPr/>
              <a:t>2</a:t>
            </a:fld>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r>
              <a:rPr lang="en-US" smtClean="0">
                <a:latin typeface="Times New Roman" pitchFamily="18" charset="0"/>
              </a:rPr>
              <a:t>Go the Add a Parcel button again to move on to adding the next parcel.</a:t>
            </a:r>
          </a:p>
        </p:txBody>
      </p:sp>
      <p:sp>
        <p:nvSpPr>
          <p:cNvPr id="129028" name="Slide Number Placeholder 3"/>
          <p:cNvSpPr>
            <a:spLocks noGrp="1"/>
          </p:cNvSpPr>
          <p:nvPr>
            <p:ph type="sldNum" sz="quarter" idx="5"/>
          </p:nvPr>
        </p:nvSpPr>
        <p:spPr>
          <a:noFill/>
        </p:spPr>
        <p:txBody>
          <a:bodyPr/>
          <a:lstStyle/>
          <a:p>
            <a:fld id="{A683B304-92EF-4A36-868A-358B9B00CC46}" type="slidenum">
              <a:rPr lang="en-US" smtClean="0">
                <a:latin typeface="Times New Roman" pitchFamily="18" charset="0"/>
              </a:rPr>
              <a:pPr/>
              <a:t>20</a:t>
            </a:fld>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r>
              <a:rPr lang="en-US" smtClean="0">
                <a:latin typeface="Times New Roman" pitchFamily="18" charset="0"/>
              </a:rPr>
              <a:t>The Dallas District believes there is some likelihood of condemnation and also improvements to be constructed on this parcel, so we fill in the appropriate information in the area indicated.</a:t>
            </a:r>
          </a:p>
        </p:txBody>
      </p:sp>
      <p:sp>
        <p:nvSpPr>
          <p:cNvPr id="130052" name="Slide Number Placeholder 3"/>
          <p:cNvSpPr>
            <a:spLocks noGrp="1"/>
          </p:cNvSpPr>
          <p:nvPr>
            <p:ph type="sldNum" sz="quarter" idx="5"/>
          </p:nvPr>
        </p:nvSpPr>
        <p:spPr>
          <a:noFill/>
        </p:spPr>
        <p:txBody>
          <a:bodyPr/>
          <a:lstStyle/>
          <a:p>
            <a:fld id="{0901C5B7-C955-47F4-86E3-A31FC17B8D30}" type="slidenum">
              <a:rPr lang="en-US" smtClean="0">
                <a:latin typeface="Times New Roman" pitchFamily="18" charset="0"/>
              </a:rPr>
              <a:pPr/>
              <a:t>21</a:t>
            </a:fld>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r>
              <a:rPr lang="en-US" smtClean="0">
                <a:latin typeface="Times New Roman" pitchFamily="18" charset="0"/>
              </a:rPr>
              <a:t>We also check the Select for Early Acquisition box to tell the tool to simulate with this parcel being purchased early.</a:t>
            </a:r>
          </a:p>
          <a:p>
            <a:endParaRPr lang="en-US" smtClean="0">
              <a:latin typeface="Times New Roman" pitchFamily="18" charset="0"/>
            </a:endParaRPr>
          </a:p>
          <a:p>
            <a:r>
              <a:rPr lang="en-US" smtClean="0">
                <a:latin typeface="Times New Roman" pitchFamily="18" charset="0"/>
              </a:rPr>
              <a:t>Then we go on to adding information for the last parcel of the 10 parcels on this project. Click Add a Parcel again.</a:t>
            </a:r>
          </a:p>
        </p:txBody>
      </p:sp>
      <p:sp>
        <p:nvSpPr>
          <p:cNvPr id="131076" name="Slide Number Placeholder 3"/>
          <p:cNvSpPr>
            <a:spLocks noGrp="1"/>
          </p:cNvSpPr>
          <p:nvPr>
            <p:ph type="sldNum" sz="quarter" idx="5"/>
          </p:nvPr>
        </p:nvSpPr>
        <p:spPr>
          <a:noFill/>
        </p:spPr>
        <p:txBody>
          <a:bodyPr/>
          <a:lstStyle/>
          <a:p>
            <a:fld id="{380E79D7-6E74-4461-A053-82CC4CFA3B2E}" type="slidenum">
              <a:rPr lang="en-US" smtClean="0">
                <a:latin typeface="Times New Roman" pitchFamily="18" charset="0"/>
              </a:rPr>
              <a:pPr/>
              <a:t>22</a:t>
            </a:fld>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r>
              <a:rPr lang="en-US" smtClean="0">
                <a:latin typeface="Times New Roman" pitchFamily="18" charset="0"/>
              </a:rPr>
              <a:t>… and again add the appropriate information describing this parcel.</a:t>
            </a:r>
          </a:p>
        </p:txBody>
      </p:sp>
      <p:sp>
        <p:nvSpPr>
          <p:cNvPr id="132100" name="Slide Number Placeholder 3"/>
          <p:cNvSpPr>
            <a:spLocks noGrp="1"/>
          </p:cNvSpPr>
          <p:nvPr>
            <p:ph type="sldNum" sz="quarter" idx="5"/>
          </p:nvPr>
        </p:nvSpPr>
        <p:spPr>
          <a:noFill/>
        </p:spPr>
        <p:txBody>
          <a:bodyPr/>
          <a:lstStyle/>
          <a:p>
            <a:fld id="{A9477FE8-23C9-4C7F-9CB8-176710F32381}" type="slidenum">
              <a:rPr lang="en-US" smtClean="0">
                <a:latin typeface="Times New Roman" pitchFamily="18" charset="0"/>
              </a:rPr>
              <a:pPr/>
              <a:t>23</a:t>
            </a:fld>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r>
              <a:rPr lang="en-US" smtClean="0">
                <a:latin typeface="Times New Roman" pitchFamily="18" charset="0"/>
              </a:rPr>
              <a:t>Once this information is added, click on the To Second Parcel Data Screen button at the bottom center.</a:t>
            </a:r>
          </a:p>
        </p:txBody>
      </p:sp>
      <p:sp>
        <p:nvSpPr>
          <p:cNvPr id="133124" name="Slide Number Placeholder 3"/>
          <p:cNvSpPr>
            <a:spLocks noGrp="1"/>
          </p:cNvSpPr>
          <p:nvPr>
            <p:ph type="sldNum" sz="quarter" idx="5"/>
          </p:nvPr>
        </p:nvSpPr>
        <p:spPr>
          <a:noFill/>
        </p:spPr>
        <p:txBody>
          <a:bodyPr/>
          <a:lstStyle/>
          <a:p>
            <a:fld id="{29B69546-A2D8-4773-B39B-AB38DB577443}" type="slidenum">
              <a:rPr lang="en-US" smtClean="0">
                <a:latin typeface="Times New Roman" pitchFamily="18" charset="0"/>
              </a:rPr>
              <a:pPr/>
              <a:t>24</a:t>
            </a:fld>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r>
              <a:rPr lang="en-US" smtClean="0">
                <a:latin typeface="Times New Roman" pitchFamily="18" charset="0"/>
              </a:rPr>
              <a:t>Notice that the names of newly added parcels are carried forward to this screen. Default data had been automatically displayed in the remaining columns of the newly added parcel rows of information.</a:t>
            </a:r>
          </a:p>
          <a:p>
            <a:endParaRPr lang="en-US" smtClean="0">
              <a:latin typeface="Times New Roman" pitchFamily="18" charset="0"/>
            </a:endParaRPr>
          </a:p>
          <a:p>
            <a:r>
              <a:rPr lang="en-US" smtClean="0">
                <a:latin typeface="Times New Roman" pitchFamily="18" charset="0"/>
              </a:rPr>
              <a:t>Use the scroll bar at the bottom to view additional information on the right side of the table.</a:t>
            </a:r>
          </a:p>
        </p:txBody>
      </p:sp>
      <p:sp>
        <p:nvSpPr>
          <p:cNvPr id="134148" name="Slide Number Placeholder 3"/>
          <p:cNvSpPr>
            <a:spLocks noGrp="1"/>
          </p:cNvSpPr>
          <p:nvPr>
            <p:ph type="sldNum" sz="quarter" idx="5"/>
          </p:nvPr>
        </p:nvSpPr>
        <p:spPr>
          <a:noFill/>
        </p:spPr>
        <p:txBody>
          <a:bodyPr/>
          <a:lstStyle/>
          <a:p>
            <a:fld id="{A731B9BF-718D-42F1-A83D-946C79B97148}" type="slidenum">
              <a:rPr lang="en-US" smtClean="0">
                <a:latin typeface="Times New Roman" pitchFamily="18" charset="0"/>
              </a:rPr>
              <a:pPr/>
              <a:t>25</a:t>
            </a:fld>
            <a:endParaRPr 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r>
              <a:rPr lang="en-US" smtClean="0">
                <a:latin typeface="Times New Roman" pitchFamily="18" charset="0"/>
              </a:rPr>
              <a:t>Enter cost estimates for each of the newly added parcels, and make adjustments to the cost standard deviation and other columns, as appropriate.</a:t>
            </a:r>
          </a:p>
          <a:p>
            <a:endParaRPr lang="en-US" smtClean="0">
              <a:latin typeface="Times New Roman" pitchFamily="18" charset="0"/>
            </a:endParaRPr>
          </a:p>
          <a:p>
            <a:r>
              <a:rPr lang="en-US" smtClean="0">
                <a:latin typeface="Times New Roman" pitchFamily="18" charset="0"/>
              </a:rPr>
              <a:t>You are now ready to run the simulation. Click on the SIMULATE button and the bottom.</a:t>
            </a:r>
          </a:p>
        </p:txBody>
      </p:sp>
      <p:sp>
        <p:nvSpPr>
          <p:cNvPr id="135172" name="Slide Number Placeholder 3"/>
          <p:cNvSpPr>
            <a:spLocks noGrp="1"/>
          </p:cNvSpPr>
          <p:nvPr>
            <p:ph type="sldNum" sz="quarter" idx="5"/>
          </p:nvPr>
        </p:nvSpPr>
        <p:spPr>
          <a:noFill/>
        </p:spPr>
        <p:txBody>
          <a:bodyPr/>
          <a:lstStyle/>
          <a:p>
            <a:fld id="{6E760606-0383-4244-BCA6-2F2B5C20360B}" type="slidenum">
              <a:rPr lang="en-US" smtClean="0">
                <a:latin typeface="Times New Roman" pitchFamily="18" charset="0"/>
              </a:rPr>
              <a:pPr/>
              <a:t>26</a:t>
            </a:fld>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r>
              <a:rPr lang="en-US" smtClean="0">
                <a:latin typeface="Times New Roman" pitchFamily="18" charset="0"/>
              </a:rPr>
              <a:t>This is the tool output summary screen. The top portion of the screen displays cost and time duration information if no parcels are acquired early. The middle portion of the screen displays cost and time durations differences likely to occur if the parcels we designated are purchased early. As you may recall, we instructed the tool to simulate the early purchase of 7 parcels. The negative numbers indicate savings in time durations and costs.</a:t>
            </a:r>
          </a:p>
          <a:p>
            <a:endParaRPr lang="en-US" smtClean="0">
              <a:latin typeface="Times New Roman" pitchFamily="18" charset="0"/>
            </a:endParaRPr>
          </a:p>
          <a:p>
            <a:r>
              <a:rPr lang="en-US" smtClean="0">
                <a:latin typeface="Times New Roman" pitchFamily="18" charset="0"/>
              </a:rPr>
              <a:t>The mean cost associated with purchasing these 7 parcels early is indicated toward the bottom left of the screen. This is the amount of early acquisition budget that would be utilized in this scenario.</a:t>
            </a:r>
          </a:p>
          <a:p>
            <a:endParaRPr lang="en-US" smtClean="0">
              <a:latin typeface="Times New Roman" pitchFamily="18" charset="0"/>
            </a:endParaRPr>
          </a:p>
          <a:p>
            <a:r>
              <a:rPr lang="en-US" smtClean="0">
                <a:latin typeface="Times New Roman" pitchFamily="18" charset="0"/>
              </a:rPr>
              <a:t>If these data are being prepared for use in the EROW optimization tool for budget planning, click the Output to EROW button on the bottom right.</a:t>
            </a:r>
          </a:p>
        </p:txBody>
      </p:sp>
      <p:sp>
        <p:nvSpPr>
          <p:cNvPr id="136196" name="Slide Number Placeholder 3"/>
          <p:cNvSpPr>
            <a:spLocks noGrp="1"/>
          </p:cNvSpPr>
          <p:nvPr>
            <p:ph type="sldNum" sz="quarter" idx="5"/>
          </p:nvPr>
        </p:nvSpPr>
        <p:spPr>
          <a:noFill/>
        </p:spPr>
        <p:txBody>
          <a:bodyPr/>
          <a:lstStyle/>
          <a:p>
            <a:fld id="{3EE25FD9-38F0-4818-97B8-30378D02976C}" type="slidenum">
              <a:rPr lang="en-US" smtClean="0">
                <a:latin typeface="Times New Roman" pitchFamily="18" charset="0"/>
              </a:rPr>
              <a:pPr/>
              <a:t>27</a:t>
            </a:fld>
            <a:endParaRPr 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smtClean="0">
                <a:latin typeface="Times New Roman" pitchFamily="18" charset="0"/>
              </a:rPr>
              <a:t>The window that appears shows the data about to be saved for use with EROW. The two zeros indicate the early acquisition cost and savings if no parcels are acquired early, i.e., none, and the second two numbers indicate the cost and savings estimated for the scenario just simulated, this is, purchasing 7 parcels early. </a:t>
            </a:r>
          </a:p>
          <a:p>
            <a:endParaRPr lang="en-US" smtClean="0">
              <a:latin typeface="Times New Roman" pitchFamily="18" charset="0"/>
            </a:endParaRPr>
          </a:p>
          <a:p>
            <a:r>
              <a:rPr lang="en-US" smtClean="0">
                <a:latin typeface="Times New Roman" pitchFamily="18" charset="0"/>
              </a:rPr>
              <a:t>If additional scenarios are to be analyzed and saved, click on the Reset Data button and repeat the process.</a:t>
            </a:r>
          </a:p>
        </p:txBody>
      </p:sp>
      <p:sp>
        <p:nvSpPr>
          <p:cNvPr id="137220" name="Slide Number Placeholder 3"/>
          <p:cNvSpPr>
            <a:spLocks noGrp="1"/>
          </p:cNvSpPr>
          <p:nvPr>
            <p:ph type="sldNum" sz="quarter" idx="5"/>
          </p:nvPr>
        </p:nvSpPr>
        <p:spPr>
          <a:noFill/>
        </p:spPr>
        <p:txBody>
          <a:bodyPr/>
          <a:lstStyle/>
          <a:p>
            <a:fld id="{DD07A68D-BEF4-4B14-8336-910CD92F7FBB}" type="slidenum">
              <a:rPr lang="en-US" smtClean="0">
                <a:latin typeface="Times New Roman" pitchFamily="18" charset="0"/>
              </a:rPr>
              <a:pPr/>
              <a:t>28</a:t>
            </a:fld>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38244" name="Slide Number Placeholder 3"/>
          <p:cNvSpPr>
            <a:spLocks noGrp="1"/>
          </p:cNvSpPr>
          <p:nvPr>
            <p:ph type="sldNum" sz="quarter" idx="5"/>
          </p:nvPr>
        </p:nvSpPr>
        <p:spPr>
          <a:noFill/>
        </p:spPr>
        <p:txBody>
          <a:bodyPr/>
          <a:lstStyle/>
          <a:p>
            <a:fld id="{DAC980C7-DA08-4E95-862C-13C7977870E8}" type="slidenum">
              <a:rPr lang="en-US" smtClean="0">
                <a:latin typeface="Times New Roman" pitchFamily="18" charset="0"/>
              </a:rPr>
              <a:pPr/>
              <a:t>29</a:t>
            </a:fld>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r>
              <a:rPr lang="en-US" smtClean="0">
                <a:latin typeface="Times New Roman" pitchFamily="18" charset="0"/>
              </a:rPr>
              <a:t>We have several objectives in mind for these workshops. First, it’s our desire to familiarize ROW personnel in the districts with the new tools that were developed. There are two of them, TAMSIM and EROW.</a:t>
            </a:r>
          </a:p>
          <a:p>
            <a:endParaRPr lang="en-US" smtClean="0">
              <a:latin typeface="Times New Roman" pitchFamily="18" charset="0"/>
            </a:endParaRPr>
          </a:p>
          <a:p>
            <a:r>
              <a:rPr lang="en-US" smtClean="0">
                <a:latin typeface="Times New Roman" pitchFamily="18" charset="0"/>
              </a:rPr>
              <a:t>Second, as we have gathered actual project and parcel data from a district in each region, which we have been analyzing using these tools, we are using these workshops to share our analyses. Hopefully, these analyses will assist the ROW offices in these districts to better strategize acquisition activities.</a:t>
            </a:r>
          </a:p>
          <a:p>
            <a:endParaRPr lang="en-US" smtClean="0">
              <a:latin typeface="Times New Roman" pitchFamily="18" charset="0"/>
            </a:endParaRPr>
          </a:p>
          <a:p>
            <a:r>
              <a:rPr lang="en-US" smtClean="0">
                <a:latin typeface="Times New Roman" pitchFamily="18" charset="0"/>
              </a:rPr>
              <a:t>Last, we need your input, comments, and suggestions. We will closeout the workshop with an opportunity for you to tell us what you think. And we welcome you to contact us later should additional thoughts come to mind.</a:t>
            </a:r>
          </a:p>
        </p:txBody>
      </p:sp>
      <p:sp>
        <p:nvSpPr>
          <p:cNvPr id="111620" name="Slide Number Placeholder 3"/>
          <p:cNvSpPr>
            <a:spLocks noGrp="1"/>
          </p:cNvSpPr>
          <p:nvPr>
            <p:ph type="sldNum" sz="quarter" idx="5"/>
          </p:nvPr>
        </p:nvSpPr>
        <p:spPr>
          <a:noFill/>
        </p:spPr>
        <p:txBody>
          <a:bodyPr/>
          <a:lstStyle/>
          <a:p>
            <a:fld id="{17D3DE47-9CB7-4340-8E2F-86FF392033F4}" type="slidenum">
              <a:rPr lang="en-US" smtClean="0">
                <a:latin typeface="Times New Roman" pitchFamily="18" charset="0"/>
              </a:rPr>
              <a:pPr/>
              <a:t>3</a:t>
            </a:fld>
            <a:endParaRPr lang="en-U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r>
              <a:rPr lang="en-US" smtClean="0">
                <a:latin typeface="Times New Roman" pitchFamily="18" charset="0"/>
              </a:rPr>
              <a:t>This brings us to the second tool to be introduced, EROW. EROW is an optimization program to assist in budget decision making once individual projects have been analyzed using TAMSIM. It has potential application at the district level, but its primary use will likely be at the statewide level in the ROW division. EROW runs on the output files generated by TAMSIM. </a:t>
            </a:r>
          </a:p>
        </p:txBody>
      </p:sp>
      <p:sp>
        <p:nvSpPr>
          <p:cNvPr id="139268" name="Slide Number Placeholder 3"/>
          <p:cNvSpPr>
            <a:spLocks noGrp="1"/>
          </p:cNvSpPr>
          <p:nvPr>
            <p:ph type="sldNum" sz="quarter" idx="5"/>
          </p:nvPr>
        </p:nvSpPr>
        <p:spPr>
          <a:noFill/>
        </p:spPr>
        <p:txBody>
          <a:bodyPr/>
          <a:lstStyle/>
          <a:p>
            <a:fld id="{DDAE4796-009D-46FE-BB80-2C5C6BBBB761}" type="slidenum">
              <a:rPr lang="en-US" smtClean="0">
                <a:latin typeface="Times New Roman" pitchFamily="18" charset="0"/>
              </a:rPr>
              <a:pPr/>
              <a:t>30</a:t>
            </a:fld>
            <a:endParaRPr 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r>
              <a:rPr lang="en-US" smtClean="0">
                <a:latin typeface="Times New Roman" pitchFamily="18" charset="0"/>
              </a:rPr>
              <a:t>Optimization is another business science tool for assisting in business decision making.</a:t>
            </a:r>
          </a:p>
          <a:p>
            <a:endParaRPr lang="en-US" smtClean="0">
              <a:latin typeface="Times New Roman" pitchFamily="18" charset="0"/>
            </a:endParaRPr>
          </a:p>
          <a:p>
            <a:r>
              <a:rPr lang="en-US" smtClean="0">
                <a:latin typeface="Times New Roman" pitchFamily="18" charset="0"/>
              </a:rPr>
              <a:t>Its name is derived for a Latin word meaning best.</a:t>
            </a:r>
          </a:p>
          <a:p>
            <a:endParaRPr lang="en-US" smtClean="0">
              <a:latin typeface="Times New Roman" pitchFamily="18" charset="0"/>
            </a:endParaRPr>
          </a:p>
          <a:p>
            <a:r>
              <a:rPr lang="en-US" smtClean="0">
                <a:latin typeface="Times New Roman" pitchFamily="18" charset="0"/>
              </a:rPr>
              <a:t>Businesses use optimization tools to help make best possible use of their resources. In our case, we are trying to make best possible use of taxpayer money when we go about purchasing needed ROW.</a:t>
            </a:r>
          </a:p>
        </p:txBody>
      </p:sp>
      <p:sp>
        <p:nvSpPr>
          <p:cNvPr id="140292" name="Slide Number Placeholder 3"/>
          <p:cNvSpPr>
            <a:spLocks noGrp="1"/>
          </p:cNvSpPr>
          <p:nvPr>
            <p:ph type="sldNum" sz="quarter" idx="5"/>
          </p:nvPr>
        </p:nvSpPr>
        <p:spPr>
          <a:noFill/>
        </p:spPr>
        <p:txBody>
          <a:bodyPr/>
          <a:lstStyle/>
          <a:p>
            <a:fld id="{BA47F776-6265-4BD3-806F-A8F0DAF0D6EE}" type="slidenum">
              <a:rPr lang="en-US" smtClean="0">
                <a:latin typeface="Times New Roman" pitchFamily="18" charset="0"/>
              </a:rPr>
              <a:pPr/>
              <a:t>31</a:t>
            </a:fld>
            <a:endParaRPr 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r>
              <a:rPr lang="en-US" smtClean="0">
                <a:latin typeface="Times New Roman" pitchFamily="18" charset="0"/>
              </a:rPr>
              <a:t>Let me go through a simple example with you to demonstrate optimization.</a:t>
            </a:r>
          </a:p>
          <a:p>
            <a:endParaRPr lang="en-US" smtClean="0">
              <a:latin typeface="Times New Roman" pitchFamily="18" charset="0"/>
            </a:endParaRPr>
          </a:p>
          <a:p>
            <a:r>
              <a:rPr lang="en-US" smtClean="0">
                <a:latin typeface="Times New Roman" pitchFamily="18" charset="0"/>
              </a:rPr>
              <a:t>Let’s say we have five projects on which we can spend a budget of $40. Project costs are all different, and the benefits to be obtained from each project also differ.</a:t>
            </a:r>
          </a:p>
          <a:p>
            <a:endParaRPr lang="en-US" smtClean="0">
              <a:latin typeface="Times New Roman" pitchFamily="18" charset="0"/>
            </a:endParaRPr>
          </a:p>
          <a:p>
            <a:r>
              <a:rPr lang="en-US" smtClean="0">
                <a:latin typeface="Times New Roman" pitchFamily="18" charset="0"/>
              </a:rPr>
              <a:t>Which projects would you pick to spend up to the maximum of $40, hoping to do the best with your money?</a:t>
            </a:r>
          </a:p>
        </p:txBody>
      </p:sp>
      <p:sp>
        <p:nvSpPr>
          <p:cNvPr id="141316" name="Slide Number Placeholder 3"/>
          <p:cNvSpPr>
            <a:spLocks noGrp="1"/>
          </p:cNvSpPr>
          <p:nvPr>
            <p:ph type="sldNum" sz="quarter" idx="5"/>
          </p:nvPr>
        </p:nvSpPr>
        <p:spPr>
          <a:noFill/>
        </p:spPr>
        <p:txBody>
          <a:bodyPr/>
          <a:lstStyle/>
          <a:p>
            <a:fld id="{97DC421D-AA28-409F-A971-7AC732D04A0F}" type="slidenum">
              <a:rPr lang="en-US" smtClean="0">
                <a:latin typeface="Times New Roman" pitchFamily="18" charset="0"/>
              </a:rPr>
              <a:pPr/>
              <a:t>32</a:t>
            </a:fld>
            <a:endParaRPr lang="en-U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r>
              <a:rPr lang="en-US" smtClean="0">
                <a:latin typeface="Times New Roman" pitchFamily="18" charset="0"/>
              </a:rPr>
              <a:t>OK. Let’s see how some of these combinations come out. All of these might be possibilities to be the best.</a:t>
            </a:r>
          </a:p>
        </p:txBody>
      </p:sp>
      <p:sp>
        <p:nvSpPr>
          <p:cNvPr id="142340" name="Slide Number Placeholder 3"/>
          <p:cNvSpPr>
            <a:spLocks noGrp="1"/>
          </p:cNvSpPr>
          <p:nvPr>
            <p:ph type="sldNum" sz="quarter" idx="5"/>
          </p:nvPr>
        </p:nvSpPr>
        <p:spPr>
          <a:noFill/>
        </p:spPr>
        <p:txBody>
          <a:bodyPr/>
          <a:lstStyle/>
          <a:p>
            <a:fld id="{F1363481-3015-40A5-85B5-AF51248216A6}" type="slidenum">
              <a:rPr lang="en-US" smtClean="0">
                <a:latin typeface="Times New Roman" pitchFamily="18" charset="0"/>
              </a:rPr>
              <a:pPr/>
              <a:t>33</a:t>
            </a:fld>
            <a:endParaRPr lang="en-U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r>
              <a:rPr lang="en-US" smtClean="0">
                <a:latin typeface="Times New Roman" pitchFamily="18" charset="0"/>
              </a:rPr>
              <a:t>If we select project 2 and 3, the cost for those two comes to $38. The combined profits from the two is $85. And the B/C Ratio calculates to be 2.24 if I operated by calculator correctly the other day.</a:t>
            </a:r>
          </a:p>
        </p:txBody>
      </p:sp>
      <p:sp>
        <p:nvSpPr>
          <p:cNvPr id="143364" name="Slide Number Placeholder 3"/>
          <p:cNvSpPr>
            <a:spLocks noGrp="1"/>
          </p:cNvSpPr>
          <p:nvPr>
            <p:ph type="sldNum" sz="quarter" idx="5"/>
          </p:nvPr>
        </p:nvSpPr>
        <p:spPr>
          <a:noFill/>
        </p:spPr>
        <p:txBody>
          <a:bodyPr/>
          <a:lstStyle/>
          <a:p>
            <a:fld id="{9651307D-2C8E-4920-B883-3C3B6B0F0B34}" type="slidenum">
              <a:rPr lang="en-US" smtClean="0">
                <a:latin typeface="Times New Roman" pitchFamily="18" charset="0"/>
              </a:rPr>
              <a:pPr/>
              <a:t>34</a:t>
            </a:fld>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r>
              <a:rPr lang="en-US" smtClean="0">
                <a:latin typeface="Times New Roman" pitchFamily="18" charset="0"/>
              </a:rPr>
              <a:t>Similarly, if projects 1, 2, and 4 are selected …</a:t>
            </a:r>
          </a:p>
          <a:p>
            <a:endParaRPr lang="en-US" smtClean="0">
              <a:latin typeface="Times New Roman" pitchFamily="18" charset="0"/>
            </a:endParaRPr>
          </a:p>
          <a:p>
            <a:r>
              <a:rPr lang="en-US" smtClean="0">
                <a:latin typeface="Times New Roman" pitchFamily="18" charset="0"/>
              </a:rPr>
              <a:t>Both the total profits and the B/C Ratio are higher, so this should be a better choice than the first scenario.</a:t>
            </a:r>
          </a:p>
        </p:txBody>
      </p:sp>
      <p:sp>
        <p:nvSpPr>
          <p:cNvPr id="144388" name="Slide Number Placeholder 3"/>
          <p:cNvSpPr>
            <a:spLocks noGrp="1"/>
          </p:cNvSpPr>
          <p:nvPr>
            <p:ph type="sldNum" sz="quarter" idx="5"/>
          </p:nvPr>
        </p:nvSpPr>
        <p:spPr>
          <a:noFill/>
        </p:spPr>
        <p:txBody>
          <a:bodyPr/>
          <a:lstStyle/>
          <a:p>
            <a:fld id="{0722BFE3-1BC9-44D9-9258-631962F37893}" type="slidenum">
              <a:rPr lang="en-US" smtClean="0">
                <a:latin typeface="Times New Roman" pitchFamily="18" charset="0"/>
              </a:rPr>
              <a:pPr/>
              <a:t>35</a:t>
            </a:fld>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r>
              <a:rPr lang="en-US" smtClean="0">
                <a:latin typeface="Times New Roman" pitchFamily="18" charset="0"/>
              </a:rPr>
              <a:t>Similarly, if projects 1, 3, 4, and 5 are selected … </a:t>
            </a:r>
          </a:p>
          <a:p>
            <a:endParaRPr lang="en-US" smtClean="0">
              <a:latin typeface="Times New Roman" pitchFamily="18" charset="0"/>
            </a:endParaRPr>
          </a:p>
        </p:txBody>
      </p:sp>
      <p:sp>
        <p:nvSpPr>
          <p:cNvPr id="145412" name="Slide Number Placeholder 3"/>
          <p:cNvSpPr>
            <a:spLocks noGrp="1"/>
          </p:cNvSpPr>
          <p:nvPr>
            <p:ph type="sldNum" sz="quarter" idx="5"/>
          </p:nvPr>
        </p:nvSpPr>
        <p:spPr>
          <a:noFill/>
        </p:spPr>
        <p:txBody>
          <a:bodyPr/>
          <a:lstStyle/>
          <a:p>
            <a:fld id="{9EFEB5CC-3C9E-45B6-BD61-745F0AB3946E}" type="slidenum">
              <a:rPr lang="en-US" smtClean="0">
                <a:latin typeface="Times New Roman" pitchFamily="18" charset="0"/>
              </a:rPr>
              <a:pPr/>
              <a:t>36</a:t>
            </a:fld>
            <a:endParaRPr lang="en-US"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r>
              <a:rPr lang="en-US" smtClean="0">
                <a:latin typeface="Times New Roman" pitchFamily="18" charset="0"/>
              </a:rPr>
              <a:t>And last, looking at selecting projects 2, 4, and 5 we get these numbers.</a:t>
            </a:r>
          </a:p>
          <a:p>
            <a:endParaRPr lang="en-US" smtClean="0">
              <a:latin typeface="Times New Roman" pitchFamily="18" charset="0"/>
            </a:endParaRPr>
          </a:p>
          <a:p>
            <a:r>
              <a:rPr lang="en-US" smtClean="0">
                <a:latin typeface="Times New Roman" pitchFamily="18" charset="0"/>
              </a:rPr>
              <a:t>Reviewing all of the results, a case could be made that I’m better off in the scenario of selecting projects 1, 2, and 4 since I maximize profits there.</a:t>
            </a:r>
          </a:p>
          <a:p>
            <a:endParaRPr lang="en-US" smtClean="0">
              <a:latin typeface="Times New Roman" pitchFamily="18" charset="0"/>
            </a:endParaRPr>
          </a:p>
          <a:p>
            <a:r>
              <a:rPr lang="en-US" smtClean="0">
                <a:latin typeface="Times New Roman" pitchFamily="18" charset="0"/>
              </a:rPr>
              <a:t>But a better case can be made, perhaps, selecting projects 2, 4, and 5 since the Benefit to Cost Ratio is greatest in that scenario.</a:t>
            </a:r>
          </a:p>
          <a:p>
            <a:endParaRPr lang="en-US" smtClean="0">
              <a:latin typeface="Times New Roman" pitchFamily="18" charset="0"/>
            </a:endParaRPr>
          </a:p>
          <a:p>
            <a:r>
              <a:rPr lang="en-US" smtClean="0">
                <a:latin typeface="Times New Roman" pitchFamily="18" charset="0"/>
              </a:rPr>
              <a:t>Now, imagine doing an analysis like this but with 100 TxDOT ROW projects averaging 15 parcels on each, which would amount to 1,500 selection choices to choose between instead of 5! Doing it manually would be so time consuming to make it virtually impossible. This is where an optimization program becomes so valuable.</a:t>
            </a:r>
          </a:p>
        </p:txBody>
      </p:sp>
      <p:sp>
        <p:nvSpPr>
          <p:cNvPr id="146436" name="Slide Number Placeholder 3"/>
          <p:cNvSpPr>
            <a:spLocks noGrp="1"/>
          </p:cNvSpPr>
          <p:nvPr>
            <p:ph type="sldNum" sz="quarter" idx="5"/>
          </p:nvPr>
        </p:nvSpPr>
        <p:spPr>
          <a:noFill/>
        </p:spPr>
        <p:txBody>
          <a:bodyPr/>
          <a:lstStyle/>
          <a:p>
            <a:fld id="{B33428E7-A32A-4551-BE77-BA79E2994663}" type="slidenum">
              <a:rPr lang="en-US" smtClean="0">
                <a:latin typeface="Times New Roman" pitchFamily="18" charset="0"/>
              </a:rPr>
              <a:pPr/>
              <a:t>37</a:t>
            </a:fld>
            <a:endParaRPr lang="en-US"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r>
              <a:rPr lang="en-US" smtClean="0">
                <a:latin typeface="Times New Roman" pitchFamily="18" charset="0"/>
              </a:rPr>
              <a:t>Like simulation, optimization  falls into the category of decision support tools. They provide helpful information to decision makers. They do not replace the need for thoughtful decision makers to make final decisions. Not every consideration can be included in a simulation or optimization tool.</a:t>
            </a:r>
          </a:p>
          <a:p>
            <a:endParaRPr lang="en-US" smtClean="0">
              <a:latin typeface="Times New Roman" pitchFamily="18" charset="0"/>
            </a:endParaRPr>
          </a:p>
          <a:p>
            <a:r>
              <a:rPr lang="en-US" smtClean="0">
                <a:latin typeface="Times New Roman" pitchFamily="18" charset="0"/>
              </a:rPr>
              <a:t>Like simulation, optimization involves building a mathematical model of a business process, and then running the model systematically until a best solution is determined.</a:t>
            </a:r>
          </a:p>
        </p:txBody>
      </p:sp>
      <p:sp>
        <p:nvSpPr>
          <p:cNvPr id="147460" name="Slide Number Placeholder 3"/>
          <p:cNvSpPr>
            <a:spLocks noGrp="1"/>
          </p:cNvSpPr>
          <p:nvPr>
            <p:ph type="sldNum" sz="quarter" idx="5"/>
          </p:nvPr>
        </p:nvSpPr>
        <p:spPr>
          <a:noFill/>
        </p:spPr>
        <p:txBody>
          <a:bodyPr/>
          <a:lstStyle/>
          <a:p>
            <a:fld id="{61C2AD86-8BB6-4468-ACED-CDD79B2D97C2}" type="slidenum">
              <a:rPr lang="en-US" smtClean="0">
                <a:latin typeface="Times New Roman" pitchFamily="18" charset="0"/>
              </a:rPr>
              <a:pPr/>
              <a:t>38</a:t>
            </a:fld>
            <a:endParaRPr lang="en-US"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r>
              <a:rPr lang="en-US" smtClean="0">
                <a:latin typeface="Times New Roman" pitchFamily="18" charset="0"/>
              </a:rPr>
              <a:t>We won’t go deeply into this at all, but there are a number of optimization methods that may be chosen, depending on the type of problem to be solved. The last one, dynamic programming, was the method selected and used in EROW.</a:t>
            </a:r>
          </a:p>
        </p:txBody>
      </p:sp>
      <p:sp>
        <p:nvSpPr>
          <p:cNvPr id="148484" name="Slide Number Placeholder 3"/>
          <p:cNvSpPr>
            <a:spLocks noGrp="1"/>
          </p:cNvSpPr>
          <p:nvPr>
            <p:ph type="sldNum" sz="quarter" idx="5"/>
          </p:nvPr>
        </p:nvSpPr>
        <p:spPr>
          <a:noFill/>
        </p:spPr>
        <p:txBody>
          <a:bodyPr/>
          <a:lstStyle/>
          <a:p>
            <a:fld id="{CC9358E1-98D3-4BE6-B387-59935CEE8F9B}" type="slidenum">
              <a:rPr lang="en-US" smtClean="0">
                <a:latin typeface="Times New Roman" pitchFamily="18" charset="0"/>
              </a:rPr>
              <a:pPr/>
              <a:t>39</a:t>
            </a:fld>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r>
              <a:rPr lang="en-US" smtClean="0">
                <a:latin typeface="Times New Roman" pitchFamily="18" charset="0"/>
              </a:rPr>
              <a:t>We have handed out a document entitled </a:t>
            </a:r>
            <a:r>
              <a:rPr lang="en-US" b="1" smtClean="0">
                <a:latin typeface="Times New Roman" pitchFamily="18" charset="0"/>
              </a:rPr>
              <a:t>Procedure for Use of TAMSIM and EROW Tools for ROW-Acquisition Planning</a:t>
            </a:r>
            <a:r>
              <a:rPr lang="en-US" smtClean="0">
                <a:latin typeface="Times New Roman" pitchFamily="18" charset="0"/>
              </a:rPr>
              <a:t>. It describes three ways that TAMSIM may be used and two ways that EROW may be used. This is not to say there aren’t other possible uses for these tools, but these seemed the most apparent possibilities to us.</a:t>
            </a:r>
          </a:p>
          <a:p>
            <a:endParaRPr lang="en-US" smtClean="0">
              <a:latin typeface="Times New Roman" pitchFamily="18" charset="0"/>
            </a:endParaRPr>
          </a:p>
          <a:p>
            <a:r>
              <a:rPr lang="en-US" smtClean="0">
                <a:latin typeface="Times New Roman" pitchFamily="18" charset="0"/>
              </a:rPr>
              <a:t>All three of the TAMSIM procedures are probably applicable to use in District ROW sections, as is the second EROW procedure. The first EROW procedure may also be of value at the district level, but the greatest value is probably for use in statewide budget decision making.</a:t>
            </a:r>
          </a:p>
          <a:p>
            <a:endParaRPr lang="en-US" smtClean="0">
              <a:latin typeface="Times New Roman" pitchFamily="18" charset="0"/>
            </a:endParaRPr>
          </a:p>
          <a:p>
            <a:r>
              <a:rPr lang="en-US" smtClean="0">
                <a:latin typeface="Times New Roman" pitchFamily="18" charset="0"/>
              </a:rPr>
              <a:t>We will not demonstrate each one of these five procedures. That would be unnecessary to familiarize you with these tools. The basic inputs and steps in each TAMSIM procedure are very similar, and the steps in using EROW are also similar in each of the two procedures. </a:t>
            </a:r>
            <a:r>
              <a:rPr lang="en-US" u="sng" smtClean="0">
                <a:latin typeface="Times New Roman" pitchFamily="18" charset="0"/>
              </a:rPr>
              <a:t>What we will do </a:t>
            </a:r>
            <a:r>
              <a:rPr lang="en-US" smtClean="0">
                <a:latin typeface="Times New Roman" pitchFamily="18" charset="0"/>
              </a:rPr>
              <a:t>is demonstrate the first TAMSIM procedure, which determines the maximum possible benefits from fully utilizing early acquisition on a single project, and the first EROW procedure, which will show how EROW can be used to determine an optimal budget for early acquisition when a number of projects are being considered.</a:t>
            </a:r>
          </a:p>
        </p:txBody>
      </p:sp>
      <p:sp>
        <p:nvSpPr>
          <p:cNvPr id="112644" name="Slide Number Placeholder 3"/>
          <p:cNvSpPr>
            <a:spLocks noGrp="1"/>
          </p:cNvSpPr>
          <p:nvPr>
            <p:ph type="sldNum" sz="quarter" idx="5"/>
          </p:nvPr>
        </p:nvSpPr>
        <p:spPr>
          <a:noFill/>
        </p:spPr>
        <p:txBody>
          <a:bodyPr/>
          <a:lstStyle/>
          <a:p>
            <a:fld id="{978FA359-9702-43FB-857B-19E65F046B36}" type="slidenum">
              <a:rPr lang="en-US" smtClean="0">
                <a:latin typeface="Times New Roman" pitchFamily="18" charset="0"/>
              </a:rPr>
              <a:pPr/>
              <a:t>4</a:t>
            </a:fld>
            <a:endParaRPr lang="en-US"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r>
              <a:rPr lang="en-US" smtClean="0">
                <a:latin typeface="Times New Roman" pitchFamily="18" charset="0"/>
              </a:rPr>
              <a:t>Dynamic programming, said simply, means that the problem to be solved is broken into a number of sub problems. Then, as one sub problem is solved, the results from it effect the solution of the next sub problem. And this continues until a complete solution is determined. The main advantage with dynamic programming is that it greatly speeds the solution process compared to comparing outcomes from every possible combination of scenarios. </a:t>
            </a:r>
          </a:p>
          <a:p>
            <a:endParaRPr lang="en-US" smtClean="0">
              <a:latin typeface="Times New Roman" pitchFamily="18" charset="0"/>
            </a:endParaRPr>
          </a:p>
          <a:p>
            <a:r>
              <a:rPr lang="en-US" smtClean="0">
                <a:latin typeface="Times New Roman" pitchFamily="18" charset="0"/>
              </a:rPr>
              <a:t>Considering the number of ROW-related projects in Texas, and sometimes even within a given district, and the number of ROW parcel acquisition scenarios possible on each project, dynamic programming appeared to be the best fit, and so was chosen for use. </a:t>
            </a:r>
          </a:p>
        </p:txBody>
      </p:sp>
      <p:sp>
        <p:nvSpPr>
          <p:cNvPr id="149508" name="Slide Number Placeholder 3"/>
          <p:cNvSpPr>
            <a:spLocks noGrp="1"/>
          </p:cNvSpPr>
          <p:nvPr>
            <p:ph type="sldNum" sz="quarter" idx="5"/>
          </p:nvPr>
        </p:nvSpPr>
        <p:spPr>
          <a:noFill/>
        </p:spPr>
        <p:txBody>
          <a:bodyPr/>
          <a:lstStyle/>
          <a:p>
            <a:fld id="{593C562A-DE85-44ED-BECE-1A9E70EAA20A}" type="slidenum">
              <a:rPr lang="en-US" smtClean="0">
                <a:latin typeface="Times New Roman" pitchFamily="18" charset="0"/>
              </a:rPr>
              <a:pPr/>
              <a:t>40</a:t>
            </a:fld>
            <a:endParaRPr lang="en-US"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r>
              <a:rPr lang="en-US" smtClean="0">
                <a:latin typeface="Times New Roman" pitchFamily="18" charset="0"/>
              </a:rPr>
              <a:t>Let’s look at EROW now. It is a simpler tool to use, at least it has fewer inputs and basically only three screens.</a:t>
            </a:r>
          </a:p>
        </p:txBody>
      </p:sp>
      <p:sp>
        <p:nvSpPr>
          <p:cNvPr id="150532" name="Slide Number Placeholder 3"/>
          <p:cNvSpPr>
            <a:spLocks noGrp="1"/>
          </p:cNvSpPr>
          <p:nvPr>
            <p:ph type="sldNum" sz="quarter" idx="5"/>
          </p:nvPr>
        </p:nvSpPr>
        <p:spPr>
          <a:noFill/>
        </p:spPr>
        <p:txBody>
          <a:bodyPr/>
          <a:lstStyle/>
          <a:p>
            <a:fld id="{B7FBDAFB-57B9-48B6-9896-5A4B0FA31864}" type="slidenum">
              <a:rPr lang="en-US" smtClean="0">
                <a:latin typeface="Times New Roman" pitchFamily="18" charset="0"/>
              </a:rPr>
              <a:pPr/>
              <a:t>41</a:t>
            </a:fld>
            <a:endParaRPr lang="en-US"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r>
              <a:rPr lang="en-US" smtClean="0">
                <a:latin typeface="Times New Roman" pitchFamily="18" charset="0"/>
              </a:rPr>
              <a:t>As mentioned earlier, EROW input is created by TAMSIM during simulation runs for possible parcel-purchase scenarios.</a:t>
            </a:r>
          </a:p>
        </p:txBody>
      </p:sp>
      <p:sp>
        <p:nvSpPr>
          <p:cNvPr id="151556" name="Slide Number Placeholder 3"/>
          <p:cNvSpPr>
            <a:spLocks noGrp="1"/>
          </p:cNvSpPr>
          <p:nvPr>
            <p:ph type="sldNum" sz="quarter" idx="5"/>
          </p:nvPr>
        </p:nvSpPr>
        <p:spPr>
          <a:noFill/>
        </p:spPr>
        <p:txBody>
          <a:bodyPr/>
          <a:lstStyle/>
          <a:p>
            <a:fld id="{05FE2B1E-DFBD-40ED-B217-EC3D8FF680BC}" type="slidenum">
              <a:rPr lang="en-US" smtClean="0">
                <a:latin typeface="Times New Roman" pitchFamily="18" charset="0"/>
              </a:rPr>
              <a:pPr/>
              <a:t>42</a:t>
            </a:fld>
            <a:endParaRPr lang="en-US"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r>
              <a:rPr lang="en-US" smtClean="0">
                <a:latin typeface="Times New Roman" pitchFamily="18" charset="0"/>
              </a:rPr>
              <a:t>In order to use the EROW optimization tool we need to have two types of output values from TAMSIM.  In this summary screen of TAMSIM output the first input value needed for EROW is the “mean cost of early acquisition,” which is circled in red.  The second input value needed by EROW to perform an optimization is the “difference in mean cost,” or savings, as circled in green. Notice that TAMSIM shows a negative number, -$332,489, for the mean cost reduction. As mentioned earlier, this means that there is an estimated savings of $332,489 associated with the early acquisition of 7 parcels.  These two values will be saved in separate files, as EROW downloads them separately.  The text files where they are saved are named </a:t>
            </a:r>
            <a:r>
              <a:rPr lang="en-US" b="1" smtClean="0">
                <a:latin typeface="Times New Roman" pitchFamily="18" charset="0"/>
              </a:rPr>
              <a:t>costs.txt</a:t>
            </a:r>
            <a:r>
              <a:rPr lang="en-US" smtClean="0">
                <a:latin typeface="Times New Roman" pitchFamily="18" charset="0"/>
              </a:rPr>
              <a:t> and </a:t>
            </a:r>
            <a:r>
              <a:rPr lang="en-US" b="1" smtClean="0">
                <a:latin typeface="Times New Roman" pitchFamily="18" charset="0"/>
              </a:rPr>
              <a:t>savings.txt.</a:t>
            </a:r>
          </a:p>
        </p:txBody>
      </p:sp>
      <p:sp>
        <p:nvSpPr>
          <p:cNvPr id="152580" name="Slide Number Placeholder 3"/>
          <p:cNvSpPr>
            <a:spLocks noGrp="1"/>
          </p:cNvSpPr>
          <p:nvPr>
            <p:ph type="sldNum" sz="quarter" idx="5"/>
          </p:nvPr>
        </p:nvSpPr>
        <p:spPr>
          <a:noFill/>
        </p:spPr>
        <p:txBody>
          <a:bodyPr/>
          <a:lstStyle/>
          <a:p>
            <a:fld id="{2CA64279-DC35-4E26-9AAD-CACA5C371280}" type="slidenum">
              <a:rPr lang="en-US" smtClean="0">
                <a:latin typeface="Times New Roman" pitchFamily="18" charset="0"/>
              </a:rPr>
              <a:pPr/>
              <a:t>43</a:t>
            </a:fld>
            <a:endParaRPr lang="en-US"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r>
              <a:rPr lang="en-US" smtClean="0">
                <a:latin typeface="Times New Roman" pitchFamily="18" charset="0"/>
              </a:rPr>
              <a:t>There is a normal procedure for running a series of TAMSIM scenarios to be fed to EROW. The first step is to run TAMSIM one time with each individual parcel being the only parcel acquired early, saving the output for EROW each time.</a:t>
            </a:r>
          </a:p>
          <a:p>
            <a:endParaRPr lang="en-US" smtClean="0">
              <a:latin typeface="Times New Roman" pitchFamily="18" charset="0"/>
            </a:endParaRPr>
          </a:p>
          <a:p>
            <a:r>
              <a:rPr lang="en-US" smtClean="0">
                <a:latin typeface="Times New Roman" pitchFamily="18" charset="0"/>
              </a:rPr>
              <a:t>The next step is to analyze these data and determine cost/benefit ratios for each parcel when it is purchased early. All of the parcels are then prioritized by benefit cost ratio. Once this is done, create groups of parcels for early acquisition, beginning with the two with greatest benefit cost ratio, and run this additional TAMSIM scenario. After that scenario is run and the data saved as output for EROW, add the parcel with the third highest benefit cost ratio and determine costs and savings from that scenario, and save the output for later consideration by EROW. Continue this process to the extent desired by the user.</a:t>
            </a:r>
          </a:p>
        </p:txBody>
      </p:sp>
      <p:sp>
        <p:nvSpPr>
          <p:cNvPr id="153604" name="Slide Number Placeholder 3"/>
          <p:cNvSpPr>
            <a:spLocks noGrp="1"/>
          </p:cNvSpPr>
          <p:nvPr>
            <p:ph type="sldNum" sz="quarter" idx="5"/>
          </p:nvPr>
        </p:nvSpPr>
        <p:spPr>
          <a:noFill/>
        </p:spPr>
        <p:txBody>
          <a:bodyPr/>
          <a:lstStyle/>
          <a:p>
            <a:fld id="{D89B9D8A-59F1-4650-92B9-83F55C86F9F1}" type="slidenum">
              <a:rPr lang="en-US" smtClean="0">
                <a:latin typeface="Times New Roman" pitchFamily="18" charset="0"/>
              </a:rPr>
              <a:pPr/>
              <a:t>44</a:t>
            </a:fld>
            <a:endParaRPr lang="en-US"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r>
              <a:rPr lang="en-US" smtClean="0">
                <a:latin typeface="Times New Roman" pitchFamily="18" charset="0"/>
              </a:rPr>
              <a:t>Here are scenarios for the Dallas SH 78 project. The first 10 scenarios are for individual parcel early acquisitions. Notice that the last six rows are TAMSIM runs on groupings of parcels created based on the savings/cost ratios obtained from the individual parcel runs.</a:t>
            </a:r>
          </a:p>
          <a:p>
            <a:endParaRPr lang="en-US" smtClean="0">
              <a:latin typeface="Times New Roman" pitchFamily="18" charset="0"/>
            </a:endParaRPr>
          </a:p>
          <a:p>
            <a:r>
              <a:rPr lang="en-US" smtClean="0">
                <a:latin typeface="Times New Roman" pitchFamily="18" charset="0"/>
              </a:rPr>
              <a:t>All of these scenarios may be fed into EROW for optimization analyses.</a:t>
            </a:r>
          </a:p>
          <a:p>
            <a:endParaRPr lang="en-US" smtClean="0">
              <a:latin typeface="Times New Roman" pitchFamily="18" charset="0"/>
            </a:endParaRPr>
          </a:p>
          <a:p>
            <a:r>
              <a:rPr lang="en-US" smtClean="0">
                <a:latin typeface="Times New Roman" pitchFamily="18" charset="0"/>
              </a:rPr>
              <a:t>Further, this same technique may be used on multiple projects, from multiple districts, with all of the data fed to EROW to optimize budgets and parcel selections across all of the considered projects. </a:t>
            </a:r>
          </a:p>
        </p:txBody>
      </p:sp>
      <p:sp>
        <p:nvSpPr>
          <p:cNvPr id="154628" name="Slide Number Placeholder 3"/>
          <p:cNvSpPr>
            <a:spLocks noGrp="1"/>
          </p:cNvSpPr>
          <p:nvPr>
            <p:ph type="sldNum" sz="quarter" idx="5"/>
          </p:nvPr>
        </p:nvSpPr>
        <p:spPr>
          <a:noFill/>
        </p:spPr>
        <p:txBody>
          <a:bodyPr/>
          <a:lstStyle/>
          <a:p>
            <a:fld id="{16E298CA-69A1-4DA3-A283-1F6CC7671055}" type="slidenum">
              <a:rPr lang="en-US" smtClean="0">
                <a:latin typeface="Times New Roman" pitchFamily="18" charset="0"/>
              </a:rPr>
              <a:pPr/>
              <a:t>45</a:t>
            </a:fld>
            <a:endParaRPr lang="en-US"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r>
              <a:rPr lang="en-US" smtClean="0">
                <a:latin typeface="Times New Roman" pitchFamily="18" charset="0"/>
              </a:rPr>
              <a:t>This slide shows the two input files we will use for the EROW demonstration. These are results from TAMSIM simulations we ran on four projects, one each from the Austin, Dallas, Houston, and El Paso Districts.  The first column identifies the project being considered. (We will look a little closer at the results from all these districts later in the data analysis slides.) </a:t>
            </a:r>
          </a:p>
          <a:p>
            <a:endParaRPr lang="en-US" smtClean="0">
              <a:latin typeface="Times New Roman" pitchFamily="18" charset="0"/>
            </a:endParaRPr>
          </a:p>
          <a:p>
            <a:r>
              <a:rPr lang="en-US" smtClean="0">
                <a:latin typeface="Times New Roman" pitchFamily="18" charset="0"/>
              </a:rPr>
              <a:t>As discussed earlier, when we run TAMSIM for a given scenario it creates one cost and savings pair of numbers. EROW accepts numbers saved in simple text file format as inputs. They appear as shown on this slide.  Each row represents each project and each column represents each scenario. You have to match the location of each cost and saving pair from the same scenario. For example the blue rectangles show the cost and the saving from TAMSIM output for a single scenario on the Houston project. </a:t>
            </a:r>
          </a:p>
          <a:p>
            <a:endParaRPr lang="en-US" smtClean="0">
              <a:latin typeface="Times New Roman" pitchFamily="18" charset="0"/>
            </a:endParaRPr>
          </a:p>
          <a:p>
            <a:r>
              <a:rPr lang="en-US" smtClean="0">
                <a:latin typeface="Times New Roman" pitchFamily="18" charset="0"/>
              </a:rPr>
              <a:t>Note that in both files the first column is composed of zeros. This is done so that the first scenario is the situation where no parcels are to be selected for early acquisition. </a:t>
            </a:r>
          </a:p>
          <a:p>
            <a:endParaRPr lang="en-US" smtClean="0">
              <a:latin typeface="Times New Roman" pitchFamily="18" charset="0"/>
            </a:endParaRPr>
          </a:p>
          <a:p>
            <a:r>
              <a:rPr lang="en-US" smtClean="0">
                <a:latin typeface="Times New Roman" pitchFamily="18" charset="0"/>
              </a:rPr>
              <a:t>For our EROW demonstration purposes, then, we have four projects, each with numerous scenarios to be considered by EROW in determining optimal problem solutions. </a:t>
            </a:r>
          </a:p>
        </p:txBody>
      </p:sp>
      <p:sp>
        <p:nvSpPr>
          <p:cNvPr id="155652" name="Slide Number Placeholder 3"/>
          <p:cNvSpPr>
            <a:spLocks noGrp="1"/>
          </p:cNvSpPr>
          <p:nvPr>
            <p:ph type="sldNum" sz="quarter" idx="5"/>
          </p:nvPr>
        </p:nvSpPr>
        <p:spPr>
          <a:noFill/>
        </p:spPr>
        <p:txBody>
          <a:bodyPr/>
          <a:lstStyle/>
          <a:p>
            <a:fld id="{59A2CFC9-61A4-4661-820E-A788E9E1EFD0}" type="slidenum">
              <a:rPr lang="en-US" smtClean="0">
                <a:latin typeface="Times New Roman" pitchFamily="18" charset="0"/>
              </a:rPr>
              <a:pPr/>
              <a:t>46</a:t>
            </a:fld>
            <a:endParaRPr lang="en-US"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r>
              <a:rPr lang="en-US" smtClean="0">
                <a:latin typeface="Times New Roman" pitchFamily="18" charset="0"/>
              </a:rPr>
              <a:t>The first step in running the EROW program is to select the costs and savings text files desired for the optimization analysis to be performed.  For that, we need to click the Add Cost Data button on the right side of the screen. This allows us to browse and find the appropriate saved cost file for this EROW analysis. </a:t>
            </a:r>
          </a:p>
          <a:p>
            <a:endParaRPr lang="en-US" smtClean="0">
              <a:latin typeface="Times New Roman" pitchFamily="18" charset="0"/>
            </a:endParaRPr>
          </a:p>
        </p:txBody>
      </p:sp>
      <p:sp>
        <p:nvSpPr>
          <p:cNvPr id="156676" name="Slide Number Placeholder 3"/>
          <p:cNvSpPr>
            <a:spLocks noGrp="1"/>
          </p:cNvSpPr>
          <p:nvPr>
            <p:ph type="sldNum" sz="quarter" idx="5"/>
          </p:nvPr>
        </p:nvSpPr>
        <p:spPr>
          <a:noFill/>
        </p:spPr>
        <p:txBody>
          <a:bodyPr/>
          <a:lstStyle/>
          <a:p>
            <a:fld id="{AC19058D-B355-4C80-83B1-EEBAEC22E3F4}" type="slidenum">
              <a:rPr lang="en-US" smtClean="0">
                <a:latin typeface="Times New Roman" pitchFamily="18" charset="0"/>
              </a:rPr>
              <a:pPr/>
              <a:t>47</a:t>
            </a:fld>
            <a:endParaRPr lang="en-US"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r>
              <a:rPr lang="en-US" smtClean="0">
                <a:latin typeface="Times New Roman" pitchFamily="18" charset="0"/>
              </a:rPr>
              <a:t>Clicking on the Add Cost Data button causes any txt files saved in the EROW folder to be displayed. Select the desired costs.txt file and click Open to move the desired data into EROW. </a:t>
            </a:r>
          </a:p>
        </p:txBody>
      </p:sp>
      <p:sp>
        <p:nvSpPr>
          <p:cNvPr id="157700" name="Slide Number Placeholder 3"/>
          <p:cNvSpPr>
            <a:spLocks noGrp="1"/>
          </p:cNvSpPr>
          <p:nvPr>
            <p:ph type="sldNum" sz="quarter" idx="5"/>
          </p:nvPr>
        </p:nvSpPr>
        <p:spPr>
          <a:noFill/>
        </p:spPr>
        <p:txBody>
          <a:bodyPr/>
          <a:lstStyle/>
          <a:p>
            <a:fld id="{A37CD521-BF20-4DD4-941F-CBF7C01ABA14}" type="slidenum">
              <a:rPr lang="en-US" smtClean="0">
                <a:latin typeface="Times New Roman" pitchFamily="18" charset="0"/>
              </a:rPr>
              <a:pPr/>
              <a:t>48</a:t>
            </a:fld>
            <a:endParaRPr lang="en-US" smtClean="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r>
              <a:rPr lang="en-US" smtClean="0">
                <a:latin typeface="Times New Roman" pitchFamily="18" charset="0"/>
              </a:rPr>
              <a:t>Now that the desired cost data have been entered and are being displayed, go to the bottom portion of the screen and click on Add Savings Data. </a:t>
            </a:r>
          </a:p>
          <a:p>
            <a:endParaRPr lang="en-US" smtClean="0">
              <a:latin typeface="Times New Roman" pitchFamily="18" charset="0"/>
            </a:endParaRPr>
          </a:p>
        </p:txBody>
      </p:sp>
      <p:sp>
        <p:nvSpPr>
          <p:cNvPr id="158724" name="Slide Number Placeholder 3"/>
          <p:cNvSpPr>
            <a:spLocks noGrp="1"/>
          </p:cNvSpPr>
          <p:nvPr>
            <p:ph type="sldNum" sz="quarter" idx="5"/>
          </p:nvPr>
        </p:nvSpPr>
        <p:spPr>
          <a:noFill/>
        </p:spPr>
        <p:txBody>
          <a:bodyPr/>
          <a:lstStyle/>
          <a:p>
            <a:fld id="{42265DAF-0E66-4416-AA35-DE6436C73976}" type="slidenum">
              <a:rPr lang="en-US" smtClean="0">
                <a:latin typeface="Times New Roman" pitchFamily="18" charset="0"/>
              </a:rPr>
              <a:pPr/>
              <a:t>49</a:t>
            </a:fld>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r>
              <a:rPr lang="en-US" smtClean="0">
                <a:latin typeface="Times New Roman" pitchFamily="18" charset="0"/>
              </a:rPr>
              <a:t>This brings us to the point of introducing you to the first of the two tools we will talk about this afternoon, TAMSIM. The acronym represents that the tool was developed at Texas A&amp;M and it is a simulation program. </a:t>
            </a:r>
          </a:p>
          <a:p>
            <a:endParaRPr lang="en-US" smtClean="0">
              <a:latin typeface="Times New Roman" pitchFamily="18" charset="0"/>
            </a:endParaRPr>
          </a:p>
          <a:p>
            <a:r>
              <a:rPr lang="en-US" smtClean="0">
                <a:latin typeface="Times New Roman" pitchFamily="18" charset="0"/>
              </a:rPr>
              <a:t>As you see on the agenda, we will first introduce you to what “simulation” is, i.e., what a simulation tool does. After you have been refreshed on what a simulation tool basically does, we will walk you through TAMSIM, showing you each screen and giving a brief description. Then you will be ready to try your hand at it, using actual project and parcel information from the Dallas District’s SH 78 project. Let me turn it over now to Dr. Rich Feldman to introduce you to simulation and the TAMSIM tool.</a:t>
            </a:r>
          </a:p>
        </p:txBody>
      </p:sp>
      <p:sp>
        <p:nvSpPr>
          <p:cNvPr id="113668" name="Slide Number Placeholder 3"/>
          <p:cNvSpPr>
            <a:spLocks noGrp="1"/>
          </p:cNvSpPr>
          <p:nvPr>
            <p:ph type="sldNum" sz="quarter" idx="5"/>
          </p:nvPr>
        </p:nvSpPr>
        <p:spPr>
          <a:noFill/>
        </p:spPr>
        <p:txBody>
          <a:bodyPr/>
          <a:lstStyle/>
          <a:p>
            <a:fld id="{E9B6E48B-DCB3-40C4-A8D2-4EB63104520C}" type="slidenum">
              <a:rPr lang="en-US" smtClean="0">
                <a:latin typeface="Times New Roman" pitchFamily="18" charset="0"/>
              </a:rPr>
              <a:pPr/>
              <a:t>5</a:t>
            </a:fld>
            <a:endParaRPr lang="en-US"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r>
              <a:rPr lang="en-US" smtClean="0">
                <a:latin typeface="Times New Roman" pitchFamily="18" charset="0"/>
              </a:rPr>
              <a:t>This again displays any saved txt files. Select the appropriate file and again click Open.</a:t>
            </a:r>
          </a:p>
        </p:txBody>
      </p:sp>
      <p:sp>
        <p:nvSpPr>
          <p:cNvPr id="159748" name="Slide Number Placeholder 3"/>
          <p:cNvSpPr>
            <a:spLocks noGrp="1"/>
          </p:cNvSpPr>
          <p:nvPr>
            <p:ph type="sldNum" sz="quarter" idx="5"/>
          </p:nvPr>
        </p:nvSpPr>
        <p:spPr>
          <a:noFill/>
        </p:spPr>
        <p:txBody>
          <a:bodyPr/>
          <a:lstStyle/>
          <a:p>
            <a:fld id="{C7912FC4-8603-459F-B702-A2F2B580687E}" type="slidenum">
              <a:rPr lang="en-US" smtClean="0">
                <a:latin typeface="Times New Roman" pitchFamily="18" charset="0"/>
              </a:rPr>
              <a:pPr/>
              <a:t>50</a:t>
            </a:fld>
            <a:endParaRPr lang="en-US" smtClean="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r>
              <a:rPr lang="en-US" smtClean="0">
                <a:latin typeface="Times New Roman" pitchFamily="18" charset="0"/>
              </a:rPr>
              <a:t>After selecting and adding desired costs and savings data, type in the maximum budget, minimum budget, and an increment value in the upper left side of the screen.  Increment is the value the EROW program increases automatically beginning from the minimum budget as it searches for the best possible combination of parcel purchase scenarios from the projects. </a:t>
            </a:r>
          </a:p>
          <a:p>
            <a:endParaRPr lang="en-US" smtClean="0">
              <a:latin typeface="Times New Roman" pitchFamily="18" charset="0"/>
            </a:endParaRPr>
          </a:p>
        </p:txBody>
      </p:sp>
      <p:sp>
        <p:nvSpPr>
          <p:cNvPr id="160772" name="Slide Number Placeholder 3"/>
          <p:cNvSpPr>
            <a:spLocks noGrp="1"/>
          </p:cNvSpPr>
          <p:nvPr>
            <p:ph type="sldNum" sz="quarter" idx="5"/>
          </p:nvPr>
        </p:nvSpPr>
        <p:spPr>
          <a:noFill/>
        </p:spPr>
        <p:txBody>
          <a:bodyPr/>
          <a:lstStyle/>
          <a:p>
            <a:fld id="{3E688DF7-41BB-432A-B22D-35DB0477FBE9}" type="slidenum">
              <a:rPr lang="en-US" smtClean="0">
                <a:latin typeface="Times New Roman" pitchFamily="18" charset="0"/>
              </a:rPr>
              <a:pPr/>
              <a:t>51</a:t>
            </a:fld>
            <a:endParaRPr lang="en-US" smtClean="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r>
              <a:rPr lang="en-US" smtClean="0">
                <a:latin typeface="Times New Roman" pitchFamily="18" charset="0"/>
              </a:rPr>
              <a:t>Here are some reasonable budget numbers to set up this analysis.</a:t>
            </a:r>
          </a:p>
        </p:txBody>
      </p:sp>
      <p:sp>
        <p:nvSpPr>
          <p:cNvPr id="161796" name="Slide Number Placeholder 3"/>
          <p:cNvSpPr>
            <a:spLocks noGrp="1"/>
          </p:cNvSpPr>
          <p:nvPr>
            <p:ph type="sldNum" sz="quarter" idx="5"/>
          </p:nvPr>
        </p:nvSpPr>
        <p:spPr>
          <a:noFill/>
        </p:spPr>
        <p:txBody>
          <a:bodyPr/>
          <a:lstStyle/>
          <a:p>
            <a:fld id="{33371B87-B0E2-4B6E-BE54-C34E31DA2703}" type="slidenum">
              <a:rPr lang="en-US" smtClean="0">
                <a:latin typeface="Times New Roman" pitchFamily="18" charset="0"/>
              </a:rPr>
              <a:pPr/>
              <a:t>52</a:t>
            </a:fld>
            <a:endParaRPr lang="en-US" smtClean="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r>
              <a:rPr lang="en-US" smtClean="0">
                <a:latin typeface="Times New Roman" pitchFamily="18" charset="0"/>
              </a:rPr>
              <a:t>The check box options in the RESULTS OPTIONS menu control the results information to be displayed. Uncheck the top box if you do not wish to see the project scenarios selected by EROW for each early acquisition budget increment. </a:t>
            </a:r>
          </a:p>
          <a:p>
            <a:endParaRPr lang="en-US" smtClean="0">
              <a:latin typeface="Times New Roman" pitchFamily="18" charset="0"/>
            </a:endParaRPr>
          </a:p>
          <a:p>
            <a:r>
              <a:rPr lang="en-US" smtClean="0">
                <a:latin typeface="Times New Roman" pitchFamily="18" charset="0"/>
              </a:rPr>
              <a:t>The second option allows the user to have an incremental analysis performed during the optimization. When this box is checked, the additional funding provided under the next highest budget increment is compared to the resulting savings amount from this additional expenditure. The rate of return from the additional expenditure is compared to the Minimum Attractive Rate of Return (MARR) entered by the user. If the rate of return of this additional expenditure does not equal or exceed the MARR, this budget increment is not considered a potential budget solution.</a:t>
            </a:r>
          </a:p>
          <a:p>
            <a:endParaRPr lang="en-US" smtClean="0">
              <a:latin typeface="Times New Roman" pitchFamily="18" charset="0"/>
            </a:endParaRPr>
          </a:p>
          <a:p>
            <a:r>
              <a:rPr lang="en-US" smtClean="0">
                <a:latin typeface="Times New Roman" pitchFamily="18" charset="0"/>
              </a:rPr>
              <a:t>An MARR of 25% is the default value since this is the generally accepted rate of return expected from investments in adding highway capacity.</a:t>
            </a:r>
          </a:p>
          <a:p>
            <a:endParaRPr lang="en-US" smtClean="0">
              <a:latin typeface="Times New Roman" pitchFamily="18" charset="0"/>
            </a:endParaRPr>
          </a:p>
          <a:p>
            <a:r>
              <a:rPr lang="en-US" smtClean="0">
                <a:latin typeface="Times New Roman" pitchFamily="18" charset="0"/>
              </a:rPr>
              <a:t>When you are ready, hit the SOLVE button to run the program and view the results.</a:t>
            </a:r>
          </a:p>
        </p:txBody>
      </p:sp>
      <p:sp>
        <p:nvSpPr>
          <p:cNvPr id="162820" name="Slide Number Placeholder 3"/>
          <p:cNvSpPr>
            <a:spLocks noGrp="1"/>
          </p:cNvSpPr>
          <p:nvPr>
            <p:ph type="sldNum" sz="quarter" idx="5"/>
          </p:nvPr>
        </p:nvSpPr>
        <p:spPr>
          <a:noFill/>
        </p:spPr>
        <p:txBody>
          <a:bodyPr/>
          <a:lstStyle/>
          <a:p>
            <a:fld id="{343D154E-A635-4D70-9A1C-D0105A76B885}" type="slidenum">
              <a:rPr lang="en-US" smtClean="0">
                <a:latin typeface="Times New Roman" pitchFamily="18" charset="0"/>
              </a:rPr>
              <a:pPr/>
              <a:t>53</a:t>
            </a:fld>
            <a:endParaRPr lang="en-US" smtClean="0">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r>
              <a:rPr lang="en-US" smtClean="0">
                <a:latin typeface="Times New Roman" pitchFamily="18" charset="0"/>
              </a:rPr>
              <a:t>Let’s look across the top of the Results display table. In the first column we see the potential early acquisition budgets being considered, separated by the incremental amount we selected on the Input Data screen. Notice that budget increments of $3,000 and $4,000 are not displayed. This is because the additional expenditure possible under these budget increments did not meet the prescribed MARR.</a:t>
            </a:r>
          </a:p>
          <a:p>
            <a:endParaRPr lang="en-US" smtClean="0">
              <a:latin typeface="Times New Roman" pitchFamily="18" charset="0"/>
            </a:endParaRPr>
          </a:p>
          <a:p>
            <a:r>
              <a:rPr lang="en-US" smtClean="0">
                <a:latin typeface="Times New Roman" pitchFamily="18" charset="0"/>
              </a:rPr>
              <a:t>Next to each potential budget is the amount of the budget that would be spent and the resulting savings and rate of return under the optimal solution found by the tool. The last four columns on the right display where the budget would be spent for the given budget amount. For the $1,000 budget option, the parcel or parcels purchased under scenario 22 on the Austin District FM 973 project would be purchased early.</a:t>
            </a:r>
          </a:p>
          <a:p>
            <a:endParaRPr lang="en-US" smtClean="0">
              <a:latin typeface="Times New Roman" pitchFamily="18" charset="0"/>
            </a:endParaRPr>
          </a:p>
          <a:p>
            <a:r>
              <a:rPr lang="en-US" smtClean="0">
                <a:latin typeface="Times New Roman" pitchFamily="18" charset="0"/>
              </a:rPr>
              <a:t>The bottom of the EROW output screen shows two different optimal solutions, one based on the Best Rate of Return and the other based on the Maximum Savings.</a:t>
            </a:r>
          </a:p>
          <a:p>
            <a:endParaRPr lang="en-US" smtClean="0">
              <a:latin typeface="Times New Roman" pitchFamily="18" charset="0"/>
            </a:endParaRPr>
          </a:p>
          <a:p>
            <a:r>
              <a:rPr lang="en-US" smtClean="0">
                <a:latin typeface="Times New Roman" pitchFamily="18" charset="0"/>
              </a:rPr>
              <a:t>If you want to achieve best ROR you will use $286 as the early acquisition budget. This budget will provide a ROR of 288%, as seen on the first row of results.  </a:t>
            </a:r>
          </a:p>
          <a:p>
            <a:endParaRPr lang="en-US" smtClean="0">
              <a:latin typeface="Times New Roman" pitchFamily="18" charset="0"/>
            </a:endParaRPr>
          </a:p>
          <a:p>
            <a:r>
              <a:rPr lang="en-US" smtClean="0">
                <a:latin typeface="Times New Roman" pitchFamily="18" charset="0"/>
              </a:rPr>
              <a:t>If the desire is to save the maximum amount of money, and you will accept a lower ROR, you will allow an early acquisition budget of $13,165,060.  That information can be viewed by scrolling down the screen, on the right.</a:t>
            </a:r>
          </a:p>
          <a:p>
            <a:endParaRPr lang="en-US" smtClean="0">
              <a:latin typeface="Times New Roman" pitchFamily="18" charset="0"/>
            </a:endParaRPr>
          </a:p>
        </p:txBody>
      </p:sp>
      <p:sp>
        <p:nvSpPr>
          <p:cNvPr id="163844" name="Slide Number Placeholder 3"/>
          <p:cNvSpPr>
            <a:spLocks noGrp="1"/>
          </p:cNvSpPr>
          <p:nvPr>
            <p:ph type="sldNum" sz="quarter" idx="5"/>
          </p:nvPr>
        </p:nvSpPr>
        <p:spPr>
          <a:noFill/>
        </p:spPr>
        <p:txBody>
          <a:bodyPr/>
          <a:lstStyle/>
          <a:p>
            <a:fld id="{BBDE71A8-6512-49C6-843B-96950A980511}" type="slidenum">
              <a:rPr lang="en-US" smtClean="0">
                <a:latin typeface="Times New Roman" pitchFamily="18" charset="0"/>
              </a:rPr>
              <a:pPr/>
              <a:t>54</a:t>
            </a:fld>
            <a:endParaRPr lang="en-US" smtClean="0">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r>
              <a:rPr lang="en-US" smtClean="0">
                <a:latin typeface="Times New Roman" pitchFamily="18" charset="0"/>
              </a:rPr>
              <a:t>At the bottom of the results table you can view the scenarios selected for the Maximum Savings scenario.</a:t>
            </a:r>
          </a:p>
          <a:p>
            <a:endParaRPr lang="en-US" smtClean="0">
              <a:latin typeface="Times New Roman" pitchFamily="18" charset="0"/>
            </a:endParaRPr>
          </a:p>
          <a:p>
            <a:r>
              <a:rPr lang="en-US" smtClean="0">
                <a:latin typeface="Times New Roman" pitchFamily="18" charset="0"/>
              </a:rPr>
              <a:t>If you desire to view the results graphically, click on the Plot Results button.</a:t>
            </a:r>
          </a:p>
        </p:txBody>
      </p:sp>
      <p:sp>
        <p:nvSpPr>
          <p:cNvPr id="164868" name="Slide Number Placeholder 3"/>
          <p:cNvSpPr>
            <a:spLocks noGrp="1"/>
          </p:cNvSpPr>
          <p:nvPr>
            <p:ph type="sldNum" sz="quarter" idx="5"/>
          </p:nvPr>
        </p:nvSpPr>
        <p:spPr>
          <a:noFill/>
        </p:spPr>
        <p:txBody>
          <a:bodyPr/>
          <a:lstStyle/>
          <a:p>
            <a:fld id="{5F2567D2-D430-422E-A9D0-62106FCE93D3}" type="slidenum">
              <a:rPr lang="en-US" smtClean="0">
                <a:latin typeface="Times New Roman" pitchFamily="18" charset="0"/>
              </a:rPr>
              <a:pPr/>
              <a:t>55</a:t>
            </a:fld>
            <a:endParaRPr lang="en-US" smtClean="0">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p:spPr>
        <p:txBody>
          <a:bodyPr/>
          <a:lstStyle/>
          <a:p>
            <a:r>
              <a:rPr lang="en-US" smtClean="0">
                <a:latin typeface="Times New Roman" pitchFamily="18" charset="0"/>
              </a:rPr>
              <a:t>Plotting results is especially useful when we have to deal with large numbers of possible solutions since it allows visualization of the trend pattern of the solutions. In this plot the rates of return are shown in blue for each considered budget increment. The total savings estimated for each incremental budget are shown in red. </a:t>
            </a:r>
          </a:p>
          <a:p>
            <a:endParaRPr lang="en-US" smtClean="0">
              <a:latin typeface="Times New Roman" pitchFamily="18" charset="0"/>
            </a:endParaRPr>
          </a:p>
          <a:p>
            <a:r>
              <a:rPr lang="en-US" smtClean="0">
                <a:latin typeface="Times New Roman" pitchFamily="18" charset="0"/>
              </a:rPr>
              <a:t>The ROR plot indicates the highest ROR occurring at a rather low early acquisition budget. There is a second peak in rate of return at a budget of approximately $8 million.  A peak in the rate of return indicates a more preferable budget option, all other considerations being equal.</a:t>
            </a:r>
          </a:p>
          <a:p>
            <a:endParaRPr lang="en-US" smtClean="0">
              <a:latin typeface="Times New Roman" pitchFamily="18" charset="0"/>
            </a:endParaRPr>
          </a:p>
          <a:p>
            <a:r>
              <a:rPr lang="en-US" smtClean="0">
                <a:latin typeface="Times New Roman" pitchFamily="18" charset="0"/>
              </a:rPr>
              <a:t>Let me say a word about the budget options between $5 million and $8 million. To determine what happened here, one has to go the results screen, and study the selected scenarios at each of these two budget possibilities.</a:t>
            </a:r>
          </a:p>
        </p:txBody>
      </p:sp>
      <p:sp>
        <p:nvSpPr>
          <p:cNvPr id="165892" name="Slide Number Placeholder 3"/>
          <p:cNvSpPr>
            <a:spLocks noGrp="1"/>
          </p:cNvSpPr>
          <p:nvPr>
            <p:ph type="sldNum" sz="quarter" idx="5"/>
          </p:nvPr>
        </p:nvSpPr>
        <p:spPr>
          <a:noFill/>
        </p:spPr>
        <p:txBody>
          <a:bodyPr/>
          <a:lstStyle/>
          <a:p>
            <a:fld id="{FD692A76-DA15-423F-8CD9-9CC397DF98A5}" type="slidenum">
              <a:rPr lang="en-US" smtClean="0">
                <a:latin typeface="Times New Roman" pitchFamily="18" charset="0"/>
              </a:rPr>
              <a:pPr/>
              <a:t>56</a:t>
            </a:fld>
            <a:endParaRPr lang="en-US" smtClean="0">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r>
              <a:rPr lang="en-US" smtClean="0">
                <a:latin typeface="Times New Roman" pitchFamily="18" charset="0"/>
              </a:rPr>
              <a:t>And this is what we found. There was no budget increment that met the MARR criteria between these two budget options until there was adequate budget to include a high-cost scenario from the Houston District project. This is the type of thing that can occur when considering multiple parcels from multiple projects and with highly differing parcel costs involved.</a:t>
            </a:r>
          </a:p>
        </p:txBody>
      </p:sp>
      <p:sp>
        <p:nvSpPr>
          <p:cNvPr id="166916" name="Slide Number Placeholder 3"/>
          <p:cNvSpPr>
            <a:spLocks noGrp="1"/>
          </p:cNvSpPr>
          <p:nvPr>
            <p:ph type="sldNum" sz="quarter" idx="5"/>
          </p:nvPr>
        </p:nvSpPr>
        <p:spPr>
          <a:noFill/>
        </p:spPr>
        <p:txBody>
          <a:bodyPr/>
          <a:lstStyle/>
          <a:p>
            <a:fld id="{A5C846B7-EAAB-4A61-BDFE-2E5958CB4E49}" type="slidenum">
              <a:rPr lang="en-US" smtClean="0">
                <a:latin typeface="Times New Roman" pitchFamily="18" charset="0"/>
              </a:rPr>
              <a:pPr/>
              <a:t>57</a:t>
            </a:fld>
            <a:endParaRPr lang="en-US" smtClean="0">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r>
              <a:rPr lang="en-US" smtClean="0">
                <a:latin typeface="Times New Roman" pitchFamily="18" charset="0"/>
              </a:rPr>
              <a:t>We promised to take a quick look at the data, overall, from the four single projects we have analyzed.</a:t>
            </a:r>
          </a:p>
        </p:txBody>
      </p:sp>
      <p:sp>
        <p:nvSpPr>
          <p:cNvPr id="167940" name="Slide Number Placeholder 3"/>
          <p:cNvSpPr>
            <a:spLocks noGrp="1"/>
          </p:cNvSpPr>
          <p:nvPr>
            <p:ph type="sldNum" sz="quarter" idx="5"/>
          </p:nvPr>
        </p:nvSpPr>
        <p:spPr>
          <a:noFill/>
        </p:spPr>
        <p:txBody>
          <a:bodyPr/>
          <a:lstStyle/>
          <a:p>
            <a:fld id="{D8F6DF6C-1461-4055-A9CE-A8AAA670107E}" type="slidenum">
              <a:rPr lang="en-US" smtClean="0">
                <a:latin typeface="Times New Roman" pitchFamily="18" charset="0"/>
              </a:rPr>
              <a:pPr/>
              <a:t>58</a:t>
            </a:fld>
            <a:endParaRPr lang="en-US" smtClean="0">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r>
              <a:rPr lang="en-US" smtClean="0">
                <a:latin typeface="Times New Roman" pitchFamily="18" charset="0"/>
              </a:rPr>
              <a:t>This is a basic comparison of the projects from the four districts.  As shown in the table the Austin and Dallas projects are considered to be urban county projects whereas the El Paso project is a rural county project and the Houston project is a metro project.</a:t>
            </a:r>
          </a:p>
          <a:p>
            <a:endParaRPr lang="en-US" smtClean="0">
              <a:latin typeface="Times New Roman" pitchFamily="18" charset="0"/>
            </a:endParaRPr>
          </a:p>
          <a:p>
            <a:r>
              <a:rPr lang="en-US" smtClean="0">
                <a:latin typeface="Times New Roman" pitchFamily="18" charset="0"/>
              </a:rPr>
              <a:t>In the Houston District project, the district ROW personnel expect some speculative activities and a 150% speculation increase was initially selected. This was changed to the 15% per year value for the analysis. On the other extreme, the El Paso District doesn’t expect speculative activity, and so their value was set at zero. </a:t>
            </a:r>
          </a:p>
          <a:p>
            <a:endParaRPr lang="en-US" smtClean="0">
              <a:latin typeface="Times New Roman" pitchFamily="18" charset="0"/>
            </a:endParaRPr>
          </a:p>
          <a:p>
            <a:r>
              <a:rPr lang="en-US" smtClean="0">
                <a:latin typeface="Times New Roman" pitchFamily="18" charset="0"/>
              </a:rPr>
              <a:t>Houston appears to be experiencing the highest normally expected annual cost increases for ROW, estimated at 9% per year. </a:t>
            </a:r>
          </a:p>
          <a:p>
            <a:endParaRPr lang="en-US" smtClean="0">
              <a:latin typeface="Times New Roman" pitchFamily="18" charset="0"/>
            </a:endParaRPr>
          </a:p>
          <a:p>
            <a:r>
              <a:rPr lang="en-US" smtClean="0">
                <a:latin typeface="Times New Roman" pitchFamily="18" charset="0"/>
              </a:rPr>
              <a:t>Another observation is that much longer time durations are expected for the El Paso project than for the projects in the other three districts.</a:t>
            </a:r>
          </a:p>
        </p:txBody>
      </p:sp>
      <p:sp>
        <p:nvSpPr>
          <p:cNvPr id="168964" name="Slide Number Placeholder 3"/>
          <p:cNvSpPr>
            <a:spLocks noGrp="1"/>
          </p:cNvSpPr>
          <p:nvPr>
            <p:ph type="sldNum" sz="quarter" idx="5"/>
          </p:nvPr>
        </p:nvSpPr>
        <p:spPr>
          <a:noFill/>
        </p:spPr>
        <p:txBody>
          <a:bodyPr/>
          <a:lstStyle/>
          <a:p>
            <a:fld id="{1EC9C498-4467-4E00-A3EA-0B80983D046D}" type="slidenum">
              <a:rPr lang="en-US" smtClean="0">
                <a:latin typeface="Times New Roman" pitchFamily="18" charset="0"/>
              </a:rPr>
              <a:pPr/>
              <a:t>59</a:t>
            </a:fld>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r>
              <a:rPr lang="en-US" smtClean="0">
                <a:latin typeface="Times New Roman" pitchFamily="18" charset="0"/>
              </a:rPr>
              <a:t>Simulation means different things to different people.  To an airline pilot, simulation implies a flight simulator where there is a mock cockpit that never leaves the ground.  To a chemical engineer, simulation usually refers to a computer program that is essentially a large differential equation solver to predict the flow of fluid through a bunch of pipes within a chemical plant.  But to an industrial engineer or a civil engineer, a simulation usually refers to a computer model of a system that incorporates randomness into the system description.  The reason is that for control purposes or scheduling purposes, it is statistical variation that creates difficulties.</a:t>
            </a:r>
          </a:p>
        </p:txBody>
      </p:sp>
      <p:sp>
        <p:nvSpPr>
          <p:cNvPr id="114692" name="Slide Number Placeholder 3"/>
          <p:cNvSpPr>
            <a:spLocks noGrp="1"/>
          </p:cNvSpPr>
          <p:nvPr>
            <p:ph type="sldNum" sz="quarter" idx="5"/>
          </p:nvPr>
        </p:nvSpPr>
        <p:spPr>
          <a:noFill/>
        </p:spPr>
        <p:txBody>
          <a:bodyPr/>
          <a:lstStyle/>
          <a:p>
            <a:fld id="{B4058F1B-1194-4767-9013-C67B96481622}" type="slidenum">
              <a:rPr lang="en-US" smtClean="0">
                <a:latin typeface="Times New Roman" pitchFamily="18" charset="0"/>
              </a:rPr>
              <a:pPr/>
              <a:t>6</a:t>
            </a:fld>
            <a:endParaRPr lang="en-US" smtClean="0">
              <a:latin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r>
              <a:rPr lang="en-US" b="1" smtClean="0">
                <a:latin typeface="Times New Roman" pitchFamily="18" charset="0"/>
              </a:rPr>
              <a:t>Possible Improvements: </a:t>
            </a:r>
            <a:r>
              <a:rPr lang="en-US" smtClean="0">
                <a:latin typeface="Times New Roman" pitchFamily="18" charset="0"/>
              </a:rPr>
              <a:t>Austin has no parcels considered likely to have additional improvement made on them prior to acquisition. This is due to the specific circumstances on this project. It’s not generally the case in the Austin area. The Houston project has about 90% of their parcels in this category and the Dallas project has 60% of the parcels with the possibility of improvements. </a:t>
            </a:r>
          </a:p>
          <a:p>
            <a:endParaRPr lang="en-US" smtClean="0">
              <a:latin typeface="Times New Roman" pitchFamily="18" charset="0"/>
            </a:endParaRPr>
          </a:p>
          <a:p>
            <a:r>
              <a:rPr lang="en-US" b="1" smtClean="0">
                <a:latin typeface="Times New Roman" pitchFamily="18" charset="0"/>
              </a:rPr>
              <a:t>Condemnation Possibility</a:t>
            </a:r>
            <a:r>
              <a:rPr lang="en-US" smtClean="0">
                <a:latin typeface="Times New Roman" pitchFamily="18" charset="0"/>
              </a:rPr>
              <a:t>: Dallas and Houston saw a possibility of condemnation on all of their project’s parcels. Austin saw that possibility in about 80% of their project’s parcels.  El Paso has about half of their project’s parcels in this category. </a:t>
            </a:r>
          </a:p>
          <a:p>
            <a:endParaRPr lang="en-US" b="1" smtClean="0">
              <a:latin typeface="Times New Roman" pitchFamily="18" charset="0"/>
            </a:endParaRPr>
          </a:p>
          <a:p>
            <a:r>
              <a:rPr lang="en-US" b="1" smtClean="0">
                <a:latin typeface="Times New Roman" pitchFamily="18" charset="0"/>
              </a:rPr>
              <a:t>Improvement Cost Multiplier: </a:t>
            </a:r>
            <a:r>
              <a:rPr lang="en-US" smtClean="0">
                <a:latin typeface="Times New Roman" pitchFamily="18" charset="0"/>
              </a:rPr>
              <a:t>Dallas used multipliers ranging from 2 to 6 depending on the location and specific situation with each parcel. The other districts seeing potential parcel improvements placed the amount of cost after the improvement at 2 to 2.5 times the current parcel value.</a:t>
            </a:r>
          </a:p>
          <a:p>
            <a:endParaRPr lang="en-US" smtClean="0">
              <a:latin typeface="Times New Roman" pitchFamily="18" charset="0"/>
            </a:endParaRPr>
          </a:p>
          <a:p>
            <a:r>
              <a:rPr lang="en-US" b="1" smtClean="0">
                <a:latin typeface="Times New Roman" pitchFamily="18" charset="0"/>
              </a:rPr>
              <a:t>Average Parcel Cost: </a:t>
            </a:r>
            <a:r>
              <a:rPr lang="en-US" smtClean="0">
                <a:latin typeface="Times New Roman" pitchFamily="18" charset="0"/>
              </a:rPr>
              <a:t>Parcels from the Houston and El Paso projects have much higher mean and median costs. The El Paso project higher costs resulted from their parcel sizes being much larger.  The unit price/SF of El Paso land is lower than in the other districts. </a:t>
            </a:r>
          </a:p>
        </p:txBody>
      </p:sp>
      <p:sp>
        <p:nvSpPr>
          <p:cNvPr id="169988" name="Slide Number Placeholder 3"/>
          <p:cNvSpPr>
            <a:spLocks noGrp="1"/>
          </p:cNvSpPr>
          <p:nvPr>
            <p:ph type="sldNum" sz="quarter" idx="5"/>
          </p:nvPr>
        </p:nvSpPr>
        <p:spPr>
          <a:noFill/>
        </p:spPr>
        <p:txBody>
          <a:bodyPr/>
          <a:lstStyle/>
          <a:p>
            <a:fld id="{C546B5A5-C60A-4D10-8E9F-68F77A994B6A}" type="slidenum">
              <a:rPr lang="en-US" smtClean="0">
                <a:latin typeface="Times New Roman" pitchFamily="18" charset="0"/>
              </a:rPr>
              <a:pPr/>
              <a:t>60</a:t>
            </a:fld>
            <a:endParaRPr lang="en-US" smtClean="0">
              <a:latin typeface="Times New Roman"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r>
              <a:rPr lang="en-US" smtClean="0">
                <a:latin typeface="Times New Roman" pitchFamily="18" charset="0"/>
              </a:rPr>
              <a:t>Here is some additional breakdown of mean parcel costs from the four projects.</a:t>
            </a:r>
          </a:p>
        </p:txBody>
      </p:sp>
      <p:sp>
        <p:nvSpPr>
          <p:cNvPr id="171012" name="Slide Number Placeholder 3"/>
          <p:cNvSpPr>
            <a:spLocks noGrp="1"/>
          </p:cNvSpPr>
          <p:nvPr>
            <p:ph type="sldNum" sz="quarter" idx="5"/>
          </p:nvPr>
        </p:nvSpPr>
        <p:spPr>
          <a:noFill/>
        </p:spPr>
        <p:txBody>
          <a:bodyPr/>
          <a:lstStyle/>
          <a:p>
            <a:fld id="{E0D16099-6387-4F78-89D3-F4328E994916}" type="slidenum">
              <a:rPr lang="en-US" smtClean="0">
                <a:latin typeface="Times New Roman" pitchFamily="18" charset="0"/>
              </a:rPr>
              <a:pPr/>
              <a:t>61</a:t>
            </a:fld>
            <a:endParaRPr lang="en-US" smtClean="0">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r>
              <a:rPr lang="en-US" smtClean="0">
                <a:latin typeface="Times New Roman" pitchFamily="18" charset="0"/>
              </a:rPr>
              <a:t>When we set out, our goal was to develop one or more tools that could benefit both district personnel in decision-making and individuals in the ROW Division and TxDOT administration when developing ROW acquisition budgets. This is the point where we will really appreciate your comments on what you think after this orientation and demonstration of these two tools. </a:t>
            </a:r>
          </a:p>
          <a:p>
            <a:endParaRPr lang="en-US" smtClean="0">
              <a:latin typeface="Times New Roman" pitchFamily="18" charset="0"/>
            </a:endParaRPr>
          </a:p>
          <a:p>
            <a:r>
              <a:rPr lang="en-US" smtClean="0">
                <a:latin typeface="Times New Roman" pitchFamily="18" charset="0"/>
              </a:rPr>
              <a:t>Do you see either or both of the these tools being useful in western region districts? If so, how?</a:t>
            </a:r>
          </a:p>
          <a:p>
            <a:r>
              <a:rPr lang="en-US" smtClean="0">
                <a:latin typeface="Times New Roman" pitchFamily="18" charset="0"/>
              </a:rPr>
              <a:t>What do you think is potentially the best application for TAMSIM and EROW in district ROW sections? </a:t>
            </a:r>
          </a:p>
          <a:p>
            <a:r>
              <a:rPr lang="en-US" smtClean="0">
                <a:latin typeface="Times New Roman" pitchFamily="18" charset="0"/>
              </a:rPr>
              <a:t>Do you have suggestion how either of these tools could be made easier to use? </a:t>
            </a:r>
          </a:p>
          <a:p>
            <a:r>
              <a:rPr lang="en-US" smtClean="0">
                <a:latin typeface="Times New Roman" pitchFamily="18" charset="0"/>
              </a:rPr>
              <a:t>Do you have other thoughts on how their usefulness could be improved?</a:t>
            </a:r>
          </a:p>
        </p:txBody>
      </p:sp>
      <p:sp>
        <p:nvSpPr>
          <p:cNvPr id="172036" name="Slide Number Placeholder 3"/>
          <p:cNvSpPr>
            <a:spLocks noGrp="1"/>
          </p:cNvSpPr>
          <p:nvPr>
            <p:ph type="sldNum" sz="quarter" idx="5"/>
          </p:nvPr>
        </p:nvSpPr>
        <p:spPr>
          <a:noFill/>
        </p:spPr>
        <p:txBody>
          <a:bodyPr/>
          <a:lstStyle/>
          <a:p>
            <a:fld id="{BD057074-617B-4D47-B4C9-67A3F71AA622}" type="slidenum">
              <a:rPr lang="en-US" smtClean="0">
                <a:latin typeface="Times New Roman" pitchFamily="18" charset="0"/>
              </a:rPr>
              <a:pPr/>
              <a:t>62</a:t>
            </a:fld>
            <a:endParaRPr lang="en-US" smtClean="0">
              <a:latin typeface="Times New Roman"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73060" name="Slide Number Placeholder 3"/>
          <p:cNvSpPr>
            <a:spLocks noGrp="1"/>
          </p:cNvSpPr>
          <p:nvPr>
            <p:ph type="sldNum" sz="quarter" idx="5"/>
          </p:nvPr>
        </p:nvSpPr>
        <p:spPr>
          <a:noFill/>
        </p:spPr>
        <p:txBody>
          <a:bodyPr/>
          <a:lstStyle/>
          <a:p>
            <a:fld id="{A99435ED-B0DC-483C-B4E4-4F0C85381953}" type="slidenum">
              <a:rPr lang="en-US" smtClean="0">
                <a:latin typeface="Times New Roman" pitchFamily="18" charset="0"/>
              </a:rPr>
              <a:pPr/>
              <a:t>63</a:t>
            </a:fld>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r>
              <a:rPr lang="en-US" smtClean="0">
                <a:latin typeface="Times New Roman" pitchFamily="18" charset="0"/>
              </a:rPr>
              <a:t>To illustrate, let us consider a specific example of a small project involving four parcels.  </a:t>
            </a:r>
          </a:p>
        </p:txBody>
      </p:sp>
      <p:sp>
        <p:nvSpPr>
          <p:cNvPr id="115716" name="Slide Number Placeholder 3"/>
          <p:cNvSpPr>
            <a:spLocks noGrp="1"/>
          </p:cNvSpPr>
          <p:nvPr>
            <p:ph type="sldNum" sz="quarter" idx="5"/>
          </p:nvPr>
        </p:nvSpPr>
        <p:spPr>
          <a:noFill/>
        </p:spPr>
        <p:txBody>
          <a:bodyPr/>
          <a:lstStyle/>
          <a:p>
            <a:fld id="{520E2A1B-D0CB-4A91-A46D-409AF0CDBE53}" type="slidenum">
              <a:rPr lang="en-US" smtClean="0">
                <a:latin typeface="Times New Roman" pitchFamily="18" charset="0"/>
              </a:rPr>
              <a:pPr/>
              <a:t>7</a:t>
            </a:fld>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r>
              <a:rPr lang="en-US" smtClean="0">
                <a:latin typeface="Times New Roman" pitchFamily="18" charset="0"/>
              </a:rPr>
              <a:t>Our project is going to have some statistical variation to it and this is described on the slide.</a:t>
            </a:r>
          </a:p>
        </p:txBody>
      </p:sp>
      <p:sp>
        <p:nvSpPr>
          <p:cNvPr id="116740" name="Slide Number Placeholder 3"/>
          <p:cNvSpPr>
            <a:spLocks noGrp="1"/>
          </p:cNvSpPr>
          <p:nvPr>
            <p:ph type="sldNum" sz="quarter" idx="5"/>
          </p:nvPr>
        </p:nvSpPr>
        <p:spPr>
          <a:noFill/>
        </p:spPr>
        <p:txBody>
          <a:bodyPr/>
          <a:lstStyle/>
          <a:p>
            <a:fld id="{8CE843D3-7561-4BDF-B8DE-4CC926B12A7F}" type="slidenum">
              <a:rPr lang="en-US" smtClean="0">
                <a:latin typeface="Times New Roman" pitchFamily="18" charset="0"/>
              </a:rPr>
              <a:pPr/>
              <a:t>8</a:t>
            </a:fld>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r>
              <a:rPr lang="en-US" smtClean="0">
                <a:latin typeface="Times New Roman" pitchFamily="18" charset="0"/>
              </a:rPr>
              <a:t>A mathematical statement of the previous slide is shown here.  Notice that the mathematics simply offers a way to write everything in short-hand.</a:t>
            </a:r>
          </a:p>
        </p:txBody>
      </p:sp>
      <p:sp>
        <p:nvSpPr>
          <p:cNvPr id="117764" name="Slide Number Placeholder 3"/>
          <p:cNvSpPr>
            <a:spLocks noGrp="1"/>
          </p:cNvSpPr>
          <p:nvPr>
            <p:ph type="sldNum" sz="quarter" idx="5"/>
          </p:nvPr>
        </p:nvSpPr>
        <p:spPr>
          <a:noFill/>
        </p:spPr>
        <p:txBody>
          <a:bodyPr/>
          <a:lstStyle/>
          <a:p>
            <a:fld id="{9CC7AE25-827C-499F-8A49-675D3D2F7D20}" type="slidenum">
              <a:rPr lang="en-US" smtClean="0">
                <a:latin typeface="Times New Roman" pitchFamily="18" charset="0"/>
              </a:rPr>
              <a:pPr/>
              <a:t>9</a:t>
            </a:fld>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11.v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vmlDrawing" Target="../drawings/vmlDrawing12.v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vmlDrawing" Target="../drawings/vmlDrawing14.v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vmlDrawing" Target="../drawings/vmlDrawing15.v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vmlDrawing" Target="../drawings/vmlDrawing16.v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vmlDrawing" Target="../drawings/vmlDrawing17.v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vmlDrawing" Target="../drawings/vmlDrawing18.v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vmlDrawing" Target="../drawings/vmlDrawing19.v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vmlDrawing" Target="../drawings/vmlDrawing20.v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vmlDrawing" Target="../drawings/vmlDrawing21.v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vmlDrawing" Target="../drawings/vmlDrawing22.v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9.v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vmlDrawing" Target="../drawings/vmlDrawing10.v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5"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6"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7" name="Object 10"/>
          <p:cNvGraphicFramePr>
            <a:graphicFrameLocks noChangeAspect="1"/>
          </p:cNvGraphicFramePr>
          <p:nvPr/>
        </p:nvGraphicFramePr>
        <p:xfrm>
          <a:off x="685800" y="6351588"/>
          <a:ext cx="1676400" cy="396875"/>
        </p:xfrm>
        <a:graphic>
          <a:graphicData uri="http://schemas.openxmlformats.org/presentationml/2006/ole">
            <p:oleObj spid="_x0000_s174082" name="Drawing" r:id="rId3" imgW="3219480" imgH="762120" progId="">
              <p:embed/>
            </p:oleObj>
          </a:graphicData>
        </a:graphic>
      </p:graphicFrame>
      <p:pic>
        <p:nvPicPr>
          <p:cNvPr id="8" name="Picture 12" descr="UTEP-Logo"/>
          <p:cNvPicPr>
            <a:picLocks noChangeAspect="1" noChangeArrowheads="1"/>
          </p:cNvPicPr>
          <p:nvPr userDrawn="1"/>
        </p:nvPicPr>
        <p:blipFill>
          <a:blip r:embed="rId4" cstate="print"/>
          <a:srcRect/>
          <a:stretch>
            <a:fillRect/>
          </a:stretch>
        </p:blipFill>
        <p:spPr bwMode="auto">
          <a:xfrm>
            <a:off x="7410450" y="6307138"/>
            <a:ext cx="685800" cy="550862"/>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r>
              <a:rPr lang="en-US"/>
              <a:t>Insert UTEP Logo</a:t>
            </a:r>
          </a:p>
        </p:txBody>
      </p:sp>
    </p:spTree>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5"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6"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7" name="Object 10"/>
          <p:cNvGraphicFramePr>
            <a:graphicFrameLocks noChangeAspect="1"/>
          </p:cNvGraphicFramePr>
          <p:nvPr/>
        </p:nvGraphicFramePr>
        <p:xfrm>
          <a:off x="685800" y="6351588"/>
          <a:ext cx="1676400" cy="396875"/>
        </p:xfrm>
        <a:graphic>
          <a:graphicData uri="http://schemas.openxmlformats.org/presentationml/2006/ole">
            <p:oleObj spid="_x0000_s183298" name="Drawing" r:id="rId3" imgW="3219480" imgH="76212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5A517F9B-1F24-4BEF-A7B2-8ECD4A7F60FE}" type="slidenum">
              <a:rPr lang="en-US"/>
              <a:pPr>
                <a:defRPr/>
              </a:pPr>
              <a:t>‹#›</a:t>
            </a:fld>
            <a:endParaRPr lang="en-US"/>
          </a:p>
        </p:txBody>
      </p:sp>
    </p:spTree>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5"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6"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7" name="Object 10"/>
          <p:cNvGraphicFramePr>
            <a:graphicFrameLocks noChangeAspect="1"/>
          </p:cNvGraphicFramePr>
          <p:nvPr/>
        </p:nvGraphicFramePr>
        <p:xfrm>
          <a:off x="685800" y="6351588"/>
          <a:ext cx="1676400" cy="396875"/>
        </p:xfrm>
        <a:graphic>
          <a:graphicData uri="http://schemas.openxmlformats.org/presentationml/2006/ole">
            <p:oleObj spid="_x0000_s184322" name="Drawing" r:id="rId3" imgW="3219480" imgH="762120" progId="">
              <p:embed/>
            </p:oleObj>
          </a:graphicData>
        </a:graphic>
      </p:graphicFrame>
      <p:sp>
        <p:nvSpPr>
          <p:cNvPr id="2" name="Vertical Title 1"/>
          <p:cNvSpPr>
            <a:spLocks noGrp="1"/>
          </p:cNvSpPr>
          <p:nvPr>
            <p:ph type="title" orient="vert"/>
          </p:nvPr>
        </p:nvSpPr>
        <p:spPr>
          <a:xfrm>
            <a:off x="6516688" y="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8488"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AD19EDA9-F310-4879-933E-6D60F68FAF6B}" type="slidenum">
              <a:rPr lang="en-US"/>
              <a:pPr>
                <a:defRPr/>
              </a:pPr>
              <a:t>‹#›</a:t>
            </a:fld>
            <a:endParaRPr lang="en-US"/>
          </a:p>
        </p:txBody>
      </p:sp>
    </p:spTree>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5"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6"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7" name="Object 2"/>
          <p:cNvGraphicFramePr>
            <a:graphicFrameLocks noChangeAspect="1"/>
          </p:cNvGraphicFramePr>
          <p:nvPr/>
        </p:nvGraphicFramePr>
        <p:xfrm>
          <a:off x="685800" y="6351588"/>
          <a:ext cx="1676400" cy="396875"/>
        </p:xfrm>
        <a:graphic>
          <a:graphicData uri="http://schemas.openxmlformats.org/presentationml/2006/ole">
            <p:oleObj spid="_x0000_s185346" name="Drawing" r:id="rId3" imgW="3219480" imgH="762120" progId="">
              <p:embed/>
            </p:oleObj>
          </a:graphicData>
        </a:graphic>
      </p:graphicFrame>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endParaRPr lang="en-US"/>
          </a:p>
        </p:txBody>
      </p:sp>
    </p:spTree>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5"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6"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7" name="Object 2"/>
          <p:cNvGraphicFramePr>
            <a:graphicFrameLocks noChangeAspect="1"/>
          </p:cNvGraphicFramePr>
          <p:nvPr/>
        </p:nvGraphicFramePr>
        <p:xfrm>
          <a:off x="685800" y="6351588"/>
          <a:ext cx="1676400" cy="396875"/>
        </p:xfrm>
        <a:graphic>
          <a:graphicData uri="http://schemas.openxmlformats.org/presentationml/2006/ole">
            <p:oleObj spid="_x0000_s186370" name="Drawing" r:id="rId3" imgW="3219480" imgH="76212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6B42D182-E08D-4B93-A040-4490F992723E}" type="slidenum">
              <a:rPr lang="en-US"/>
              <a:pPr>
                <a:defRPr/>
              </a:pPr>
              <a:t>‹#›</a:t>
            </a:fld>
            <a:endParaRPr lang="en-US"/>
          </a:p>
        </p:txBody>
      </p:sp>
    </p:spTree>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5"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6"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7" name="Object 2"/>
          <p:cNvGraphicFramePr>
            <a:graphicFrameLocks noChangeAspect="1"/>
          </p:cNvGraphicFramePr>
          <p:nvPr/>
        </p:nvGraphicFramePr>
        <p:xfrm>
          <a:off x="685800" y="6351588"/>
          <a:ext cx="1676400" cy="396875"/>
        </p:xfrm>
        <a:graphic>
          <a:graphicData uri="http://schemas.openxmlformats.org/presentationml/2006/ole">
            <p:oleObj spid="_x0000_s187394" name="Drawing" r:id="rId3" imgW="3219480" imgH="762120" progId="">
              <p:embed/>
            </p:oleObj>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FDEF0F7E-4822-4FC9-B383-FE9C6DFCDAA3}" type="slidenum">
              <a:rPr lang="en-US"/>
              <a:pPr>
                <a:defRPr/>
              </a:pPr>
              <a:t>‹#›</a:t>
            </a:fld>
            <a:endParaRPr lang="en-US"/>
          </a:p>
        </p:txBody>
      </p:sp>
    </p:spTree>
  </p:cSld>
  <p:clrMapOvr>
    <a:masterClrMapping/>
  </p:clrMapOvr>
  <p:transition>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6"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7"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8" name="Object 2"/>
          <p:cNvGraphicFramePr>
            <a:graphicFrameLocks noChangeAspect="1"/>
          </p:cNvGraphicFramePr>
          <p:nvPr/>
        </p:nvGraphicFramePr>
        <p:xfrm>
          <a:off x="685800" y="6351588"/>
          <a:ext cx="1676400" cy="396875"/>
        </p:xfrm>
        <a:graphic>
          <a:graphicData uri="http://schemas.openxmlformats.org/presentationml/2006/ole">
            <p:oleObj spid="_x0000_s188418" name="Drawing" r:id="rId3" imgW="3219480" imgH="76212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10752E72-BC96-492C-8ED7-167A9A51337F}" type="slidenum">
              <a:rPr lang="en-US"/>
              <a:pPr>
                <a:defRPr/>
              </a:pPr>
              <a:t>‹#›</a:t>
            </a:fld>
            <a:endParaRPr lang="en-US"/>
          </a:p>
        </p:txBody>
      </p:sp>
    </p:spTree>
  </p:cSld>
  <p:clrMapOvr>
    <a:masterClrMapping/>
  </p:clrMapOvr>
  <p:transition>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8"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9"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10" name="Object 2"/>
          <p:cNvGraphicFramePr>
            <a:graphicFrameLocks noChangeAspect="1"/>
          </p:cNvGraphicFramePr>
          <p:nvPr/>
        </p:nvGraphicFramePr>
        <p:xfrm>
          <a:off x="685800" y="6351588"/>
          <a:ext cx="1676400" cy="396875"/>
        </p:xfrm>
        <a:graphic>
          <a:graphicData uri="http://schemas.openxmlformats.org/presentationml/2006/ole">
            <p:oleObj spid="_x0000_s189442" name="Drawing" r:id="rId3" imgW="3219480" imgH="762120" progId="">
              <p:embed/>
            </p:oleObj>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3D0E72F8-991F-4A81-AF07-008077B4E2AB}" type="slidenum">
              <a:rPr lang="en-US"/>
              <a:pPr>
                <a:defRPr/>
              </a:pPr>
              <a:t>‹#›</a:t>
            </a:fld>
            <a:endParaRPr lang="en-US"/>
          </a:p>
        </p:txBody>
      </p:sp>
    </p:spTree>
  </p:cSld>
  <p:clrMapOvr>
    <a:masterClrMapping/>
  </p:clrMapOvr>
  <p:transition>
    <p:cu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4"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5"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6" name="Object 2"/>
          <p:cNvGraphicFramePr>
            <a:graphicFrameLocks noChangeAspect="1"/>
          </p:cNvGraphicFramePr>
          <p:nvPr/>
        </p:nvGraphicFramePr>
        <p:xfrm>
          <a:off x="685800" y="6351588"/>
          <a:ext cx="1676400" cy="396875"/>
        </p:xfrm>
        <a:graphic>
          <a:graphicData uri="http://schemas.openxmlformats.org/presentationml/2006/ole">
            <p:oleObj spid="_x0000_s190466" name="Drawing" r:id="rId3" imgW="3219480" imgH="76212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0429240F-1E0E-472F-9CA9-4405842B03A2}" type="slidenum">
              <a:rPr lang="en-US"/>
              <a:pPr>
                <a:defRPr/>
              </a:pPr>
              <a:t>‹#›</a:t>
            </a:fld>
            <a:endParaRPr lang="en-US"/>
          </a:p>
        </p:txBody>
      </p:sp>
    </p:spTree>
  </p:cSld>
  <p:clrMapOvr>
    <a:masterClrMapping/>
  </p:clrMapOvr>
  <p:transition>
    <p:cu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3"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4"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5" name="Object 2"/>
          <p:cNvGraphicFramePr>
            <a:graphicFrameLocks noChangeAspect="1"/>
          </p:cNvGraphicFramePr>
          <p:nvPr/>
        </p:nvGraphicFramePr>
        <p:xfrm>
          <a:off x="685800" y="6351588"/>
          <a:ext cx="1676400" cy="396875"/>
        </p:xfrm>
        <a:graphic>
          <a:graphicData uri="http://schemas.openxmlformats.org/presentationml/2006/ole">
            <p:oleObj spid="_x0000_s191490" name="Drawing" r:id="rId3" imgW="3219480" imgH="762120" progId="">
              <p:embed/>
            </p:oleObj>
          </a:graphicData>
        </a:graphic>
      </p:graphicFrame>
      <p:sp>
        <p:nvSpPr>
          <p:cNvPr id="6" name="Date Placeholder 1"/>
          <p:cNvSpPr>
            <a:spLocks noGrp="1"/>
          </p:cNvSpPr>
          <p:nvPr>
            <p:ph type="dt" sz="half" idx="10"/>
          </p:nvPr>
        </p:nvSpPr>
        <p:spPr/>
        <p:txBody>
          <a:bodyPr/>
          <a:lstStyle>
            <a:lvl1pPr>
              <a:defRPr/>
            </a:lvl1pPr>
          </a:lstStyle>
          <a:p>
            <a:pPr>
              <a:defRPr/>
            </a:pPr>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3"/>
          <p:cNvSpPr>
            <a:spLocks noGrp="1"/>
          </p:cNvSpPr>
          <p:nvPr>
            <p:ph type="sldNum" sz="quarter" idx="12"/>
          </p:nvPr>
        </p:nvSpPr>
        <p:spPr/>
        <p:txBody>
          <a:bodyPr/>
          <a:lstStyle>
            <a:lvl1pPr>
              <a:defRPr/>
            </a:lvl1pPr>
          </a:lstStyle>
          <a:p>
            <a:pPr>
              <a:defRPr/>
            </a:pPr>
            <a:fld id="{5BA7DA54-D9B6-427A-BA04-DB727BB5B6A5}" type="slidenum">
              <a:rPr lang="en-US"/>
              <a:pPr>
                <a:defRPr/>
              </a:pPr>
              <a:t>‹#›</a:t>
            </a:fld>
            <a:endParaRPr lang="en-US"/>
          </a:p>
        </p:txBody>
      </p:sp>
    </p:spTree>
  </p:cSld>
  <p:clrMapOvr>
    <a:masterClrMapping/>
  </p:clrMapOvr>
  <p:transition>
    <p:cu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6"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7"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8" name="Object 2"/>
          <p:cNvGraphicFramePr>
            <a:graphicFrameLocks noChangeAspect="1"/>
          </p:cNvGraphicFramePr>
          <p:nvPr/>
        </p:nvGraphicFramePr>
        <p:xfrm>
          <a:off x="685800" y="6351588"/>
          <a:ext cx="1676400" cy="396875"/>
        </p:xfrm>
        <a:graphic>
          <a:graphicData uri="http://schemas.openxmlformats.org/presentationml/2006/ole">
            <p:oleObj spid="_x0000_s192514" name="Drawing" r:id="rId3" imgW="3219480" imgH="762120" progId="">
              <p:embed/>
            </p:oleObj>
          </a:graphicData>
        </a:graphic>
      </p:graphicFrame>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345AC431-C967-4E1F-BA23-7F19B8103DD6}" type="slidenum">
              <a:rPr lang="en-US"/>
              <a:pPr>
                <a:defRPr/>
              </a:pPr>
              <a:t>‹#›</a:t>
            </a:fld>
            <a:endParaRPr lang="en-US"/>
          </a:p>
        </p:txBody>
      </p:sp>
    </p:spTree>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5"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6"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7" name="Object 10"/>
          <p:cNvGraphicFramePr>
            <a:graphicFrameLocks noChangeAspect="1"/>
          </p:cNvGraphicFramePr>
          <p:nvPr/>
        </p:nvGraphicFramePr>
        <p:xfrm>
          <a:off x="685800" y="6351588"/>
          <a:ext cx="1676400" cy="396875"/>
        </p:xfrm>
        <a:graphic>
          <a:graphicData uri="http://schemas.openxmlformats.org/presentationml/2006/ole">
            <p:oleObj spid="_x0000_s175106" name="Drawing" r:id="rId3" imgW="3219480" imgH="762120" progId="">
              <p:embed/>
            </p:oleObj>
          </a:graphicData>
        </a:graphic>
      </p:graphicFrame>
      <p:pic>
        <p:nvPicPr>
          <p:cNvPr id="8" name="Picture 12" descr="UTEP-Logo"/>
          <p:cNvPicPr>
            <a:picLocks noChangeAspect="1" noChangeArrowheads="1"/>
          </p:cNvPicPr>
          <p:nvPr userDrawn="1"/>
        </p:nvPicPr>
        <p:blipFill>
          <a:blip r:embed="rId4" cstate="print"/>
          <a:srcRect/>
          <a:stretch>
            <a:fillRect/>
          </a:stretch>
        </p:blipFill>
        <p:spPr bwMode="auto">
          <a:xfrm>
            <a:off x="7410450" y="6307138"/>
            <a:ext cx="685800" cy="5508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endParaRPr lang="en-US"/>
          </a:p>
        </p:txBody>
      </p:sp>
    </p:spTree>
  </p:cSld>
  <p:clrMapOvr>
    <a:masterClrMapping/>
  </p:clrMapOvr>
  <p:transition>
    <p:cu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6"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7"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8" name="Object 2"/>
          <p:cNvGraphicFramePr>
            <a:graphicFrameLocks noChangeAspect="1"/>
          </p:cNvGraphicFramePr>
          <p:nvPr/>
        </p:nvGraphicFramePr>
        <p:xfrm>
          <a:off x="685800" y="6351588"/>
          <a:ext cx="1676400" cy="396875"/>
        </p:xfrm>
        <a:graphic>
          <a:graphicData uri="http://schemas.openxmlformats.org/presentationml/2006/ole">
            <p:oleObj spid="_x0000_s193538" name="Drawing" r:id="rId3" imgW="3219480" imgH="762120" progId="">
              <p:embed/>
            </p:oleObj>
          </a:graphicData>
        </a:graphic>
      </p:graphicFrame>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C224FCE5-01D9-4F51-925C-21B54198BE9F}" type="slidenum">
              <a:rPr lang="en-US"/>
              <a:pPr>
                <a:defRPr/>
              </a:pPr>
              <a:t>‹#›</a:t>
            </a:fld>
            <a:endParaRPr lang="en-US"/>
          </a:p>
        </p:txBody>
      </p:sp>
    </p:spTree>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5"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6"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7" name="Object 10"/>
          <p:cNvGraphicFramePr>
            <a:graphicFrameLocks noChangeAspect="1"/>
          </p:cNvGraphicFramePr>
          <p:nvPr/>
        </p:nvGraphicFramePr>
        <p:xfrm>
          <a:off x="685800" y="6351588"/>
          <a:ext cx="1676400" cy="396875"/>
        </p:xfrm>
        <a:graphic>
          <a:graphicData uri="http://schemas.openxmlformats.org/presentationml/2006/ole">
            <p:oleObj spid="_x0000_s176130" name="Drawing" r:id="rId3" imgW="3219480" imgH="762120" progId="">
              <p:embed/>
            </p:oleObj>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3B4FB4EE-5ECD-43C0-B81F-448237D06E3E}" type="slidenum">
              <a:rPr lang="en-US"/>
              <a:pPr>
                <a:defRPr/>
              </a:pPr>
              <a:t>‹#›</a:t>
            </a:fld>
            <a:endParaRPr lang="en-US"/>
          </a:p>
        </p:txBody>
      </p:sp>
    </p:spTree>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6"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7"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8" name="Object 10"/>
          <p:cNvGraphicFramePr>
            <a:graphicFrameLocks noChangeAspect="1"/>
          </p:cNvGraphicFramePr>
          <p:nvPr/>
        </p:nvGraphicFramePr>
        <p:xfrm>
          <a:off x="685800" y="6351588"/>
          <a:ext cx="1676400" cy="396875"/>
        </p:xfrm>
        <a:graphic>
          <a:graphicData uri="http://schemas.openxmlformats.org/presentationml/2006/ole">
            <p:oleObj spid="_x0000_s177154" name="Drawing" r:id="rId3" imgW="3219480" imgH="76212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8E27FB73-3E49-4408-B5DC-AED838AE5899}" type="slidenum">
              <a:rPr lang="en-US"/>
              <a:pPr>
                <a:defRPr/>
              </a:pPr>
              <a:t>‹#›</a:t>
            </a:fld>
            <a:endParaRPr lang="en-US"/>
          </a:p>
        </p:txBody>
      </p:sp>
    </p:spTree>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8"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9"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10" name="Object 10"/>
          <p:cNvGraphicFramePr>
            <a:graphicFrameLocks noChangeAspect="1"/>
          </p:cNvGraphicFramePr>
          <p:nvPr/>
        </p:nvGraphicFramePr>
        <p:xfrm>
          <a:off x="685800" y="6351588"/>
          <a:ext cx="1676400" cy="396875"/>
        </p:xfrm>
        <a:graphic>
          <a:graphicData uri="http://schemas.openxmlformats.org/presentationml/2006/ole">
            <p:oleObj spid="_x0000_s178178" name="Drawing" r:id="rId3" imgW="3219480" imgH="762120" progId="">
              <p:embed/>
            </p:oleObj>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B7DD07A7-2878-4737-A32C-CB4B7C120B08}" type="slidenum">
              <a:rPr lang="en-US"/>
              <a:pPr>
                <a:defRPr/>
              </a:pPr>
              <a:t>‹#›</a:t>
            </a:fld>
            <a:endParaRPr lang="en-US"/>
          </a:p>
        </p:txBody>
      </p:sp>
    </p:spTree>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4"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5"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6" name="Object 10"/>
          <p:cNvGraphicFramePr>
            <a:graphicFrameLocks noChangeAspect="1"/>
          </p:cNvGraphicFramePr>
          <p:nvPr/>
        </p:nvGraphicFramePr>
        <p:xfrm>
          <a:off x="685800" y="6351588"/>
          <a:ext cx="1676400" cy="396875"/>
        </p:xfrm>
        <a:graphic>
          <a:graphicData uri="http://schemas.openxmlformats.org/presentationml/2006/ole">
            <p:oleObj spid="_x0000_s179202" name="Drawing" r:id="rId3" imgW="3219480" imgH="76212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B439C5F1-ABB1-4725-BF7E-B22A00F10B9B}" type="slidenum">
              <a:rPr lang="en-US"/>
              <a:pPr>
                <a:defRPr/>
              </a:pPr>
              <a:t>‹#›</a:t>
            </a:fld>
            <a:endParaRPr lang="en-US"/>
          </a:p>
        </p:txBody>
      </p:sp>
    </p:spTree>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3"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4"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5" name="Object 10"/>
          <p:cNvGraphicFramePr>
            <a:graphicFrameLocks noChangeAspect="1"/>
          </p:cNvGraphicFramePr>
          <p:nvPr/>
        </p:nvGraphicFramePr>
        <p:xfrm>
          <a:off x="685800" y="6351588"/>
          <a:ext cx="1676400" cy="396875"/>
        </p:xfrm>
        <a:graphic>
          <a:graphicData uri="http://schemas.openxmlformats.org/presentationml/2006/ole">
            <p:oleObj spid="_x0000_s180226" name="Drawing" r:id="rId3" imgW="3219480" imgH="762120" progId="">
              <p:embed/>
            </p:oleObj>
          </a:graphicData>
        </a:graphic>
      </p:graphicFrame>
      <p:sp>
        <p:nvSpPr>
          <p:cNvPr id="6" name="Date Placeholder 1"/>
          <p:cNvSpPr>
            <a:spLocks noGrp="1"/>
          </p:cNvSpPr>
          <p:nvPr>
            <p:ph type="dt" sz="half" idx="10"/>
          </p:nvPr>
        </p:nvSpPr>
        <p:spPr/>
        <p:txBody>
          <a:bodyPr/>
          <a:lstStyle>
            <a:lvl1pPr>
              <a:defRPr/>
            </a:lvl1pPr>
          </a:lstStyle>
          <a:p>
            <a:pPr>
              <a:defRPr/>
            </a:pPr>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3"/>
          <p:cNvSpPr>
            <a:spLocks noGrp="1"/>
          </p:cNvSpPr>
          <p:nvPr>
            <p:ph type="sldNum" sz="quarter" idx="12"/>
          </p:nvPr>
        </p:nvSpPr>
        <p:spPr/>
        <p:txBody>
          <a:bodyPr/>
          <a:lstStyle>
            <a:lvl1pPr>
              <a:defRPr/>
            </a:lvl1pPr>
          </a:lstStyle>
          <a:p>
            <a:pPr>
              <a:defRPr/>
            </a:pPr>
            <a:fld id="{F3C3153A-3769-44B3-9971-90936FD9DD0E}" type="slidenum">
              <a:rPr lang="en-US"/>
              <a:pPr>
                <a:defRPr/>
              </a:pPr>
              <a:t>‹#›</a:t>
            </a:fld>
            <a:endParaRPr lang="en-US"/>
          </a:p>
        </p:txBody>
      </p:sp>
    </p:spTree>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6"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7"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8" name="Object 10"/>
          <p:cNvGraphicFramePr>
            <a:graphicFrameLocks noChangeAspect="1"/>
          </p:cNvGraphicFramePr>
          <p:nvPr/>
        </p:nvGraphicFramePr>
        <p:xfrm>
          <a:off x="685800" y="6351588"/>
          <a:ext cx="1676400" cy="396875"/>
        </p:xfrm>
        <a:graphic>
          <a:graphicData uri="http://schemas.openxmlformats.org/presentationml/2006/ole">
            <p:oleObj spid="_x0000_s181250" name="Drawing" r:id="rId3" imgW="3219480" imgH="762120" progId="">
              <p:embed/>
            </p:oleObj>
          </a:graphicData>
        </a:graphic>
      </p:graphicFrame>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E94ECD13-048F-47AC-AC2E-E5BFD89A1EF5}" type="slidenum">
              <a:rPr lang="en-US"/>
              <a:pPr>
                <a:defRPr/>
              </a:pPr>
              <a:t>‹#›</a:t>
            </a:fld>
            <a:endParaRPr lang="en-US"/>
          </a:p>
        </p:txBody>
      </p:sp>
    </p:spTree>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6"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7"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8" name="Object 10"/>
          <p:cNvGraphicFramePr>
            <a:graphicFrameLocks noChangeAspect="1"/>
          </p:cNvGraphicFramePr>
          <p:nvPr/>
        </p:nvGraphicFramePr>
        <p:xfrm>
          <a:off x="685800" y="6351588"/>
          <a:ext cx="1676400" cy="396875"/>
        </p:xfrm>
        <a:graphic>
          <a:graphicData uri="http://schemas.openxmlformats.org/presentationml/2006/ole">
            <p:oleObj spid="_x0000_s182274" name="Drawing" r:id="rId3" imgW="3219480" imgH="762120" progId="">
              <p:embed/>
            </p:oleObj>
          </a:graphicData>
        </a:graphic>
      </p:graphicFrame>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CC7633D4-BBBD-41FD-B3E5-8E80392D1EAA}" type="slidenum">
              <a:rPr lang="en-US"/>
              <a:pPr>
                <a:defRPr/>
              </a:pPr>
              <a:t>‹#›</a:t>
            </a:fld>
            <a:endParaRPr lang="en-US"/>
          </a:p>
        </p:txBody>
      </p:sp>
    </p:spTree>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vmlDrawing" Target="../drawings/vmlDrawing13.v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rgbClr val="0000CC"/>
            </a:gs>
          </a:gsLst>
          <a:lin ang="5400000" scaled="1"/>
        </a:gra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85800" y="0"/>
            <a:ext cx="7773988" cy="1143000"/>
          </a:xfrm>
          <a:prstGeom prst="rect">
            <a:avLst/>
          </a:prstGeom>
          <a:noFill/>
          <a:ln w="9525">
            <a:noFill/>
            <a:miter lim="800000"/>
            <a:headEnd/>
            <a:tailEnd/>
          </a:ln>
        </p:spPr>
        <p:txBody>
          <a:bodyPr vert="horz" wrap="square" lIns="89383" tIns="44691" rIns="89383" bIns="44691" numCol="1" anchor="ctr" anchorCtr="0" compatLnSpc="1">
            <a:prstTxWarp prst="textNoShape">
              <a:avLst/>
            </a:prstTxWarp>
          </a:bodyPr>
          <a:lstStyle/>
          <a:p>
            <a:pPr lvl="0"/>
            <a:r>
              <a:rPr lang="en-US" smtClean="0"/>
              <a:t>Click to edit Master title style</a:t>
            </a:r>
          </a:p>
        </p:txBody>
      </p:sp>
      <p:sp>
        <p:nvSpPr>
          <p:cNvPr id="59395" name="Rectangle 3"/>
          <p:cNvSpPr>
            <a:spLocks noGrp="1" noChangeArrowheads="1"/>
          </p:cNvSpPr>
          <p:nvPr>
            <p:ph type="body" idx="1"/>
          </p:nvPr>
        </p:nvSpPr>
        <p:spPr bwMode="auto">
          <a:xfrm>
            <a:off x="685800" y="1295400"/>
            <a:ext cx="7772400" cy="4572000"/>
          </a:xfrm>
          <a:prstGeom prst="rect">
            <a:avLst/>
          </a:prstGeom>
          <a:noFill/>
          <a:ln w="9525">
            <a:noFill/>
            <a:miter lim="800000"/>
            <a:headEnd/>
            <a:tailEnd/>
          </a:ln>
          <a:effectLst/>
        </p:spPr>
        <p:txBody>
          <a:bodyPr vert="horz" wrap="square" lIns="89383" tIns="44691" rIns="89383" bIns="4469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89383" tIns="44691" rIns="89383" bIns="44691" numCol="1" anchor="t" anchorCtr="0" compatLnSpc="1">
            <a:prstTxWarp prst="textNoShape">
              <a:avLst/>
            </a:prstTxWarp>
          </a:bodyPr>
          <a:lstStyle>
            <a:lvl1pPr>
              <a:defRPr sz="1400"/>
            </a:lvl1pPr>
          </a:lstStyle>
          <a:p>
            <a:pPr>
              <a:defRPr/>
            </a:pPr>
            <a:endParaRPr lang="en-US"/>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89383" tIns="44691" rIns="89383" bIns="44691" numCol="1" anchor="t" anchorCtr="0" compatLnSpc="1">
            <a:prstTxWarp prst="textNoShape">
              <a:avLst/>
            </a:prstTxWarp>
          </a:bodyPr>
          <a:lstStyle>
            <a:lvl1pPr algn="ctr">
              <a:defRPr sz="1400"/>
            </a:lvl1pPr>
          </a:lstStyle>
          <a:p>
            <a:pPr>
              <a:defRPr/>
            </a:pPr>
            <a:endParaRPr lang="en-US"/>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89383" tIns="44691" rIns="89383" bIns="44691" numCol="1" anchor="t" anchorCtr="0" compatLnSpc="1">
            <a:prstTxWarp prst="textNoShape">
              <a:avLst/>
            </a:prstTxWarp>
          </a:bodyPr>
          <a:lstStyle>
            <a:lvl1pPr algn="r">
              <a:defRPr sz="1400"/>
            </a:lvl1pPr>
          </a:lstStyle>
          <a:p>
            <a:pPr>
              <a:defRPr/>
            </a:pPr>
            <a:endParaRPr lang="en-US"/>
          </a:p>
        </p:txBody>
      </p:sp>
      <p:sp>
        <p:nvSpPr>
          <p:cNvPr id="59399"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59400"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59401"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1026" name="Object 10"/>
          <p:cNvGraphicFramePr>
            <a:graphicFrameLocks noChangeAspect="1"/>
          </p:cNvGraphicFramePr>
          <p:nvPr/>
        </p:nvGraphicFramePr>
        <p:xfrm>
          <a:off x="685800" y="6351588"/>
          <a:ext cx="1676400" cy="396875"/>
        </p:xfrm>
        <a:graphic>
          <a:graphicData uri="http://schemas.openxmlformats.org/presentationml/2006/ole">
            <p:oleObj spid="_x0000_s1026" name="Drawing" r:id="rId14" imgW="3219480" imgH="762120" progId="">
              <p:embed/>
            </p:oleObj>
          </a:graphicData>
        </a:graphic>
      </p:graphicFrame>
      <p:pic>
        <p:nvPicPr>
          <p:cNvPr id="1036" name="Picture 12" descr="UTEP-Logo"/>
          <p:cNvPicPr>
            <a:picLocks noChangeAspect="1" noChangeArrowheads="1"/>
          </p:cNvPicPr>
          <p:nvPr userDrawn="1"/>
        </p:nvPicPr>
        <p:blipFill>
          <a:blip r:embed="rId15" cstate="print"/>
          <a:srcRect/>
          <a:stretch>
            <a:fillRect/>
          </a:stretch>
        </p:blipFill>
        <p:spPr bwMode="auto">
          <a:xfrm>
            <a:off x="7410450" y="6307138"/>
            <a:ext cx="685800" cy="55086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771" r:id="rId1"/>
    <p:sldLayoutId id="2147484772" r:id="rId2"/>
    <p:sldLayoutId id="2147484773" r:id="rId3"/>
    <p:sldLayoutId id="2147484774" r:id="rId4"/>
    <p:sldLayoutId id="2147484775" r:id="rId5"/>
    <p:sldLayoutId id="2147484776" r:id="rId6"/>
    <p:sldLayoutId id="2147484777" r:id="rId7"/>
    <p:sldLayoutId id="2147484778" r:id="rId8"/>
    <p:sldLayoutId id="2147484779" r:id="rId9"/>
    <p:sldLayoutId id="2147484780" r:id="rId10"/>
    <p:sldLayoutId id="2147484781" r:id="rId11"/>
  </p:sldLayoutIdLst>
  <p:transition>
    <p:cut/>
  </p:transition>
  <p:txStyles>
    <p:titleStyle>
      <a:lvl1pPr algn="l" defTabSz="893763" rtl="0" eaLnBrk="0" fontAlgn="base" hangingPunct="0">
        <a:spcBef>
          <a:spcPct val="0"/>
        </a:spcBef>
        <a:spcAft>
          <a:spcPct val="0"/>
        </a:spcAft>
        <a:defRPr sz="4700" b="1">
          <a:solidFill>
            <a:srgbClr val="FFCC00"/>
          </a:solidFill>
          <a:latin typeface="+mj-lt"/>
          <a:ea typeface="+mj-ea"/>
          <a:cs typeface="+mj-cs"/>
        </a:defRPr>
      </a:lvl1pPr>
      <a:lvl2pPr algn="l" defTabSz="893763" rtl="0" eaLnBrk="0" fontAlgn="base" hangingPunct="0">
        <a:spcBef>
          <a:spcPct val="0"/>
        </a:spcBef>
        <a:spcAft>
          <a:spcPct val="0"/>
        </a:spcAft>
        <a:defRPr sz="4700" b="1">
          <a:solidFill>
            <a:srgbClr val="FFCC00"/>
          </a:solidFill>
          <a:latin typeface="Trebuchet MS" pitchFamily="34" charset="0"/>
        </a:defRPr>
      </a:lvl2pPr>
      <a:lvl3pPr algn="l" defTabSz="893763" rtl="0" eaLnBrk="0" fontAlgn="base" hangingPunct="0">
        <a:spcBef>
          <a:spcPct val="0"/>
        </a:spcBef>
        <a:spcAft>
          <a:spcPct val="0"/>
        </a:spcAft>
        <a:defRPr sz="4700" b="1">
          <a:solidFill>
            <a:srgbClr val="FFCC00"/>
          </a:solidFill>
          <a:latin typeface="Trebuchet MS" pitchFamily="34" charset="0"/>
        </a:defRPr>
      </a:lvl3pPr>
      <a:lvl4pPr algn="l" defTabSz="893763" rtl="0" eaLnBrk="0" fontAlgn="base" hangingPunct="0">
        <a:spcBef>
          <a:spcPct val="0"/>
        </a:spcBef>
        <a:spcAft>
          <a:spcPct val="0"/>
        </a:spcAft>
        <a:defRPr sz="4700" b="1">
          <a:solidFill>
            <a:srgbClr val="FFCC00"/>
          </a:solidFill>
          <a:latin typeface="Trebuchet MS" pitchFamily="34" charset="0"/>
        </a:defRPr>
      </a:lvl4pPr>
      <a:lvl5pPr algn="l" defTabSz="893763" rtl="0" eaLnBrk="0" fontAlgn="base" hangingPunct="0">
        <a:spcBef>
          <a:spcPct val="0"/>
        </a:spcBef>
        <a:spcAft>
          <a:spcPct val="0"/>
        </a:spcAft>
        <a:defRPr sz="4700" b="1">
          <a:solidFill>
            <a:srgbClr val="FFCC00"/>
          </a:solidFill>
          <a:latin typeface="Trebuchet MS" pitchFamily="34" charset="0"/>
        </a:defRPr>
      </a:lvl5pPr>
      <a:lvl6pPr marL="457200" algn="l" defTabSz="893763" rtl="0" eaLnBrk="0" fontAlgn="base" hangingPunct="0">
        <a:spcBef>
          <a:spcPct val="0"/>
        </a:spcBef>
        <a:spcAft>
          <a:spcPct val="0"/>
        </a:spcAft>
        <a:defRPr sz="4700" b="1">
          <a:solidFill>
            <a:srgbClr val="FFCC00"/>
          </a:solidFill>
          <a:latin typeface="Trebuchet MS" pitchFamily="34" charset="0"/>
        </a:defRPr>
      </a:lvl6pPr>
      <a:lvl7pPr marL="914400" algn="l" defTabSz="893763" rtl="0" eaLnBrk="0" fontAlgn="base" hangingPunct="0">
        <a:spcBef>
          <a:spcPct val="0"/>
        </a:spcBef>
        <a:spcAft>
          <a:spcPct val="0"/>
        </a:spcAft>
        <a:defRPr sz="4700" b="1">
          <a:solidFill>
            <a:srgbClr val="FFCC00"/>
          </a:solidFill>
          <a:latin typeface="Trebuchet MS" pitchFamily="34" charset="0"/>
        </a:defRPr>
      </a:lvl7pPr>
      <a:lvl8pPr marL="1371600" algn="l" defTabSz="893763" rtl="0" eaLnBrk="0" fontAlgn="base" hangingPunct="0">
        <a:spcBef>
          <a:spcPct val="0"/>
        </a:spcBef>
        <a:spcAft>
          <a:spcPct val="0"/>
        </a:spcAft>
        <a:defRPr sz="4700" b="1">
          <a:solidFill>
            <a:srgbClr val="FFCC00"/>
          </a:solidFill>
          <a:latin typeface="Trebuchet MS" pitchFamily="34" charset="0"/>
        </a:defRPr>
      </a:lvl8pPr>
      <a:lvl9pPr marL="1828800" algn="l" defTabSz="893763" rtl="0" eaLnBrk="0" fontAlgn="base" hangingPunct="0">
        <a:spcBef>
          <a:spcPct val="0"/>
        </a:spcBef>
        <a:spcAft>
          <a:spcPct val="0"/>
        </a:spcAft>
        <a:defRPr sz="4700" b="1">
          <a:solidFill>
            <a:srgbClr val="FFCC00"/>
          </a:solidFill>
          <a:latin typeface="Trebuchet MS" pitchFamily="34" charset="0"/>
        </a:defRPr>
      </a:lvl9pPr>
    </p:titleStyle>
    <p:bodyStyle>
      <a:lvl1pPr marL="334963" indent="-334963" algn="l" defTabSz="893763" rtl="0" eaLnBrk="0" fontAlgn="base" hangingPunct="0">
        <a:spcBef>
          <a:spcPct val="20000"/>
        </a:spcBef>
        <a:spcAft>
          <a:spcPct val="0"/>
        </a:spcAft>
        <a:buChar char="•"/>
        <a:defRPr sz="3100" b="1">
          <a:solidFill>
            <a:schemeClr val="tx2"/>
          </a:solidFill>
          <a:latin typeface="+mn-lt"/>
          <a:ea typeface="+mn-ea"/>
          <a:cs typeface="+mn-cs"/>
        </a:defRPr>
      </a:lvl1pPr>
      <a:lvl2pPr marL="725488" indent="-277813" algn="l" defTabSz="893763" rtl="0" eaLnBrk="0" fontAlgn="base" hangingPunct="0">
        <a:spcBef>
          <a:spcPct val="20000"/>
        </a:spcBef>
        <a:spcAft>
          <a:spcPct val="0"/>
        </a:spcAft>
        <a:buChar char="–"/>
        <a:defRPr sz="2700" b="1" i="1">
          <a:solidFill>
            <a:schemeClr val="tx1"/>
          </a:solidFill>
          <a:latin typeface="+mn-lt"/>
        </a:defRPr>
      </a:lvl2pPr>
      <a:lvl3pPr marL="1117600" indent="-223838" algn="l" defTabSz="893763" rtl="0" eaLnBrk="0" fontAlgn="base" hangingPunct="0">
        <a:spcBef>
          <a:spcPct val="20000"/>
        </a:spcBef>
        <a:spcAft>
          <a:spcPct val="0"/>
        </a:spcAft>
        <a:buChar char="•"/>
        <a:defRPr sz="2300" b="1">
          <a:solidFill>
            <a:schemeClr val="tx1"/>
          </a:solidFill>
          <a:latin typeface="+mn-lt"/>
        </a:defRPr>
      </a:lvl3pPr>
      <a:lvl4pPr marL="1563688" indent="-222250" algn="l" defTabSz="893763" rtl="0" eaLnBrk="0" fontAlgn="base" hangingPunct="0">
        <a:spcBef>
          <a:spcPct val="20000"/>
        </a:spcBef>
        <a:spcAft>
          <a:spcPct val="0"/>
        </a:spcAft>
        <a:buChar char="–"/>
        <a:defRPr sz="2000" b="1">
          <a:solidFill>
            <a:schemeClr val="accent1"/>
          </a:solidFill>
          <a:latin typeface="+mn-lt"/>
        </a:defRPr>
      </a:lvl4pPr>
      <a:lvl5pPr marL="2011363" indent="-223838" algn="l" defTabSz="893763"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468563" indent="-223838" algn="l" defTabSz="893763"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6pPr>
      <a:lvl7pPr marL="2925763" indent="-223838" algn="l" defTabSz="893763"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7pPr>
      <a:lvl8pPr marL="3382963" indent="-223838" algn="l" defTabSz="893763"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8pPr>
      <a:lvl9pPr marL="3840163" indent="-223838" algn="l" defTabSz="893763"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rgbClr val="0000CC"/>
            </a:gs>
          </a:gsLst>
          <a:lin ang="5400000" scaled="1"/>
        </a:gradFill>
        <a:effectLst/>
      </p:bgPr>
    </p:bg>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bwMode="auto">
          <a:xfrm>
            <a:off x="685800" y="0"/>
            <a:ext cx="7773988" cy="1143000"/>
          </a:xfrm>
          <a:prstGeom prst="rect">
            <a:avLst/>
          </a:prstGeom>
          <a:noFill/>
          <a:ln w="9525">
            <a:noFill/>
            <a:miter lim="800000"/>
            <a:headEnd/>
            <a:tailEnd/>
          </a:ln>
        </p:spPr>
        <p:txBody>
          <a:bodyPr vert="horz" wrap="square" lIns="89383" tIns="44691" rIns="89383" bIns="44691" numCol="1" anchor="ctr" anchorCtr="0" compatLnSpc="1">
            <a:prstTxWarp prst="textNoShape">
              <a:avLst/>
            </a:prstTxWarp>
          </a:bodyPr>
          <a:lstStyle/>
          <a:p>
            <a:pPr lvl="0"/>
            <a:r>
              <a:rPr lang="en-US" smtClean="0"/>
              <a:t>Click to edit Master title style</a:t>
            </a:r>
          </a:p>
        </p:txBody>
      </p:sp>
      <p:sp>
        <p:nvSpPr>
          <p:cNvPr id="59395" name="Rectangle 3"/>
          <p:cNvSpPr>
            <a:spLocks noGrp="1" noChangeArrowheads="1"/>
          </p:cNvSpPr>
          <p:nvPr>
            <p:ph type="body" idx="1"/>
          </p:nvPr>
        </p:nvSpPr>
        <p:spPr bwMode="auto">
          <a:xfrm>
            <a:off x="685800" y="1295400"/>
            <a:ext cx="7772400" cy="4572000"/>
          </a:xfrm>
          <a:prstGeom prst="rect">
            <a:avLst/>
          </a:prstGeom>
          <a:noFill/>
          <a:ln w="9525">
            <a:noFill/>
            <a:miter lim="800000"/>
            <a:headEnd/>
            <a:tailEnd/>
          </a:ln>
          <a:effectLst/>
        </p:spPr>
        <p:txBody>
          <a:bodyPr vert="horz" wrap="square" lIns="89383" tIns="44691" rIns="89383" bIns="4469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89383" tIns="44691" rIns="89383" bIns="44691" numCol="1" anchor="t" anchorCtr="0" compatLnSpc="1">
            <a:prstTxWarp prst="textNoShape">
              <a:avLst/>
            </a:prstTxWarp>
          </a:bodyPr>
          <a:lstStyle>
            <a:lvl1pPr>
              <a:defRPr sz="1400"/>
            </a:lvl1pPr>
          </a:lstStyle>
          <a:p>
            <a:pPr>
              <a:defRPr/>
            </a:pPr>
            <a:endParaRPr lang="en-US"/>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89383" tIns="44691" rIns="89383" bIns="44691" numCol="1" anchor="t" anchorCtr="0" compatLnSpc="1">
            <a:prstTxWarp prst="textNoShape">
              <a:avLst/>
            </a:prstTxWarp>
          </a:bodyPr>
          <a:lstStyle>
            <a:lvl1pPr algn="ctr">
              <a:defRPr sz="1400"/>
            </a:lvl1pPr>
          </a:lstStyle>
          <a:p>
            <a:pPr>
              <a:defRPr/>
            </a:pPr>
            <a:endParaRPr lang="en-US"/>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89383" tIns="44691" rIns="89383" bIns="44691" numCol="1" anchor="t" anchorCtr="0" compatLnSpc="1">
            <a:prstTxWarp prst="textNoShape">
              <a:avLst/>
            </a:prstTxWarp>
          </a:bodyPr>
          <a:lstStyle>
            <a:lvl1pPr algn="r">
              <a:defRPr sz="1400"/>
            </a:lvl1pPr>
          </a:lstStyle>
          <a:p>
            <a:pPr>
              <a:defRPr/>
            </a:pPr>
            <a:r>
              <a:rPr lang="en-US"/>
              <a:t>Insert UTEP logo</a:t>
            </a:r>
            <a:fld id="{E48223D9-58C2-450D-AE7E-5EDF37CC9D26}" type="slidenum">
              <a:rPr lang="en-US"/>
              <a:pPr>
                <a:defRPr/>
              </a:pPr>
              <a:t>‹#›</a:t>
            </a:fld>
            <a:endParaRPr lang="en-US"/>
          </a:p>
        </p:txBody>
      </p:sp>
      <p:sp>
        <p:nvSpPr>
          <p:cNvPr id="59399" name="Rectangle 7"/>
          <p:cNvSpPr>
            <a:spLocks noChangeArrowheads="1"/>
          </p:cNvSpPr>
          <p:nvPr/>
        </p:nvSpPr>
        <p:spPr bwMode="auto">
          <a:xfrm>
            <a:off x="685800" y="1066800"/>
            <a:ext cx="7772400" cy="77788"/>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59400" name="Text Box 8"/>
          <p:cNvSpPr txBox="1">
            <a:spLocks noChangeArrowheads="1"/>
          </p:cNvSpPr>
          <p:nvPr/>
        </p:nvSpPr>
        <p:spPr bwMode="auto">
          <a:xfrm>
            <a:off x="2819400" y="6259513"/>
            <a:ext cx="3598863" cy="369887"/>
          </a:xfrm>
          <a:prstGeom prst="rect">
            <a:avLst/>
          </a:prstGeom>
          <a:noFill/>
          <a:ln w="9525">
            <a:noFill/>
            <a:miter lim="800000"/>
            <a:headEnd/>
            <a:tailEnd/>
          </a:ln>
          <a:effectLst/>
        </p:spPr>
        <p:txBody>
          <a:bodyPr wrap="none">
            <a:spAutoFit/>
          </a:bodyPr>
          <a:lstStyle/>
          <a:p>
            <a:pPr>
              <a:defRPr/>
            </a:pPr>
            <a:r>
              <a:rPr lang="en-US" sz="1800" b="1" i="1" dirty="0">
                <a:latin typeface="Trebuchet MS" pitchFamily="34" charset="0"/>
              </a:rPr>
              <a:t>Implementation Project 5-5534</a:t>
            </a:r>
          </a:p>
        </p:txBody>
      </p:sp>
      <p:sp>
        <p:nvSpPr>
          <p:cNvPr id="59401" name="Rectangle 9"/>
          <p:cNvSpPr>
            <a:spLocks noChangeArrowheads="1"/>
          </p:cNvSpPr>
          <p:nvPr/>
        </p:nvSpPr>
        <p:spPr bwMode="auto">
          <a:xfrm>
            <a:off x="685800" y="6248400"/>
            <a:ext cx="7772400" cy="36513"/>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latin typeface="Times New Roman" charset="0"/>
            </a:endParaRPr>
          </a:p>
        </p:txBody>
      </p:sp>
      <p:graphicFrame>
        <p:nvGraphicFramePr>
          <p:cNvPr id="13314" name="Object 2"/>
          <p:cNvGraphicFramePr>
            <a:graphicFrameLocks noChangeAspect="1"/>
          </p:cNvGraphicFramePr>
          <p:nvPr/>
        </p:nvGraphicFramePr>
        <p:xfrm>
          <a:off x="685800" y="6351588"/>
          <a:ext cx="1676400" cy="396875"/>
        </p:xfrm>
        <a:graphic>
          <a:graphicData uri="http://schemas.openxmlformats.org/presentationml/2006/ole">
            <p:oleObj spid="_x0000_s13314" name="Drawing" r:id="rId12" imgW="3219480" imgH="762120" progId="">
              <p:embed/>
            </p:oleObj>
          </a:graphicData>
        </a:graphic>
      </p:graphicFrame>
    </p:spTree>
  </p:cSld>
  <p:clrMap bg1="dk2" tx1="lt1" bg2="dk1" tx2="lt2" accent1="accent1" accent2="accent2" accent3="accent3" accent4="accent4" accent5="accent5" accent6="accent6" hlink="hlink" folHlink="folHlink"/>
  <p:sldLayoutIdLst>
    <p:sldLayoutId id="2147484782" r:id="rId1"/>
    <p:sldLayoutId id="2147484783" r:id="rId2"/>
    <p:sldLayoutId id="2147484784" r:id="rId3"/>
    <p:sldLayoutId id="2147484785" r:id="rId4"/>
    <p:sldLayoutId id="2147484786" r:id="rId5"/>
    <p:sldLayoutId id="2147484787" r:id="rId6"/>
    <p:sldLayoutId id="2147484788" r:id="rId7"/>
    <p:sldLayoutId id="2147484789" r:id="rId8"/>
    <p:sldLayoutId id="2147484790" r:id="rId9"/>
  </p:sldLayoutIdLst>
  <p:transition>
    <p:cut/>
  </p:transition>
  <p:txStyles>
    <p:titleStyle>
      <a:lvl1pPr algn="l" defTabSz="893763" rtl="0" eaLnBrk="0" fontAlgn="base" hangingPunct="0">
        <a:spcBef>
          <a:spcPct val="0"/>
        </a:spcBef>
        <a:spcAft>
          <a:spcPct val="0"/>
        </a:spcAft>
        <a:defRPr sz="4700" b="1">
          <a:solidFill>
            <a:srgbClr val="FFCC00"/>
          </a:solidFill>
          <a:latin typeface="+mj-lt"/>
          <a:ea typeface="+mj-ea"/>
          <a:cs typeface="+mj-cs"/>
        </a:defRPr>
      </a:lvl1pPr>
      <a:lvl2pPr algn="l" defTabSz="893763" rtl="0" eaLnBrk="0" fontAlgn="base" hangingPunct="0">
        <a:spcBef>
          <a:spcPct val="0"/>
        </a:spcBef>
        <a:spcAft>
          <a:spcPct val="0"/>
        </a:spcAft>
        <a:defRPr sz="4700" b="1">
          <a:solidFill>
            <a:srgbClr val="FFCC00"/>
          </a:solidFill>
          <a:latin typeface="Trebuchet MS" pitchFamily="34" charset="0"/>
        </a:defRPr>
      </a:lvl2pPr>
      <a:lvl3pPr algn="l" defTabSz="893763" rtl="0" eaLnBrk="0" fontAlgn="base" hangingPunct="0">
        <a:spcBef>
          <a:spcPct val="0"/>
        </a:spcBef>
        <a:spcAft>
          <a:spcPct val="0"/>
        </a:spcAft>
        <a:defRPr sz="4700" b="1">
          <a:solidFill>
            <a:srgbClr val="FFCC00"/>
          </a:solidFill>
          <a:latin typeface="Trebuchet MS" pitchFamily="34" charset="0"/>
        </a:defRPr>
      </a:lvl3pPr>
      <a:lvl4pPr algn="l" defTabSz="893763" rtl="0" eaLnBrk="0" fontAlgn="base" hangingPunct="0">
        <a:spcBef>
          <a:spcPct val="0"/>
        </a:spcBef>
        <a:spcAft>
          <a:spcPct val="0"/>
        </a:spcAft>
        <a:defRPr sz="4700" b="1">
          <a:solidFill>
            <a:srgbClr val="FFCC00"/>
          </a:solidFill>
          <a:latin typeface="Trebuchet MS" pitchFamily="34" charset="0"/>
        </a:defRPr>
      </a:lvl4pPr>
      <a:lvl5pPr algn="l" defTabSz="893763" rtl="0" eaLnBrk="0" fontAlgn="base" hangingPunct="0">
        <a:spcBef>
          <a:spcPct val="0"/>
        </a:spcBef>
        <a:spcAft>
          <a:spcPct val="0"/>
        </a:spcAft>
        <a:defRPr sz="4700" b="1">
          <a:solidFill>
            <a:srgbClr val="FFCC00"/>
          </a:solidFill>
          <a:latin typeface="Trebuchet MS" pitchFamily="34" charset="0"/>
        </a:defRPr>
      </a:lvl5pPr>
      <a:lvl6pPr marL="457200" algn="l" defTabSz="893763" rtl="0" eaLnBrk="0" fontAlgn="base" hangingPunct="0">
        <a:spcBef>
          <a:spcPct val="0"/>
        </a:spcBef>
        <a:spcAft>
          <a:spcPct val="0"/>
        </a:spcAft>
        <a:defRPr sz="4700" b="1">
          <a:solidFill>
            <a:srgbClr val="FFCC00"/>
          </a:solidFill>
          <a:latin typeface="Trebuchet MS" pitchFamily="34" charset="0"/>
        </a:defRPr>
      </a:lvl6pPr>
      <a:lvl7pPr marL="914400" algn="l" defTabSz="893763" rtl="0" eaLnBrk="0" fontAlgn="base" hangingPunct="0">
        <a:spcBef>
          <a:spcPct val="0"/>
        </a:spcBef>
        <a:spcAft>
          <a:spcPct val="0"/>
        </a:spcAft>
        <a:defRPr sz="4700" b="1">
          <a:solidFill>
            <a:srgbClr val="FFCC00"/>
          </a:solidFill>
          <a:latin typeface="Trebuchet MS" pitchFamily="34" charset="0"/>
        </a:defRPr>
      </a:lvl7pPr>
      <a:lvl8pPr marL="1371600" algn="l" defTabSz="893763" rtl="0" eaLnBrk="0" fontAlgn="base" hangingPunct="0">
        <a:spcBef>
          <a:spcPct val="0"/>
        </a:spcBef>
        <a:spcAft>
          <a:spcPct val="0"/>
        </a:spcAft>
        <a:defRPr sz="4700" b="1">
          <a:solidFill>
            <a:srgbClr val="FFCC00"/>
          </a:solidFill>
          <a:latin typeface="Trebuchet MS" pitchFamily="34" charset="0"/>
        </a:defRPr>
      </a:lvl8pPr>
      <a:lvl9pPr marL="1828800" algn="l" defTabSz="893763" rtl="0" eaLnBrk="0" fontAlgn="base" hangingPunct="0">
        <a:spcBef>
          <a:spcPct val="0"/>
        </a:spcBef>
        <a:spcAft>
          <a:spcPct val="0"/>
        </a:spcAft>
        <a:defRPr sz="4700" b="1">
          <a:solidFill>
            <a:srgbClr val="FFCC00"/>
          </a:solidFill>
          <a:latin typeface="Trebuchet MS" pitchFamily="34" charset="0"/>
        </a:defRPr>
      </a:lvl9pPr>
    </p:titleStyle>
    <p:bodyStyle>
      <a:lvl1pPr marL="334963" indent="-334963" algn="l" defTabSz="893763" rtl="0" eaLnBrk="0" fontAlgn="base" hangingPunct="0">
        <a:spcBef>
          <a:spcPct val="20000"/>
        </a:spcBef>
        <a:spcAft>
          <a:spcPct val="0"/>
        </a:spcAft>
        <a:buChar char="•"/>
        <a:defRPr sz="3100" b="1">
          <a:solidFill>
            <a:schemeClr val="tx2"/>
          </a:solidFill>
          <a:latin typeface="+mn-lt"/>
          <a:ea typeface="+mn-ea"/>
          <a:cs typeface="+mn-cs"/>
        </a:defRPr>
      </a:lvl1pPr>
      <a:lvl2pPr marL="725488" indent="-277813" algn="l" defTabSz="893763" rtl="0" eaLnBrk="0" fontAlgn="base" hangingPunct="0">
        <a:spcBef>
          <a:spcPct val="20000"/>
        </a:spcBef>
        <a:spcAft>
          <a:spcPct val="0"/>
        </a:spcAft>
        <a:buChar char="–"/>
        <a:defRPr sz="2700" b="1" i="1">
          <a:solidFill>
            <a:schemeClr val="tx1"/>
          </a:solidFill>
          <a:latin typeface="+mn-lt"/>
        </a:defRPr>
      </a:lvl2pPr>
      <a:lvl3pPr marL="1117600" indent="-223838" algn="l" defTabSz="893763" rtl="0" eaLnBrk="0" fontAlgn="base" hangingPunct="0">
        <a:spcBef>
          <a:spcPct val="20000"/>
        </a:spcBef>
        <a:spcAft>
          <a:spcPct val="0"/>
        </a:spcAft>
        <a:buChar char="•"/>
        <a:defRPr sz="2300" b="1">
          <a:solidFill>
            <a:schemeClr val="tx1"/>
          </a:solidFill>
          <a:latin typeface="+mn-lt"/>
        </a:defRPr>
      </a:lvl3pPr>
      <a:lvl4pPr marL="1563688" indent="-222250" algn="l" defTabSz="893763" rtl="0" eaLnBrk="0" fontAlgn="base" hangingPunct="0">
        <a:spcBef>
          <a:spcPct val="20000"/>
        </a:spcBef>
        <a:spcAft>
          <a:spcPct val="0"/>
        </a:spcAft>
        <a:buChar char="–"/>
        <a:defRPr sz="2000" b="1">
          <a:solidFill>
            <a:schemeClr val="accent1"/>
          </a:solidFill>
          <a:latin typeface="+mn-lt"/>
        </a:defRPr>
      </a:lvl4pPr>
      <a:lvl5pPr marL="2011363" indent="-223838" algn="l" defTabSz="893763"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468563" indent="-223838" algn="l" defTabSz="893763"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6pPr>
      <a:lvl7pPr marL="2925763" indent="-223838" algn="l" defTabSz="893763"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7pPr>
      <a:lvl8pPr marL="3382963" indent="-223838" algn="l" defTabSz="893763"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8pPr>
      <a:lvl9pPr marL="3840163" indent="-223838" algn="l" defTabSz="893763"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ctrTitle"/>
          </p:nvPr>
        </p:nvSpPr>
        <p:spPr>
          <a:xfrm>
            <a:off x="685800" y="1597025"/>
            <a:ext cx="7772400" cy="1470025"/>
          </a:xfrm>
        </p:spPr>
        <p:txBody>
          <a:bodyPr/>
          <a:lstStyle/>
          <a:p>
            <a:pPr algn="ctr"/>
            <a:r>
              <a:rPr lang="en-US" smtClean="0"/>
              <a:t>North Region ROW Tool Implementation Workshop</a:t>
            </a:r>
          </a:p>
        </p:txBody>
      </p:sp>
      <p:sp>
        <p:nvSpPr>
          <p:cNvPr id="44035" name="Subtitle 2"/>
          <p:cNvSpPr>
            <a:spLocks noGrp="1"/>
          </p:cNvSpPr>
          <p:nvPr>
            <p:ph type="subTitle" idx="1"/>
          </p:nvPr>
        </p:nvSpPr>
        <p:spPr/>
        <p:txBody>
          <a:bodyPr/>
          <a:lstStyle/>
          <a:p>
            <a:r>
              <a:rPr lang="en-US" smtClean="0"/>
              <a:t>August 2, 2010</a:t>
            </a:r>
          </a:p>
          <a:p>
            <a:r>
              <a:rPr lang="en-US" smtClean="0"/>
              <a:t>Dallas District Office</a:t>
            </a:r>
          </a:p>
        </p:txBody>
      </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5"/>
          <p:cNvSpPr>
            <a:spLocks noGrp="1"/>
          </p:cNvSpPr>
          <p:nvPr>
            <p:ph type="title"/>
          </p:nvPr>
        </p:nvSpPr>
        <p:spPr/>
        <p:txBody>
          <a:bodyPr/>
          <a:lstStyle/>
          <a:p>
            <a:r>
              <a:rPr lang="en-US" smtClean="0"/>
              <a:t>Mathematical Description</a:t>
            </a:r>
          </a:p>
        </p:txBody>
      </p:sp>
      <p:sp>
        <p:nvSpPr>
          <p:cNvPr id="53251" name="Content Placeholder 6"/>
          <p:cNvSpPr>
            <a:spLocks noGrp="1"/>
          </p:cNvSpPr>
          <p:nvPr>
            <p:ph idx="1"/>
          </p:nvPr>
        </p:nvSpPr>
        <p:spPr>
          <a:xfrm>
            <a:off x="685800" y="1520825"/>
            <a:ext cx="8007350" cy="4346575"/>
          </a:xfrm>
        </p:spPr>
        <p:txBody>
          <a:bodyPr/>
          <a:lstStyle/>
          <a:p>
            <a:r>
              <a:rPr lang="en-US" smtClean="0"/>
              <a:t>Let T be a random variable denoting the time duration for parcel acquisition</a:t>
            </a:r>
          </a:p>
          <a:p>
            <a:pPr lvl="1"/>
            <a:r>
              <a:rPr lang="en-US" smtClean="0"/>
              <a:t>Pr{T=5 mo} = 25%</a:t>
            </a:r>
          </a:p>
          <a:p>
            <a:pPr lvl="1"/>
            <a:r>
              <a:rPr lang="en-US" smtClean="0"/>
              <a:t>Pr{T=10 mo} = 50%</a:t>
            </a:r>
          </a:p>
          <a:p>
            <a:pPr lvl="1"/>
            <a:r>
              <a:rPr lang="en-US" smtClean="0"/>
              <a:t>Pr{T=20 mo} = 25%</a:t>
            </a:r>
          </a:p>
          <a:p>
            <a:pPr>
              <a:spcBef>
                <a:spcPts val="2400"/>
              </a:spcBef>
            </a:pPr>
            <a:r>
              <a:rPr lang="en-US" smtClean="0"/>
              <a:t>Average duration is 11.25 months</a:t>
            </a:r>
          </a:p>
          <a:p>
            <a:r>
              <a:rPr lang="en-US" smtClean="0"/>
              <a:t>Not equally likely, and not symmetric</a:t>
            </a:r>
          </a:p>
          <a:p>
            <a:pPr>
              <a:buFontTx/>
              <a:buNone/>
            </a:pPr>
            <a:r>
              <a:rPr lang="en-US" smtClean="0"/>
              <a:t> </a:t>
            </a:r>
          </a:p>
        </p:txBody>
      </p:sp>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5"/>
          <p:cNvSpPr>
            <a:spLocks noGrp="1"/>
          </p:cNvSpPr>
          <p:nvPr>
            <p:ph type="title"/>
          </p:nvPr>
        </p:nvSpPr>
        <p:spPr/>
        <p:txBody>
          <a:bodyPr/>
          <a:lstStyle/>
          <a:p>
            <a:r>
              <a:rPr lang="en-US" smtClean="0"/>
              <a:t>Preparation for Simulation</a:t>
            </a:r>
          </a:p>
        </p:txBody>
      </p:sp>
      <p:sp>
        <p:nvSpPr>
          <p:cNvPr id="54275" name="Content Placeholder 6"/>
          <p:cNvSpPr>
            <a:spLocks noGrp="1"/>
          </p:cNvSpPr>
          <p:nvPr>
            <p:ph idx="1"/>
          </p:nvPr>
        </p:nvSpPr>
        <p:spPr>
          <a:xfrm>
            <a:off x="685800" y="1555750"/>
            <a:ext cx="8007350" cy="4311650"/>
          </a:xfrm>
        </p:spPr>
        <p:txBody>
          <a:bodyPr/>
          <a:lstStyle/>
          <a:p>
            <a:r>
              <a:rPr lang="en-US" smtClean="0"/>
              <a:t>Let T be a random variable denoting the time duration for parcel acquisition</a:t>
            </a:r>
          </a:p>
          <a:p>
            <a:r>
              <a:rPr lang="en-US" smtClean="0"/>
              <a:t>Let two coin flips determine simulated time durations that occur</a:t>
            </a:r>
          </a:p>
          <a:p>
            <a:pPr lvl="1">
              <a:spcBef>
                <a:spcPts val="2500"/>
              </a:spcBef>
            </a:pPr>
            <a:r>
              <a:rPr lang="en-US" smtClean="0"/>
              <a:t>Pr{T=5 mo} = Tail-Tail</a:t>
            </a:r>
          </a:p>
          <a:p>
            <a:pPr lvl="1"/>
            <a:r>
              <a:rPr lang="en-US" smtClean="0"/>
              <a:t>Pr{T=10 mo} = Head-Tail or Tail-Head</a:t>
            </a:r>
          </a:p>
          <a:p>
            <a:pPr lvl="1"/>
            <a:r>
              <a:rPr lang="en-US" smtClean="0"/>
              <a:t>Pr{T=20 mo} = Head-Head</a:t>
            </a:r>
          </a:p>
          <a:p>
            <a:pPr>
              <a:spcBef>
                <a:spcPts val="2400"/>
              </a:spcBef>
              <a:buFontTx/>
              <a:buNone/>
            </a:pPr>
            <a:endParaRPr lang="en-US" smtClean="0"/>
          </a:p>
          <a:p>
            <a:pPr>
              <a:buFontTx/>
              <a:buNone/>
            </a:pPr>
            <a:r>
              <a:rPr lang="en-US" smtClean="0"/>
              <a:t> </a:t>
            </a:r>
          </a:p>
        </p:txBody>
      </p: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5"/>
          <p:cNvSpPr>
            <a:spLocks noGrp="1"/>
          </p:cNvSpPr>
          <p:nvPr>
            <p:ph type="title"/>
          </p:nvPr>
        </p:nvSpPr>
        <p:spPr/>
        <p:txBody>
          <a:bodyPr/>
          <a:lstStyle/>
          <a:p>
            <a:r>
              <a:rPr lang="en-US" smtClean="0"/>
              <a:t>A Word about Statistics</a:t>
            </a:r>
          </a:p>
        </p:txBody>
      </p:sp>
      <p:sp>
        <p:nvSpPr>
          <p:cNvPr id="55299" name="Content Placeholder 6"/>
          <p:cNvSpPr>
            <a:spLocks noGrp="1"/>
          </p:cNvSpPr>
          <p:nvPr>
            <p:ph idx="1"/>
          </p:nvPr>
        </p:nvSpPr>
        <p:spPr>
          <a:xfrm>
            <a:off x="685800" y="1590675"/>
            <a:ext cx="7772400" cy="4276725"/>
          </a:xfrm>
        </p:spPr>
        <p:txBody>
          <a:bodyPr/>
          <a:lstStyle/>
          <a:p>
            <a:r>
              <a:rPr lang="en-US" smtClean="0"/>
              <a:t>Data</a:t>
            </a:r>
          </a:p>
          <a:p>
            <a:pPr lvl="1">
              <a:buFont typeface="Wingdings" pitchFamily="2" charset="2"/>
              <a:buChar char="Ø"/>
            </a:pPr>
            <a:r>
              <a:rPr lang="en-US" smtClean="0"/>
              <a:t> $9,000,  $12,000,  $12,200,  $12,500,    $50,000</a:t>
            </a:r>
          </a:p>
          <a:p>
            <a:pPr>
              <a:spcBef>
                <a:spcPts val="2400"/>
              </a:spcBef>
            </a:pPr>
            <a:r>
              <a:rPr lang="en-US" smtClean="0"/>
              <a:t>Mean	 $19,140</a:t>
            </a:r>
          </a:p>
          <a:p>
            <a:pPr>
              <a:spcBef>
                <a:spcPts val="1500"/>
              </a:spcBef>
            </a:pPr>
            <a:r>
              <a:rPr lang="en-US" smtClean="0"/>
              <a:t>Median	 $12,200</a:t>
            </a:r>
          </a:p>
          <a:p>
            <a:pPr>
              <a:buFontTx/>
              <a:buNone/>
            </a:pPr>
            <a:r>
              <a:rPr lang="en-US" smtClean="0"/>
              <a:t> </a:t>
            </a:r>
          </a:p>
        </p:txBody>
      </p:sp>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ctrTitle"/>
          </p:nvPr>
        </p:nvSpPr>
        <p:spPr/>
        <p:txBody>
          <a:bodyPr/>
          <a:lstStyle/>
          <a:p>
            <a:pPr algn="ctr"/>
            <a:r>
              <a:rPr lang="en-US" smtClean="0"/>
              <a:t>TAMSIM Simulation Tool Walkthrough</a:t>
            </a:r>
          </a:p>
        </p:txBody>
      </p:sp>
      <p:sp>
        <p:nvSpPr>
          <p:cNvPr id="56323" name="Subtitle 4"/>
          <p:cNvSpPr>
            <a:spLocks noGrp="1"/>
          </p:cNvSpPr>
          <p:nvPr>
            <p:ph type="subTitle" idx="1"/>
          </p:nvPr>
        </p:nvSpPr>
        <p:spPr/>
        <p:txBody>
          <a:bodyPr/>
          <a:lstStyle/>
          <a:p>
            <a:endParaRPr lang="en-US" smtClean="0"/>
          </a:p>
        </p:txBody>
      </p:sp>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ctrTitle"/>
          </p:nvPr>
        </p:nvSpPr>
        <p:spPr/>
        <p:txBody>
          <a:bodyPr/>
          <a:lstStyle/>
          <a:p>
            <a:pPr algn="ctr"/>
            <a:r>
              <a:rPr lang="en-US" smtClean="0"/>
              <a:t>Dallas County SH 78 Practical Exercise Using TAMSIM</a:t>
            </a:r>
          </a:p>
        </p:txBody>
      </p:sp>
      <p:sp>
        <p:nvSpPr>
          <p:cNvPr id="57347" name="Subtitle 4"/>
          <p:cNvSpPr>
            <a:spLocks noGrp="1"/>
          </p:cNvSpPr>
          <p:nvPr>
            <p:ph type="subTitle" idx="1"/>
          </p:nvPr>
        </p:nvSpPr>
        <p:spPr/>
        <p:txBody>
          <a:bodyPr/>
          <a:lstStyle/>
          <a:p>
            <a:endParaRPr lang="en-US" smtClean="0"/>
          </a:p>
        </p:txBody>
      </p:sp>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TAMSIM Exercise</a:t>
            </a:r>
          </a:p>
        </p:txBody>
      </p:sp>
      <p:pic>
        <p:nvPicPr>
          <p:cNvPr id="58371" name="Content Placeholder 4" descr="TAMSIM01.jpg"/>
          <p:cNvPicPr>
            <a:picLocks noGrp="1" noChangeAspect="1"/>
          </p:cNvPicPr>
          <p:nvPr>
            <p:ph idx="1"/>
          </p:nvPr>
        </p:nvPicPr>
        <p:blipFill>
          <a:blip r:embed="rId3" cstate="print"/>
          <a:srcRect l="1373" t="1306" r="1007" b="1910"/>
          <a:stretch>
            <a:fillRect/>
          </a:stretch>
        </p:blipFill>
        <p:spPr>
          <a:xfrm>
            <a:off x="1412875" y="1508125"/>
            <a:ext cx="6342063" cy="4121150"/>
          </a:xfrm>
        </p:spPr>
      </p:pic>
      <p:sp>
        <p:nvSpPr>
          <p:cNvPr id="4" name="Right Arrow 3"/>
          <p:cNvSpPr>
            <a:spLocks noChangeArrowheads="1"/>
          </p:cNvSpPr>
          <p:nvPr/>
        </p:nvSpPr>
        <p:spPr bwMode="auto">
          <a:xfrm rot="9216836">
            <a:off x="3032125" y="1906588"/>
            <a:ext cx="679450" cy="484187"/>
          </a:xfrm>
          <a:prstGeom prst="rightArrow">
            <a:avLst>
              <a:gd name="adj1" fmla="val 50000"/>
              <a:gd name="adj2" fmla="val 49966"/>
            </a:avLst>
          </a:prstGeom>
          <a:solidFill>
            <a:srgbClr val="FF0000"/>
          </a:solidFill>
          <a:ln w="9525" algn="ctr">
            <a:solidFill>
              <a:schemeClr val="bg2"/>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TAMSIM Exercise</a:t>
            </a:r>
          </a:p>
        </p:txBody>
      </p:sp>
      <p:sp>
        <p:nvSpPr>
          <p:cNvPr id="59395" name="Content Placeholder 3"/>
          <p:cNvSpPr>
            <a:spLocks noGrp="1"/>
          </p:cNvSpPr>
          <p:nvPr>
            <p:ph idx="1"/>
          </p:nvPr>
        </p:nvSpPr>
        <p:spPr/>
        <p:txBody>
          <a:bodyPr/>
          <a:lstStyle/>
          <a:p>
            <a:endParaRPr lang="en-US" smtClean="0"/>
          </a:p>
        </p:txBody>
      </p:sp>
      <p:pic>
        <p:nvPicPr>
          <p:cNvPr id="59396" name="Picture 3"/>
          <p:cNvPicPr>
            <a:picLocks noChangeAspect="1" noChangeArrowheads="1"/>
          </p:cNvPicPr>
          <p:nvPr/>
        </p:nvPicPr>
        <p:blipFill>
          <a:blip r:embed="rId3" cstate="print"/>
          <a:srcRect/>
          <a:stretch>
            <a:fillRect/>
          </a:stretch>
        </p:blipFill>
        <p:spPr bwMode="auto">
          <a:xfrm>
            <a:off x="1801813" y="1174750"/>
            <a:ext cx="5502275" cy="5000625"/>
          </a:xfrm>
          <a:prstGeom prst="rect">
            <a:avLst/>
          </a:prstGeom>
          <a:noFill/>
          <a:ln w="9525">
            <a:noFill/>
            <a:miter lim="800000"/>
            <a:headEnd/>
            <a:tailEnd/>
          </a:ln>
        </p:spPr>
      </p:pic>
      <p:sp>
        <p:nvSpPr>
          <p:cNvPr id="5" name="Right Arrow 4"/>
          <p:cNvSpPr>
            <a:spLocks noChangeArrowheads="1"/>
          </p:cNvSpPr>
          <p:nvPr/>
        </p:nvSpPr>
        <p:spPr bwMode="auto">
          <a:xfrm rot="9216836">
            <a:off x="3482975" y="5113338"/>
            <a:ext cx="681038" cy="484187"/>
          </a:xfrm>
          <a:prstGeom prst="rightArrow">
            <a:avLst>
              <a:gd name="adj1" fmla="val 50000"/>
              <a:gd name="adj2" fmla="val 50083"/>
            </a:avLst>
          </a:prstGeom>
          <a:solidFill>
            <a:srgbClr val="FF0000"/>
          </a:solidFill>
          <a:ln w="9525" algn="ctr">
            <a:solidFill>
              <a:schemeClr val="bg2"/>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TAMSIM Exercise</a:t>
            </a:r>
          </a:p>
        </p:txBody>
      </p:sp>
      <p:sp>
        <p:nvSpPr>
          <p:cNvPr id="60419" name="Content Placeholder 3"/>
          <p:cNvSpPr>
            <a:spLocks noGrp="1"/>
          </p:cNvSpPr>
          <p:nvPr>
            <p:ph idx="1"/>
          </p:nvPr>
        </p:nvSpPr>
        <p:spPr/>
        <p:txBody>
          <a:bodyPr/>
          <a:lstStyle/>
          <a:p>
            <a:endParaRPr lang="en-US" smtClean="0"/>
          </a:p>
        </p:txBody>
      </p:sp>
      <p:pic>
        <p:nvPicPr>
          <p:cNvPr id="60420" name="Picture 3"/>
          <p:cNvPicPr>
            <a:picLocks noChangeAspect="1" noChangeArrowheads="1"/>
          </p:cNvPicPr>
          <p:nvPr/>
        </p:nvPicPr>
        <p:blipFill>
          <a:blip r:embed="rId3" cstate="print"/>
          <a:srcRect/>
          <a:stretch>
            <a:fillRect/>
          </a:stretch>
        </p:blipFill>
        <p:spPr bwMode="auto">
          <a:xfrm>
            <a:off x="1354138" y="1220788"/>
            <a:ext cx="6507162" cy="4949825"/>
          </a:xfrm>
          <a:prstGeom prst="rect">
            <a:avLst/>
          </a:prstGeom>
          <a:noFill/>
          <a:ln w="9525">
            <a:noFill/>
            <a:miter lim="800000"/>
            <a:headEnd/>
            <a:tailEnd/>
          </a:ln>
        </p:spPr>
      </p:pic>
      <p:sp>
        <p:nvSpPr>
          <p:cNvPr id="5" name="Right Arrow 4"/>
          <p:cNvSpPr>
            <a:spLocks noChangeArrowheads="1"/>
          </p:cNvSpPr>
          <p:nvPr/>
        </p:nvSpPr>
        <p:spPr bwMode="auto">
          <a:xfrm rot="9216836">
            <a:off x="4979988" y="4710113"/>
            <a:ext cx="679450" cy="484187"/>
          </a:xfrm>
          <a:prstGeom prst="rightArrow">
            <a:avLst>
              <a:gd name="adj1" fmla="val 50000"/>
              <a:gd name="adj2" fmla="val 49966"/>
            </a:avLst>
          </a:prstGeom>
          <a:solidFill>
            <a:srgbClr val="FF0000"/>
          </a:solidFill>
          <a:ln w="9525" algn="ctr">
            <a:solidFill>
              <a:schemeClr val="bg2"/>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TAMSIM Exercise</a:t>
            </a:r>
          </a:p>
        </p:txBody>
      </p:sp>
      <p:sp>
        <p:nvSpPr>
          <p:cNvPr id="61443" name="Content Placeholder 3"/>
          <p:cNvSpPr>
            <a:spLocks noGrp="1"/>
          </p:cNvSpPr>
          <p:nvPr>
            <p:ph idx="1"/>
          </p:nvPr>
        </p:nvSpPr>
        <p:spPr/>
        <p:txBody>
          <a:bodyPr/>
          <a:lstStyle/>
          <a:p>
            <a:endParaRPr lang="en-US" smtClean="0"/>
          </a:p>
        </p:txBody>
      </p:sp>
      <p:pic>
        <p:nvPicPr>
          <p:cNvPr id="61444" name="Picture 2"/>
          <p:cNvPicPr>
            <a:picLocks noChangeAspect="1" noChangeArrowheads="1"/>
          </p:cNvPicPr>
          <p:nvPr/>
        </p:nvPicPr>
        <p:blipFill>
          <a:blip r:embed="rId3" cstate="print"/>
          <a:srcRect/>
          <a:stretch>
            <a:fillRect/>
          </a:stretch>
        </p:blipFill>
        <p:spPr bwMode="auto">
          <a:xfrm>
            <a:off x="146050" y="1187450"/>
            <a:ext cx="8820150" cy="4857750"/>
          </a:xfrm>
          <a:prstGeom prst="rect">
            <a:avLst/>
          </a:prstGeom>
          <a:noFill/>
          <a:ln w="9525">
            <a:noFill/>
            <a:miter lim="800000"/>
            <a:headEnd/>
            <a:tailEnd/>
          </a:ln>
        </p:spPr>
      </p:pic>
      <p:sp>
        <p:nvSpPr>
          <p:cNvPr id="5" name="Right Arrow 4"/>
          <p:cNvSpPr>
            <a:spLocks noChangeArrowheads="1"/>
          </p:cNvSpPr>
          <p:nvPr/>
        </p:nvSpPr>
        <p:spPr bwMode="auto">
          <a:xfrm rot="9216836">
            <a:off x="3851275" y="4959350"/>
            <a:ext cx="681038" cy="484188"/>
          </a:xfrm>
          <a:prstGeom prst="rightArrow">
            <a:avLst>
              <a:gd name="adj1" fmla="val 50000"/>
              <a:gd name="adj2" fmla="val 50083"/>
            </a:avLst>
          </a:prstGeom>
          <a:solidFill>
            <a:srgbClr val="FF0000"/>
          </a:solidFill>
          <a:ln w="9525" algn="ctr">
            <a:solidFill>
              <a:schemeClr val="bg2"/>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TAMSIM Exercise</a:t>
            </a:r>
          </a:p>
        </p:txBody>
      </p:sp>
      <p:sp>
        <p:nvSpPr>
          <p:cNvPr id="62467" name="Content Placeholder 3"/>
          <p:cNvSpPr>
            <a:spLocks noGrp="1"/>
          </p:cNvSpPr>
          <p:nvPr>
            <p:ph idx="1"/>
          </p:nvPr>
        </p:nvSpPr>
        <p:spPr/>
        <p:txBody>
          <a:bodyPr/>
          <a:lstStyle/>
          <a:p>
            <a:endParaRPr lang="en-US" smtClean="0"/>
          </a:p>
        </p:txBody>
      </p:sp>
      <p:pic>
        <p:nvPicPr>
          <p:cNvPr id="62468" name="Picture 2"/>
          <p:cNvPicPr>
            <a:picLocks noChangeAspect="1" noChangeArrowheads="1"/>
          </p:cNvPicPr>
          <p:nvPr/>
        </p:nvPicPr>
        <p:blipFill>
          <a:blip r:embed="rId3" cstate="print"/>
          <a:srcRect/>
          <a:stretch>
            <a:fillRect/>
          </a:stretch>
        </p:blipFill>
        <p:spPr bwMode="auto">
          <a:xfrm>
            <a:off x="153988" y="1201738"/>
            <a:ext cx="8847137" cy="4872037"/>
          </a:xfrm>
          <a:prstGeom prst="rect">
            <a:avLst/>
          </a:prstGeom>
          <a:noFill/>
          <a:ln w="9525">
            <a:noFill/>
            <a:miter lim="800000"/>
            <a:headEnd/>
            <a:tailEnd/>
          </a:ln>
        </p:spPr>
      </p:pic>
      <p:sp>
        <p:nvSpPr>
          <p:cNvPr id="5" name="Right Arrow 4"/>
          <p:cNvSpPr>
            <a:spLocks noChangeArrowheads="1"/>
          </p:cNvSpPr>
          <p:nvPr/>
        </p:nvSpPr>
        <p:spPr bwMode="auto">
          <a:xfrm rot="9216836">
            <a:off x="8577263" y="3557588"/>
            <a:ext cx="681037" cy="484187"/>
          </a:xfrm>
          <a:prstGeom prst="rightArrow">
            <a:avLst>
              <a:gd name="adj1" fmla="val 50000"/>
              <a:gd name="adj2" fmla="val 50083"/>
            </a:avLst>
          </a:prstGeom>
          <a:solidFill>
            <a:srgbClr val="FF0000"/>
          </a:solidFill>
          <a:ln w="9525" algn="ctr">
            <a:solidFill>
              <a:schemeClr val="bg2"/>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7"/>
          <p:cNvSpPr>
            <a:spLocks noGrp="1"/>
          </p:cNvSpPr>
          <p:nvPr>
            <p:ph type="ctrTitle"/>
          </p:nvPr>
        </p:nvSpPr>
        <p:spPr/>
        <p:txBody>
          <a:bodyPr/>
          <a:lstStyle/>
          <a:p>
            <a:pPr algn="ctr"/>
            <a:r>
              <a:rPr lang="en-US" smtClean="0"/>
              <a:t>Welcome and Introductions</a:t>
            </a:r>
          </a:p>
        </p:txBody>
      </p:sp>
      <p:sp>
        <p:nvSpPr>
          <p:cNvPr id="45059" name="Subtitle 8"/>
          <p:cNvSpPr>
            <a:spLocks noGrp="1"/>
          </p:cNvSpPr>
          <p:nvPr>
            <p:ph type="subTitle" idx="1"/>
          </p:nvPr>
        </p:nvSpPr>
        <p:spPr/>
        <p:txBody>
          <a:bodyPr/>
          <a:lstStyle/>
          <a:p>
            <a:endParaRPr lang="en-US" smtClean="0"/>
          </a:p>
        </p:txBody>
      </p:sp>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TAMSIM Exercise</a:t>
            </a:r>
          </a:p>
        </p:txBody>
      </p:sp>
      <p:sp>
        <p:nvSpPr>
          <p:cNvPr id="63491" name="Content Placeholder 3"/>
          <p:cNvSpPr>
            <a:spLocks noGrp="1"/>
          </p:cNvSpPr>
          <p:nvPr>
            <p:ph idx="1"/>
          </p:nvPr>
        </p:nvSpPr>
        <p:spPr/>
        <p:txBody>
          <a:bodyPr/>
          <a:lstStyle/>
          <a:p>
            <a:endParaRPr lang="en-US" smtClean="0"/>
          </a:p>
        </p:txBody>
      </p:sp>
      <p:pic>
        <p:nvPicPr>
          <p:cNvPr id="63492" name="Picture 2"/>
          <p:cNvPicPr>
            <a:picLocks noChangeAspect="1" noChangeArrowheads="1"/>
          </p:cNvPicPr>
          <p:nvPr/>
        </p:nvPicPr>
        <p:blipFill>
          <a:blip r:embed="rId3" cstate="print"/>
          <a:srcRect/>
          <a:stretch>
            <a:fillRect/>
          </a:stretch>
        </p:blipFill>
        <p:spPr bwMode="auto">
          <a:xfrm>
            <a:off x="142875" y="1200150"/>
            <a:ext cx="8823325" cy="4859338"/>
          </a:xfrm>
          <a:prstGeom prst="rect">
            <a:avLst/>
          </a:prstGeom>
          <a:noFill/>
          <a:ln w="9525">
            <a:noFill/>
            <a:miter lim="800000"/>
            <a:headEnd/>
            <a:tailEnd/>
          </a:ln>
        </p:spPr>
      </p:pic>
      <p:sp>
        <p:nvSpPr>
          <p:cNvPr id="5" name="Right Arrow 4"/>
          <p:cNvSpPr>
            <a:spLocks noChangeArrowheads="1"/>
          </p:cNvSpPr>
          <p:nvPr/>
        </p:nvSpPr>
        <p:spPr bwMode="auto">
          <a:xfrm rot="9216836">
            <a:off x="3851275" y="5041900"/>
            <a:ext cx="681038" cy="484188"/>
          </a:xfrm>
          <a:prstGeom prst="rightArrow">
            <a:avLst>
              <a:gd name="adj1" fmla="val 50000"/>
              <a:gd name="adj2" fmla="val 50083"/>
            </a:avLst>
          </a:prstGeom>
          <a:solidFill>
            <a:srgbClr val="FF0000"/>
          </a:solidFill>
          <a:ln w="9525" algn="ctr">
            <a:solidFill>
              <a:schemeClr val="bg2"/>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TAMSIM Exercise</a:t>
            </a:r>
          </a:p>
        </p:txBody>
      </p:sp>
      <p:sp>
        <p:nvSpPr>
          <p:cNvPr id="64515" name="Content Placeholder 3"/>
          <p:cNvSpPr>
            <a:spLocks noGrp="1"/>
          </p:cNvSpPr>
          <p:nvPr>
            <p:ph idx="1"/>
          </p:nvPr>
        </p:nvSpPr>
        <p:spPr/>
        <p:txBody>
          <a:bodyPr/>
          <a:lstStyle/>
          <a:p>
            <a:endParaRPr lang="en-US" smtClean="0"/>
          </a:p>
        </p:txBody>
      </p:sp>
      <p:pic>
        <p:nvPicPr>
          <p:cNvPr id="64516" name="Picture 2"/>
          <p:cNvPicPr>
            <a:picLocks noChangeAspect="1" noChangeArrowheads="1"/>
          </p:cNvPicPr>
          <p:nvPr/>
        </p:nvPicPr>
        <p:blipFill>
          <a:blip r:embed="rId3" cstate="print"/>
          <a:srcRect/>
          <a:stretch>
            <a:fillRect/>
          </a:stretch>
        </p:blipFill>
        <p:spPr bwMode="auto">
          <a:xfrm>
            <a:off x="173038" y="1247775"/>
            <a:ext cx="8828087" cy="4860925"/>
          </a:xfrm>
          <a:prstGeom prst="rect">
            <a:avLst/>
          </a:prstGeom>
          <a:noFill/>
          <a:ln w="9525">
            <a:noFill/>
            <a:miter lim="800000"/>
            <a:headEnd/>
            <a:tailEnd/>
          </a:ln>
        </p:spPr>
      </p:pic>
      <p:sp>
        <p:nvSpPr>
          <p:cNvPr id="7" name="Right Brace 6"/>
          <p:cNvSpPr>
            <a:spLocks/>
          </p:cNvSpPr>
          <p:nvPr/>
        </p:nvSpPr>
        <p:spPr bwMode="auto">
          <a:xfrm rot="-5400000">
            <a:off x="5468938" y="1050925"/>
            <a:ext cx="165100" cy="5949950"/>
          </a:xfrm>
          <a:prstGeom prst="rightBrace">
            <a:avLst>
              <a:gd name="adj1" fmla="val 8342"/>
              <a:gd name="adj2" fmla="val 49801"/>
            </a:avLst>
          </a:prstGeom>
          <a:noFill/>
          <a:ln w="38100" algn="ctr">
            <a:solidFill>
              <a:srgbClr val="FF0000"/>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TAMSIM Exercise</a:t>
            </a:r>
          </a:p>
        </p:txBody>
      </p:sp>
      <p:sp>
        <p:nvSpPr>
          <p:cNvPr id="65539" name="Content Placeholder 3"/>
          <p:cNvSpPr>
            <a:spLocks noGrp="1"/>
          </p:cNvSpPr>
          <p:nvPr>
            <p:ph idx="1"/>
          </p:nvPr>
        </p:nvSpPr>
        <p:spPr/>
        <p:txBody>
          <a:bodyPr/>
          <a:lstStyle/>
          <a:p>
            <a:endParaRPr lang="en-US" smtClean="0"/>
          </a:p>
        </p:txBody>
      </p:sp>
      <p:pic>
        <p:nvPicPr>
          <p:cNvPr id="65540" name="Picture 2"/>
          <p:cNvPicPr>
            <a:picLocks noChangeAspect="1" noChangeArrowheads="1"/>
          </p:cNvPicPr>
          <p:nvPr/>
        </p:nvPicPr>
        <p:blipFill>
          <a:blip r:embed="rId3" cstate="print"/>
          <a:srcRect/>
          <a:stretch>
            <a:fillRect/>
          </a:stretch>
        </p:blipFill>
        <p:spPr bwMode="auto">
          <a:xfrm>
            <a:off x="166688" y="1225550"/>
            <a:ext cx="8810625" cy="4851400"/>
          </a:xfrm>
          <a:prstGeom prst="rect">
            <a:avLst/>
          </a:prstGeom>
          <a:noFill/>
          <a:ln w="9525">
            <a:noFill/>
            <a:miter lim="800000"/>
            <a:headEnd/>
            <a:tailEnd/>
          </a:ln>
        </p:spPr>
      </p:pic>
      <p:sp>
        <p:nvSpPr>
          <p:cNvPr id="5" name="Right Arrow 4"/>
          <p:cNvSpPr>
            <a:spLocks noChangeArrowheads="1"/>
          </p:cNvSpPr>
          <p:nvPr/>
        </p:nvSpPr>
        <p:spPr bwMode="auto">
          <a:xfrm rot="9216836">
            <a:off x="3840163" y="5018088"/>
            <a:ext cx="679450" cy="484187"/>
          </a:xfrm>
          <a:prstGeom prst="rightArrow">
            <a:avLst>
              <a:gd name="adj1" fmla="val 50000"/>
              <a:gd name="adj2" fmla="val 49966"/>
            </a:avLst>
          </a:prstGeom>
          <a:solidFill>
            <a:srgbClr val="FF0000"/>
          </a:solidFill>
          <a:ln w="9525" algn="ctr">
            <a:solidFill>
              <a:schemeClr val="bg2"/>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TAMSIM Exercise</a:t>
            </a:r>
          </a:p>
        </p:txBody>
      </p:sp>
      <p:sp>
        <p:nvSpPr>
          <p:cNvPr id="66563" name="Content Placeholder 3"/>
          <p:cNvSpPr>
            <a:spLocks noGrp="1"/>
          </p:cNvSpPr>
          <p:nvPr>
            <p:ph idx="1"/>
          </p:nvPr>
        </p:nvSpPr>
        <p:spPr/>
        <p:txBody>
          <a:bodyPr/>
          <a:lstStyle/>
          <a:p>
            <a:endParaRPr lang="en-US" smtClean="0"/>
          </a:p>
        </p:txBody>
      </p:sp>
      <p:pic>
        <p:nvPicPr>
          <p:cNvPr id="66564" name="Picture 2"/>
          <p:cNvPicPr>
            <a:picLocks noChangeAspect="1" noChangeArrowheads="1"/>
          </p:cNvPicPr>
          <p:nvPr/>
        </p:nvPicPr>
        <p:blipFill>
          <a:blip r:embed="rId3" cstate="print"/>
          <a:srcRect/>
          <a:stretch>
            <a:fillRect/>
          </a:stretch>
        </p:blipFill>
        <p:spPr bwMode="auto">
          <a:xfrm>
            <a:off x="147638" y="1219200"/>
            <a:ext cx="8842375" cy="4870450"/>
          </a:xfrm>
          <a:prstGeom prst="rect">
            <a:avLst/>
          </a:prstGeom>
          <a:noFill/>
          <a:ln w="9525">
            <a:noFill/>
            <a:miter lim="800000"/>
            <a:headEnd/>
            <a:tailEnd/>
          </a:ln>
        </p:spPr>
      </p:pic>
      <p:sp>
        <p:nvSpPr>
          <p:cNvPr id="6" name="Right Brace 5"/>
          <p:cNvSpPr>
            <a:spLocks/>
          </p:cNvSpPr>
          <p:nvPr/>
        </p:nvSpPr>
        <p:spPr bwMode="auto">
          <a:xfrm rot="-5400000">
            <a:off x="5468144" y="1216819"/>
            <a:ext cx="166688" cy="5949950"/>
          </a:xfrm>
          <a:prstGeom prst="rightBrace">
            <a:avLst>
              <a:gd name="adj1" fmla="val 8263"/>
              <a:gd name="adj2" fmla="val 49801"/>
            </a:avLst>
          </a:prstGeom>
          <a:noFill/>
          <a:ln w="38100" algn="ctr">
            <a:solidFill>
              <a:srgbClr val="FF0000"/>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TAMSIM Exercise</a:t>
            </a:r>
          </a:p>
        </p:txBody>
      </p:sp>
      <p:sp>
        <p:nvSpPr>
          <p:cNvPr id="67587" name="Content Placeholder 3"/>
          <p:cNvSpPr>
            <a:spLocks noGrp="1"/>
          </p:cNvSpPr>
          <p:nvPr>
            <p:ph idx="1"/>
          </p:nvPr>
        </p:nvSpPr>
        <p:spPr/>
        <p:txBody>
          <a:bodyPr/>
          <a:lstStyle/>
          <a:p>
            <a:endParaRPr lang="en-US" smtClean="0"/>
          </a:p>
        </p:txBody>
      </p:sp>
      <p:pic>
        <p:nvPicPr>
          <p:cNvPr id="67588" name="Picture 2"/>
          <p:cNvPicPr>
            <a:picLocks noChangeAspect="1" noChangeArrowheads="1"/>
          </p:cNvPicPr>
          <p:nvPr/>
        </p:nvPicPr>
        <p:blipFill>
          <a:blip r:embed="rId3" cstate="print"/>
          <a:srcRect/>
          <a:stretch>
            <a:fillRect/>
          </a:stretch>
        </p:blipFill>
        <p:spPr bwMode="auto">
          <a:xfrm>
            <a:off x="142875" y="1230313"/>
            <a:ext cx="8847138" cy="4872037"/>
          </a:xfrm>
          <a:prstGeom prst="rect">
            <a:avLst/>
          </a:prstGeom>
          <a:noFill/>
          <a:ln w="9525">
            <a:noFill/>
            <a:miter lim="800000"/>
            <a:headEnd/>
            <a:tailEnd/>
          </a:ln>
        </p:spPr>
      </p:pic>
      <p:sp>
        <p:nvSpPr>
          <p:cNvPr id="5" name="Right Arrow 4"/>
          <p:cNvSpPr>
            <a:spLocks noChangeArrowheads="1"/>
          </p:cNvSpPr>
          <p:nvPr/>
        </p:nvSpPr>
        <p:spPr bwMode="auto">
          <a:xfrm rot="9216836">
            <a:off x="4895850" y="4721225"/>
            <a:ext cx="681038" cy="484188"/>
          </a:xfrm>
          <a:prstGeom prst="rightArrow">
            <a:avLst>
              <a:gd name="adj1" fmla="val 50000"/>
              <a:gd name="adj2" fmla="val 50083"/>
            </a:avLst>
          </a:prstGeom>
          <a:solidFill>
            <a:srgbClr val="FF0000"/>
          </a:solidFill>
          <a:ln w="9525" algn="ctr">
            <a:solidFill>
              <a:schemeClr val="bg2"/>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TAMSIM Exercise</a:t>
            </a:r>
          </a:p>
        </p:txBody>
      </p:sp>
      <p:sp>
        <p:nvSpPr>
          <p:cNvPr id="68611" name="Content Placeholder 3"/>
          <p:cNvSpPr>
            <a:spLocks noGrp="1"/>
          </p:cNvSpPr>
          <p:nvPr>
            <p:ph idx="1"/>
          </p:nvPr>
        </p:nvSpPr>
        <p:spPr/>
        <p:txBody>
          <a:bodyPr/>
          <a:lstStyle/>
          <a:p>
            <a:endParaRPr lang="en-US" smtClean="0"/>
          </a:p>
        </p:txBody>
      </p:sp>
      <p:pic>
        <p:nvPicPr>
          <p:cNvPr id="68612" name="Picture 2"/>
          <p:cNvPicPr>
            <a:picLocks noChangeAspect="1" noChangeArrowheads="1"/>
          </p:cNvPicPr>
          <p:nvPr/>
        </p:nvPicPr>
        <p:blipFill>
          <a:blip r:embed="rId3" cstate="print"/>
          <a:srcRect/>
          <a:stretch>
            <a:fillRect/>
          </a:stretch>
        </p:blipFill>
        <p:spPr bwMode="auto">
          <a:xfrm>
            <a:off x="177800" y="1149350"/>
            <a:ext cx="8788400" cy="5097463"/>
          </a:xfrm>
          <a:prstGeom prst="rect">
            <a:avLst/>
          </a:prstGeom>
          <a:noFill/>
          <a:ln w="9525">
            <a:noFill/>
            <a:miter lim="800000"/>
            <a:headEnd/>
            <a:tailEnd/>
          </a:ln>
        </p:spPr>
      </p:pic>
      <p:sp>
        <p:nvSpPr>
          <p:cNvPr id="5" name="Right Arrow 4"/>
          <p:cNvSpPr>
            <a:spLocks noChangeArrowheads="1"/>
          </p:cNvSpPr>
          <p:nvPr/>
        </p:nvSpPr>
        <p:spPr bwMode="auto">
          <a:xfrm>
            <a:off x="5918200" y="5137150"/>
            <a:ext cx="679450" cy="206375"/>
          </a:xfrm>
          <a:prstGeom prst="rightArrow">
            <a:avLst>
              <a:gd name="adj1" fmla="val 50000"/>
              <a:gd name="adj2" fmla="val 50131"/>
            </a:avLst>
          </a:prstGeom>
          <a:solidFill>
            <a:srgbClr val="FF0000"/>
          </a:solidFill>
          <a:ln w="9525" algn="ctr">
            <a:solidFill>
              <a:schemeClr val="bg2"/>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TAMSIM Exercise</a:t>
            </a:r>
          </a:p>
        </p:txBody>
      </p:sp>
      <p:sp>
        <p:nvSpPr>
          <p:cNvPr id="69635" name="Content Placeholder 3"/>
          <p:cNvSpPr>
            <a:spLocks noGrp="1"/>
          </p:cNvSpPr>
          <p:nvPr>
            <p:ph idx="1"/>
          </p:nvPr>
        </p:nvSpPr>
        <p:spPr/>
        <p:txBody>
          <a:bodyPr/>
          <a:lstStyle/>
          <a:p>
            <a:endParaRPr lang="en-US" smtClean="0"/>
          </a:p>
        </p:txBody>
      </p:sp>
      <p:pic>
        <p:nvPicPr>
          <p:cNvPr id="69636" name="Picture 2"/>
          <p:cNvPicPr>
            <a:picLocks noChangeAspect="1" noChangeArrowheads="1"/>
          </p:cNvPicPr>
          <p:nvPr/>
        </p:nvPicPr>
        <p:blipFill>
          <a:blip r:embed="rId3" cstate="print"/>
          <a:srcRect/>
          <a:stretch>
            <a:fillRect/>
          </a:stretch>
        </p:blipFill>
        <p:spPr bwMode="auto">
          <a:xfrm>
            <a:off x="179388" y="1139825"/>
            <a:ext cx="8821737" cy="5092700"/>
          </a:xfrm>
          <a:prstGeom prst="rect">
            <a:avLst/>
          </a:prstGeom>
          <a:noFill/>
          <a:ln w="9525">
            <a:noFill/>
            <a:miter lim="800000"/>
            <a:headEnd/>
            <a:tailEnd/>
          </a:ln>
        </p:spPr>
      </p:pic>
      <p:sp>
        <p:nvSpPr>
          <p:cNvPr id="6" name="Rounded Rectangle 5"/>
          <p:cNvSpPr/>
          <p:nvPr/>
        </p:nvSpPr>
        <p:spPr bwMode="auto">
          <a:xfrm>
            <a:off x="4060825" y="4537075"/>
            <a:ext cx="630238" cy="427038"/>
          </a:xfrm>
          <a:prstGeom prst="roundRect">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US">
              <a:solidFill>
                <a:schemeClr val="tx1"/>
              </a:solidFill>
              <a:latin typeface="Times New Roman" charset="0"/>
            </a:endParaRPr>
          </a:p>
        </p:txBody>
      </p:sp>
      <p:sp>
        <p:nvSpPr>
          <p:cNvPr id="7" name="Rounded Rectangle 6"/>
          <p:cNvSpPr/>
          <p:nvPr/>
        </p:nvSpPr>
        <p:spPr bwMode="auto">
          <a:xfrm>
            <a:off x="6030913" y="4308475"/>
            <a:ext cx="1379537" cy="654050"/>
          </a:xfrm>
          <a:prstGeom prst="roundRect">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US">
              <a:solidFill>
                <a:schemeClr val="tx1"/>
              </a:solidFill>
              <a:latin typeface="Times New Roman" charset="0"/>
            </a:endParaRPr>
          </a:p>
        </p:txBody>
      </p:sp>
      <p:sp>
        <p:nvSpPr>
          <p:cNvPr id="8" name="Right Arrow 7"/>
          <p:cNvSpPr>
            <a:spLocks noChangeArrowheads="1"/>
          </p:cNvSpPr>
          <p:nvPr/>
        </p:nvSpPr>
        <p:spPr bwMode="auto">
          <a:xfrm rot="9216836">
            <a:off x="4908550" y="5172075"/>
            <a:ext cx="679450" cy="484188"/>
          </a:xfrm>
          <a:prstGeom prst="rightArrow">
            <a:avLst>
              <a:gd name="adj1" fmla="val 50000"/>
              <a:gd name="adj2" fmla="val 49966"/>
            </a:avLst>
          </a:prstGeom>
          <a:solidFill>
            <a:srgbClr val="FF0000"/>
          </a:solidFill>
          <a:ln w="9525" algn="ctr">
            <a:solidFill>
              <a:schemeClr val="bg2"/>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TAMSIM Exercise</a:t>
            </a:r>
          </a:p>
        </p:txBody>
      </p:sp>
      <p:sp>
        <p:nvSpPr>
          <p:cNvPr id="70659" name="Content Placeholder 3"/>
          <p:cNvSpPr>
            <a:spLocks noGrp="1"/>
          </p:cNvSpPr>
          <p:nvPr>
            <p:ph idx="1"/>
          </p:nvPr>
        </p:nvSpPr>
        <p:spPr/>
        <p:txBody>
          <a:bodyPr/>
          <a:lstStyle/>
          <a:p>
            <a:endParaRPr lang="en-US" smtClean="0"/>
          </a:p>
        </p:txBody>
      </p:sp>
      <p:pic>
        <p:nvPicPr>
          <p:cNvPr id="70660" name="Picture 2"/>
          <p:cNvPicPr>
            <a:picLocks noChangeAspect="1" noChangeArrowheads="1"/>
          </p:cNvPicPr>
          <p:nvPr/>
        </p:nvPicPr>
        <p:blipFill>
          <a:blip r:embed="rId3" cstate="print"/>
          <a:srcRect/>
          <a:stretch>
            <a:fillRect/>
          </a:stretch>
        </p:blipFill>
        <p:spPr bwMode="auto">
          <a:xfrm>
            <a:off x="784225" y="1122363"/>
            <a:ext cx="7575550" cy="5113337"/>
          </a:xfrm>
          <a:prstGeom prst="rect">
            <a:avLst/>
          </a:prstGeom>
          <a:noFill/>
          <a:ln w="9525">
            <a:noFill/>
            <a:miter lim="800000"/>
            <a:headEnd/>
            <a:tailEnd/>
          </a:ln>
        </p:spPr>
      </p:pic>
      <p:sp>
        <p:nvSpPr>
          <p:cNvPr id="6" name="Rounded Rectangle 5"/>
          <p:cNvSpPr/>
          <p:nvPr/>
        </p:nvSpPr>
        <p:spPr bwMode="auto">
          <a:xfrm>
            <a:off x="3952875" y="3667125"/>
            <a:ext cx="1379538" cy="157163"/>
          </a:xfrm>
          <a:prstGeom prst="roundRect">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US">
              <a:solidFill>
                <a:schemeClr val="tx1"/>
              </a:solidFill>
              <a:latin typeface="Times New Roman" charset="0"/>
            </a:endParaRPr>
          </a:p>
        </p:txBody>
      </p:sp>
      <p:sp>
        <p:nvSpPr>
          <p:cNvPr id="7" name="Right Arrow 6"/>
          <p:cNvSpPr>
            <a:spLocks noChangeArrowheads="1"/>
          </p:cNvSpPr>
          <p:nvPr/>
        </p:nvSpPr>
        <p:spPr bwMode="auto">
          <a:xfrm rot="9216836">
            <a:off x="6215063" y="5492750"/>
            <a:ext cx="679450" cy="484188"/>
          </a:xfrm>
          <a:prstGeom prst="rightArrow">
            <a:avLst>
              <a:gd name="adj1" fmla="val 50000"/>
              <a:gd name="adj2" fmla="val 49966"/>
            </a:avLst>
          </a:prstGeom>
          <a:solidFill>
            <a:srgbClr val="FF0000"/>
          </a:solidFill>
          <a:ln w="9525" algn="ctr">
            <a:solidFill>
              <a:schemeClr val="bg2"/>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t>TAMSIM Exercise</a:t>
            </a:r>
          </a:p>
        </p:txBody>
      </p:sp>
      <p:sp>
        <p:nvSpPr>
          <p:cNvPr id="71683" name="Content Placeholder 3"/>
          <p:cNvSpPr>
            <a:spLocks noGrp="1"/>
          </p:cNvSpPr>
          <p:nvPr>
            <p:ph idx="1"/>
          </p:nvPr>
        </p:nvSpPr>
        <p:spPr/>
        <p:txBody>
          <a:bodyPr/>
          <a:lstStyle/>
          <a:p>
            <a:endParaRPr lang="en-US" smtClean="0"/>
          </a:p>
        </p:txBody>
      </p:sp>
      <p:pic>
        <p:nvPicPr>
          <p:cNvPr id="71684" name="Picture 2"/>
          <p:cNvPicPr>
            <a:picLocks noChangeAspect="1" noChangeArrowheads="1"/>
          </p:cNvPicPr>
          <p:nvPr/>
        </p:nvPicPr>
        <p:blipFill>
          <a:blip r:embed="rId3" cstate="print"/>
          <a:srcRect/>
          <a:stretch>
            <a:fillRect/>
          </a:stretch>
        </p:blipFill>
        <p:spPr bwMode="auto">
          <a:xfrm>
            <a:off x="784225" y="1074738"/>
            <a:ext cx="7575550" cy="5113337"/>
          </a:xfrm>
          <a:prstGeom prst="rect">
            <a:avLst/>
          </a:prstGeom>
          <a:noFill/>
          <a:ln w="9525">
            <a:noFill/>
            <a:miter lim="800000"/>
            <a:headEnd/>
            <a:tailEnd/>
          </a:ln>
        </p:spPr>
      </p:pic>
      <p:pic>
        <p:nvPicPr>
          <p:cNvPr id="71685" name="Picture 6"/>
          <p:cNvPicPr>
            <a:picLocks noChangeAspect="1" noChangeArrowheads="1"/>
          </p:cNvPicPr>
          <p:nvPr/>
        </p:nvPicPr>
        <p:blipFill>
          <a:blip r:embed="rId4" cstate="print"/>
          <a:srcRect/>
          <a:stretch>
            <a:fillRect/>
          </a:stretch>
        </p:blipFill>
        <p:spPr bwMode="auto">
          <a:xfrm>
            <a:off x="3040063" y="3217863"/>
            <a:ext cx="3114675" cy="1266825"/>
          </a:xfrm>
          <a:prstGeom prst="rect">
            <a:avLst/>
          </a:prstGeom>
          <a:noFill/>
          <a:ln w="9525">
            <a:noFill/>
            <a:miter lim="800000"/>
            <a:headEnd/>
            <a:tailEnd/>
          </a:ln>
        </p:spPr>
      </p:pic>
      <p:sp>
        <p:nvSpPr>
          <p:cNvPr id="8" name="Right Arrow 7"/>
          <p:cNvSpPr>
            <a:spLocks noChangeArrowheads="1"/>
          </p:cNvSpPr>
          <p:nvPr/>
        </p:nvSpPr>
        <p:spPr bwMode="auto">
          <a:xfrm rot="9216836">
            <a:off x="4730750" y="3841750"/>
            <a:ext cx="679450" cy="484188"/>
          </a:xfrm>
          <a:prstGeom prst="rightArrow">
            <a:avLst>
              <a:gd name="adj1" fmla="val 50000"/>
              <a:gd name="adj2" fmla="val 49966"/>
            </a:avLst>
          </a:prstGeom>
          <a:solidFill>
            <a:srgbClr val="FF0000"/>
          </a:solidFill>
          <a:ln w="9525" algn="ctr">
            <a:solidFill>
              <a:schemeClr val="bg2"/>
            </a:solidFill>
            <a:round/>
            <a:headEnd/>
            <a:tailEnd/>
          </a:ln>
        </p:spPr>
        <p:txBody>
          <a:bodyPr/>
          <a:lstStyle/>
          <a:p>
            <a:endParaRPr lang="en-US"/>
          </a:p>
        </p:txBody>
      </p:sp>
      <p:sp>
        <p:nvSpPr>
          <p:cNvPr id="7" name="Right Arrow 6"/>
          <p:cNvSpPr>
            <a:spLocks noChangeArrowheads="1"/>
          </p:cNvSpPr>
          <p:nvPr/>
        </p:nvSpPr>
        <p:spPr bwMode="auto">
          <a:xfrm rot="9216836">
            <a:off x="5678488" y="5038725"/>
            <a:ext cx="679450" cy="484188"/>
          </a:xfrm>
          <a:prstGeom prst="rightArrow">
            <a:avLst>
              <a:gd name="adj1" fmla="val 50000"/>
              <a:gd name="adj2" fmla="val 49966"/>
            </a:avLst>
          </a:prstGeom>
          <a:solidFill>
            <a:srgbClr val="FF0000"/>
          </a:solidFill>
          <a:ln w="9525" algn="ctr">
            <a:solidFill>
              <a:schemeClr val="bg2"/>
            </a:solidFill>
            <a:round/>
            <a:headEnd/>
            <a:tailEnd/>
          </a:ln>
        </p:spPr>
        <p:txBody>
          <a:bodyPr/>
          <a:lstStyle/>
          <a:p>
            <a:endParaRPr lang="en-US"/>
          </a:p>
        </p:txBody>
      </p:sp>
      <p:sp>
        <p:nvSpPr>
          <p:cNvPr id="9" name="TextBox 8"/>
          <p:cNvSpPr txBox="1">
            <a:spLocks noChangeArrowheads="1"/>
          </p:cNvSpPr>
          <p:nvPr/>
        </p:nvSpPr>
        <p:spPr bwMode="auto">
          <a:xfrm>
            <a:off x="6342063" y="4691063"/>
            <a:ext cx="1982787" cy="954087"/>
          </a:xfrm>
          <a:prstGeom prst="rect">
            <a:avLst/>
          </a:prstGeom>
          <a:solidFill>
            <a:schemeClr val="tx1"/>
          </a:solidFill>
          <a:ln w="9525">
            <a:solidFill>
              <a:schemeClr val="bg2"/>
            </a:solidFill>
            <a:miter lim="800000"/>
            <a:headEnd/>
            <a:tailEnd/>
          </a:ln>
        </p:spPr>
        <p:txBody>
          <a:bodyPr>
            <a:spAutoFit/>
          </a:bodyPr>
          <a:lstStyle/>
          <a:p>
            <a:r>
              <a:rPr lang="en-US" sz="1400" b="1">
                <a:solidFill>
                  <a:srgbClr val="FF0000"/>
                </a:solidFill>
              </a:rPr>
              <a:t>Then click Reset Data to go on to create the next scenario and run again.</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ctrTitle"/>
          </p:nvPr>
        </p:nvSpPr>
        <p:spPr/>
        <p:txBody>
          <a:bodyPr/>
          <a:lstStyle/>
          <a:p>
            <a:pPr algn="ctr"/>
            <a:r>
              <a:rPr lang="en-US" sz="6000" i="1" smtClean="0"/>
              <a:t>BREAK</a:t>
            </a:r>
          </a:p>
        </p:txBody>
      </p:sp>
      <p:sp>
        <p:nvSpPr>
          <p:cNvPr id="72707" name="Subtitle 2"/>
          <p:cNvSpPr>
            <a:spLocks noGrp="1"/>
          </p:cNvSpPr>
          <p:nvPr>
            <p:ph type="subTitle" idx="1"/>
          </p:nvPr>
        </p:nvSpPr>
        <p:spPr/>
        <p:txBody>
          <a:bodyPr/>
          <a:lstStyle/>
          <a:p>
            <a:endParaRPr lang="en-US" smtClean="0"/>
          </a:p>
        </p:txBody>
      </p: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5"/>
          <p:cNvSpPr>
            <a:spLocks noGrp="1"/>
          </p:cNvSpPr>
          <p:nvPr>
            <p:ph type="title"/>
          </p:nvPr>
        </p:nvSpPr>
        <p:spPr/>
        <p:txBody>
          <a:bodyPr/>
          <a:lstStyle/>
          <a:p>
            <a:r>
              <a:rPr lang="en-US" smtClean="0"/>
              <a:t>Workshop Objectives</a:t>
            </a:r>
          </a:p>
        </p:txBody>
      </p:sp>
      <p:sp>
        <p:nvSpPr>
          <p:cNvPr id="46083" name="Content Placeholder 6"/>
          <p:cNvSpPr>
            <a:spLocks noGrp="1"/>
          </p:cNvSpPr>
          <p:nvPr>
            <p:ph idx="1"/>
          </p:nvPr>
        </p:nvSpPr>
        <p:spPr/>
        <p:txBody>
          <a:bodyPr/>
          <a:lstStyle/>
          <a:p>
            <a:r>
              <a:rPr lang="en-US" smtClean="0"/>
              <a:t>Introduce two new ROW acquisition software tools (TAMSIM and EROW) to additional district ROW personnel in region</a:t>
            </a:r>
          </a:p>
          <a:p>
            <a:r>
              <a:rPr lang="en-US" smtClean="0"/>
              <a:t>Share analysis of parcel acquisition possibilities for a Dallas District project</a:t>
            </a:r>
          </a:p>
          <a:p>
            <a:r>
              <a:rPr lang="en-US" smtClean="0"/>
              <a:t>Obtain feedback on tools from district ROW personnel</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Effect transition="in" filter="blinds(horizontal)">
                                      <p:cBhvr>
                                        <p:cTn id="7" dur="500"/>
                                        <p:tgtEl>
                                          <p:spTgt spid="460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6083">
                                            <p:txEl>
                                              <p:pRg st="2" end="2"/>
                                            </p:txEl>
                                          </p:spTgt>
                                        </p:tgtEl>
                                        <p:attrNameLst>
                                          <p:attrName>style.visibility</p:attrName>
                                        </p:attrNameLst>
                                      </p:cBhvr>
                                      <p:to>
                                        <p:strVal val="visible"/>
                                      </p:to>
                                    </p:set>
                                    <p:animEffect transition="in" filter="blinds(horizontal)">
                                      <p:cBhvr>
                                        <p:cTn id="12" dur="500"/>
                                        <p:tgtEl>
                                          <p:spTgt spid="46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7"/>
          <p:cNvSpPr>
            <a:spLocks noGrp="1"/>
          </p:cNvSpPr>
          <p:nvPr>
            <p:ph type="ctrTitle"/>
          </p:nvPr>
        </p:nvSpPr>
        <p:spPr/>
        <p:txBody>
          <a:bodyPr/>
          <a:lstStyle/>
          <a:p>
            <a:pPr algn="ctr"/>
            <a:r>
              <a:rPr lang="en-US" smtClean="0"/>
              <a:t>Introduction to Optimization</a:t>
            </a:r>
          </a:p>
        </p:txBody>
      </p:sp>
      <p:sp>
        <p:nvSpPr>
          <p:cNvPr id="73731" name="Subtitle 8"/>
          <p:cNvSpPr>
            <a:spLocks noGrp="1"/>
          </p:cNvSpPr>
          <p:nvPr>
            <p:ph type="subTitle" idx="1"/>
          </p:nvPr>
        </p:nvSpPr>
        <p:spPr/>
        <p:txBody>
          <a:bodyPr/>
          <a:lstStyle/>
          <a:p>
            <a:endParaRPr lang="en-US" smtClean="0"/>
          </a:p>
        </p:txBody>
      </p:sp>
    </p:spTree>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z="4400" smtClean="0"/>
              <a:t>Introduction to Optimization</a:t>
            </a:r>
          </a:p>
        </p:txBody>
      </p:sp>
      <p:sp>
        <p:nvSpPr>
          <p:cNvPr id="3" name="Content Placeholder 2"/>
          <p:cNvSpPr>
            <a:spLocks noGrp="1"/>
          </p:cNvSpPr>
          <p:nvPr>
            <p:ph idx="1"/>
          </p:nvPr>
        </p:nvSpPr>
        <p:spPr>
          <a:xfrm>
            <a:off x="457200" y="1600200"/>
            <a:ext cx="8229600" cy="4572000"/>
          </a:xfrm>
        </p:spPr>
        <p:txBody>
          <a:bodyPr>
            <a:normAutofit fontScale="92500" lnSpcReduction="20000"/>
          </a:bodyPr>
          <a:lstStyle/>
          <a:p>
            <a:pPr>
              <a:defRPr/>
            </a:pPr>
            <a:r>
              <a:rPr lang="en-US" b="0" dirty="0" smtClean="0"/>
              <a:t>Optimization is derived from the Latin word “</a:t>
            </a:r>
            <a:r>
              <a:rPr lang="en-US" b="0" dirty="0" err="1" smtClean="0"/>
              <a:t>optimus</a:t>
            </a:r>
            <a:r>
              <a:rPr lang="en-US" b="0" dirty="0" smtClean="0"/>
              <a:t>,” meaning </a:t>
            </a:r>
            <a:r>
              <a:rPr lang="en-US" dirty="0" smtClean="0"/>
              <a:t>the best</a:t>
            </a:r>
            <a:r>
              <a:rPr lang="en-US" b="0" dirty="0" smtClean="0"/>
              <a:t>.</a:t>
            </a:r>
            <a:endParaRPr lang="en-US" dirty="0" smtClean="0"/>
          </a:p>
          <a:p>
            <a:pPr>
              <a:defRPr/>
            </a:pPr>
            <a:r>
              <a:rPr lang="en-US" b="0" dirty="0" smtClean="0"/>
              <a:t>Organizations are striving to streamline their business processes to maximize utility of resources.</a:t>
            </a:r>
          </a:p>
          <a:p>
            <a:pPr>
              <a:defRPr/>
            </a:pPr>
            <a:endParaRPr lang="en-US" dirty="0"/>
          </a:p>
          <a:p>
            <a:pPr>
              <a:buFontTx/>
              <a:buNone/>
              <a:defRPr/>
            </a:pPr>
            <a:r>
              <a:rPr lang="en-US" dirty="0" smtClean="0"/>
              <a:t>				</a:t>
            </a:r>
            <a:r>
              <a:rPr lang="en-US" dirty="0"/>
              <a:t> </a:t>
            </a:r>
            <a:r>
              <a:rPr lang="en-US" dirty="0" smtClean="0"/>
              <a:t>          O</a:t>
            </a:r>
          </a:p>
          <a:p>
            <a:pPr>
              <a:defRPr/>
            </a:pPr>
            <a:endParaRPr lang="en-US" dirty="0" smtClean="0"/>
          </a:p>
          <a:p>
            <a:pPr>
              <a:defRPr/>
            </a:pPr>
            <a:r>
              <a:rPr lang="en-US" b="0" dirty="0" smtClean="0"/>
              <a:t>What is the best (optimal) way of using resources (e.g., workforce, machinery, capital, etc.) to produce maximum output?</a:t>
            </a:r>
          </a:p>
          <a:p>
            <a:pPr>
              <a:defRPr/>
            </a:pPr>
            <a:endParaRPr lang="en-US" dirty="0" smtClean="0"/>
          </a:p>
          <a:p>
            <a:pPr>
              <a:defRPr/>
            </a:pPr>
            <a:endParaRPr lang="en-US" dirty="0"/>
          </a:p>
        </p:txBody>
      </p:sp>
      <p:grpSp>
        <p:nvGrpSpPr>
          <p:cNvPr id="74756" name="Group 32"/>
          <p:cNvGrpSpPr>
            <a:grpSpLocks/>
          </p:cNvGrpSpPr>
          <p:nvPr/>
        </p:nvGrpSpPr>
        <p:grpSpPr bwMode="auto">
          <a:xfrm>
            <a:off x="1600200" y="3667125"/>
            <a:ext cx="5943600" cy="1095375"/>
            <a:chOff x="1752600" y="2886075"/>
            <a:chExt cx="5943600" cy="1095375"/>
          </a:xfrm>
        </p:grpSpPr>
        <p:sp>
          <p:nvSpPr>
            <p:cNvPr id="4" name="Oval 3"/>
            <p:cNvSpPr/>
            <p:nvPr/>
          </p:nvSpPr>
          <p:spPr>
            <a:xfrm>
              <a:off x="3810000" y="2971800"/>
              <a:ext cx="1600200" cy="9906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dirty="0"/>
                <a:t>Business Processes</a:t>
              </a:r>
            </a:p>
          </p:txBody>
        </p:sp>
        <p:cxnSp>
          <p:nvCxnSpPr>
            <p:cNvPr id="6" name="Straight Arrow Connector 5"/>
            <p:cNvCxnSpPr/>
            <p:nvPr/>
          </p:nvCxnSpPr>
          <p:spPr>
            <a:xfrm>
              <a:off x="3009900" y="2886075"/>
              <a:ext cx="838200" cy="381000"/>
            </a:xfrm>
            <a:prstGeom prst="straightConnector1">
              <a:avLst/>
            </a:prstGeom>
            <a:ln>
              <a:headEnd type="none" w="med" len="med"/>
              <a:tailEnd type="triangle" w="med" len="med"/>
            </a:ln>
          </p:spPr>
          <p:style>
            <a:lnRef idx="1">
              <a:schemeClr val="accent1"/>
            </a:lnRef>
            <a:fillRef idx="2">
              <a:schemeClr val="accent1"/>
            </a:fillRef>
            <a:effectRef idx="1">
              <a:schemeClr val="accent1"/>
            </a:effectRef>
            <a:fontRef idx="minor">
              <a:schemeClr val="dk1"/>
            </a:fontRef>
          </p:style>
        </p:cxnSp>
        <p:cxnSp>
          <p:nvCxnSpPr>
            <p:cNvPr id="8" name="Straight Arrow Connector 7"/>
            <p:cNvCxnSpPr/>
            <p:nvPr/>
          </p:nvCxnSpPr>
          <p:spPr>
            <a:xfrm>
              <a:off x="2819400" y="3475038"/>
              <a:ext cx="990600" cy="1587"/>
            </a:xfrm>
            <a:prstGeom prst="straightConnector1">
              <a:avLst/>
            </a:prstGeom>
            <a:ln>
              <a:headEnd type="none" w="med" len="med"/>
              <a:tailEnd type="triangle" w="med" len="med"/>
            </a:ln>
          </p:spPr>
          <p:style>
            <a:lnRef idx="1">
              <a:schemeClr val="accent1"/>
            </a:lnRef>
            <a:fillRef idx="2">
              <a:schemeClr val="accent1"/>
            </a:fillRef>
            <a:effectRef idx="1">
              <a:schemeClr val="accent1"/>
            </a:effectRef>
            <a:fontRef idx="minor">
              <a:schemeClr val="dk1"/>
            </a:fontRef>
          </p:style>
        </p:cxnSp>
        <p:cxnSp>
          <p:nvCxnSpPr>
            <p:cNvPr id="9" name="Straight Arrow Connector 8"/>
            <p:cNvCxnSpPr/>
            <p:nvPr/>
          </p:nvCxnSpPr>
          <p:spPr>
            <a:xfrm flipV="1">
              <a:off x="2943225" y="3678238"/>
              <a:ext cx="933450" cy="303212"/>
            </a:xfrm>
            <a:prstGeom prst="straightConnector1">
              <a:avLst/>
            </a:prstGeom>
            <a:ln>
              <a:headEnd type="none" w="med" len="med"/>
              <a:tailEnd type="triangle" w="med" len="med"/>
            </a:ln>
          </p:spPr>
          <p:style>
            <a:lnRef idx="1">
              <a:schemeClr val="accent1"/>
            </a:lnRef>
            <a:fillRef idx="2">
              <a:schemeClr val="accent1"/>
            </a:fillRef>
            <a:effectRef idx="1">
              <a:schemeClr val="accent1"/>
            </a:effectRef>
            <a:fontRef idx="minor">
              <a:schemeClr val="dk1"/>
            </a:fontRef>
          </p:style>
        </p:cxnSp>
        <p:cxnSp>
          <p:nvCxnSpPr>
            <p:cNvPr id="17" name="Straight Arrow Connector 16"/>
            <p:cNvCxnSpPr/>
            <p:nvPr/>
          </p:nvCxnSpPr>
          <p:spPr>
            <a:xfrm flipV="1">
              <a:off x="5334000" y="2971800"/>
              <a:ext cx="914400" cy="304800"/>
            </a:xfrm>
            <a:prstGeom prst="straightConnector1">
              <a:avLst/>
            </a:prstGeom>
            <a:ln>
              <a:headEnd type="none" w="med" len="med"/>
              <a:tailEnd type="triangle" w="med" len="med"/>
            </a:ln>
          </p:spPr>
          <p:style>
            <a:lnRef idx="1">
              <a:schemeClr val="accent1"/>
            </a:lnRef>
            <a:fillRef idx="2">
              <a:schemeClr val="accent1"/>
            </a:fillRef>
            <a:effectRef idx="1">
              <a:schemeClr val="accent1"/>
            </a:effectRef>
            <a:fontRef idx="minor">
              <a:schemeClr val="dk1"/>
            </a:fontRef>
          </p:style>
        </p:cxnSp>
        <p:cxnSp>
          <p:nvCxnSpPr>
            <p:cNvPr id="21" name="Straight Arrow Connector 20"/>
            <p:cNvCxnSpPr/>
            <p:nvPr/>
          </p:nvCxnSpPr>
          <p:spPr>
            <a:xfrm>
              <a:off x="5365750" y="3638550"/>
              <a:ext cx="920750" cy="228600"/>
            </a:xfrm>
            <a:prstGeom prst="straightConnector1">
              <a:avLst/>
            </a:prstGeom>
            <a:ln>
              <a:headEnd type="none" w="med" len="med"/>
              <a:tailEnd type="triangle" w="med" len="med"/>
            </a:ln>
          </p:spPr>
          <p:style>
            <a:lnRef idx="1">
              <a:schemeClr val="accent1"/>
            </a:lnRef>
            <a:fillRef idx="2">
              <a:schemeClr val="accent1"/>
            </a:fillRef>
            <a:effectRef idx="1">
              <a:schemeClr val="accent1"/>
            </a:effectRef>
            <a:fontRef idx="minor">
              <a:schemeClr val="dk1"/>
            </a:fontRef>
          </p:style>
        </p:cxnSp>
        <p:sp>
          <p:nvSpPr>
            <p:cNvPr id="27" name="TextBox 26"/>
            <p:cNvSpPr txBox="1"/>
            <p:nvPr/>
          </p:nvSpPr>
          <p:spPr>
            <a:xfrm>
              <a:off x="1752600" y="3297238"/>
              <a:ext cx="914400" cy="339725"/>
            </a:xfrm>
            <a:prstGeom prst="rect">
              <a:avLst/>
            </a:prstGeom>
            <a:noFill/>
            <a:ln>
              <a:noFill/>
            </a:ln>
          </p:spPr>
          <p:style>
            <a:lnRef idx="1">
              <a:schemeClr val="accent4"/>
            </a:lnRef>
            <a:fillRef idx="1001">
              <a:schemeClr val="lt1"/>
            </a:fillRef>
            <a:effectRef idx="1">
              <a:schemeClr val="accent4"/>
            </a:effectRef>
            <a:fontRef idx="minor">
              <a:schemeClr val="dk1"/>
            </a:fontRef>
          </p:style>
          <p:txBody>
            <a:bodyPr>
              <a:spAutoFit/>
            </a:bodyPr>
            <a:lstStyle/>
            <a:p>
              <a:pPr algn="ctr">
                <a:defRPr/>
              </a:pPr>
              <a:r>
                <a:rPr lang="en-US" sz="1600" dirty="0">
                  <a:solidFill>
                    <a:schemeClr val="tx1"/>
                  </a:solidFill>
                </a:rPr>
                <a:t>INPUTS</a:t>
              </a:r>
            </a:p>
          </p:txBody>
        </p:sp>
        <p:sp>
          <p:nvSpPr>
            <p:cNvPr id="28" name="TextBox 27"/>
            <p:cNvSpPr txBox="1"/>
            <p:nvPr/>
          </p:nvSpPr>
          <p:spPr>
            <a:xfrm>
              <a:off x="6553200" y="3259138"/>
              <a:ext cx="1143000" cy="339725"/>
            </a:xfrm>
            <a:prstGeom prst="rect">
              <a:avLst/>
            </a:prstGeom>
            <a:noFill/>
            <a:ln>
              <a:noFill/>
            </a:ln>
          </p:spPr>
          <p:style>
            <a:lnRef idx="1">
              <a:schemeClr val="accent4"/>
            </a:lnRef>
            <a:fillRef idx="1001">
              <a:schemeClr val="lt1"/>
            </a:fillRef>
            <a:effectRef idx="1">
              <a:schemeClr val="accent4"/>
            </a:effectRef>
            <a:fontRef idx="minor">
              <a:schemeClr val="dk1"/>
            </a:fontRef>
          </p:style>
          <p:txBody>
            <a:bodyPr>
              <a:spAutoFit/>
            </a:bodyPr>
            <a:lstStyle/>
            <a:p>
              <a:pPr algn="ctr">
                <a:defRPr/>
              </a:pPr>
              <a:r>
                <a:rPr lang="en-US" sz="1600" dirty="0">
                  <a:solidFill>
                    <a:schemeClr val="tx1"/>
                  </a:solidFill>
                </a:rPr>
                <a:t>OUTPUTS</a:t>
              </a:r>
            </a:p>
          </p:txBody>
        </p:sp>
        <p:cxnSp>
          <p:nvCxnSpPr>
            <p:cNvPr id="32" name="Straight Arrow Connector 31"/>
            <p:cNvCxnSpPr/>
            <p:nvPr/>
          </p:nvCxnSpPr>
          <p:spPr>
            <a:xfrm>
              <a:off x="5410200" y="3467100"/>
              <a:ext cx="990600" cy="1588"/>
            </a:xfrm>
            <a:prstGeom prst="straightConnector1">
              <a:avLst/>
            </a:prstGeom>
            <a:ln>
              <a:headEnd type="none" w="med" len="med"/>
              <a:tailEnd type="triangle" w="med" len="med"/>
            </a:ln>
          </p:spPr>
          <p:style>
            <a:lnRef idx="1">
              <a:schemeClr val="accent1"/>
            </a:lnRef>
            <a:fillRef idx="2">
              <a:schemeClr val="accent1"/>
            </a:fillRef>
            <a:effectRef idx="1">
              <a:schemeClr val="accent1"/>
            </a:effectRef>
            <a:fontRef idx="minor">
              <a:schemeClr val="dk1"/>
            </a:fontRef>
          </p:style>
        </p:cxnSp>
      </p:grpSp>
    </p:spTree>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Example</a:t>
            </a:r>
          </a:p>
        </p:txBody>
      </p:sp>
      <p:sp>
        <p:nvSpPr>
          <p:cNvPr id="75779" name="Content Placeholder 2"/>
          <p:cNvSpPr>
            <a:spLocks noGrp="1"/>
          </p:cNvSpPr>
          <p:nvPr>
            <p:ph idx="1"/>
          </p:nvPr>
        </p:nvSpPr>
        <p:spPr>
          <a:xfrm>
            <a:off x="685800" y="1460500"/>
            <a:ext cx="7772400" cy="4406900"/>
          </a:xfrm>
        </p:spPr>
        <p:txBody>
          <a:bodyPr/>
          <a:lstStyle/>
          <a:p>
            <a:r>
              <a:rPr lang="en-US" smtClean="0"/>
              <a:t>We have 5 projects to choose from.</a:t>
            </a:r>
          </a:p>
          <a:p>
            <a:endParaRPr lang="en-US" smtClean="0"/>
          </a:p>
          <a:p>
            <a:pPr>
              <a:buFontTx/>
              <a:buNone/>
            </a:pPr>
            <a:endParaRPr lang="en-US" smtClean="0"/>
          </a:p>
          <a:p>
            <a:endParaRPr lang="en-US" smtClean="0"/>
          </a:p>
          <a:p>
            <a:r>
              <a:rPr lang="en-US" smtClean="0"/>
              <a:t>The total budget available is $40. Which ones would you choose?</a:t>
            </a:r>
          </a:p>
          <a:p>
            <a:pPr>
              <a:buFontTx/>
              <a:buNone/>
            </a:pPr>
            <a:endParaRPr lang="en-US" smtClean="0"/>
          </a:p>
        </p:txBody>
      </p:sp>
      <p:graphicFrame>
        <p:nvGraphicFramePr>
          <p:cNvPr id="4" name="Table 3"/>
          <p:cNvGraphicFramePr>
            <a:graphicFrameLocks noGrp="1"/>
          </p:cNvGraphicFramePr>
          <p:nvPr/>
        </p:nvGraphicFramePr>
        <p:xfrm>
          <a:off x="895350" y="2225675"/>
          <a:ext cx="7067550" cy="1112838"/>
        </p:xfrm>
        <a:graphic>
          <a:graphicData uri="http://schemas.openxmlformats.org/drawingml/2006/table">
            <a:tbl>
              <a:tblPr firstRow="1" bandRow="1">
                <a:tableStyleId>{5C22544A-7EE6-4342-B048-85BDC9FD1C3A}</a:tableStyleId>
              </a:tblPr>
              <a:tblGrid>
                <a:gridCol w="1600200"/>
                <a:gridCol w="1009650"/>
                <a:gridCol w="1076325"/>
                <a:gridCol w="1133475"/>
                <a:gridCol w="1123950"/>
                <a:gridCol w="1123950"/>
              </a:tblGrid>
              <a:tr h="370840">
                <a:tc>
                  <a:txBody>
                    <a:bodyPr/>
                    <a:lstStyle/>
                    <a:p>
                      <a:r>
                        <a:rPr lang="en-US" sz="1800" dirty="0" smtClean="0">
                          <a:solidFill>
                            <a:schemeClr val="bg2"/>
                          </a:solidFill>
                        </a:rPr>
                        <a:t>Project</a:t>
                      </a:r>
                      <a:endParaRPr lang="en-US" sz="1800" dirty="0">
                        <a:solidFill>
                          <a:schemeClr val="bg2"/>
                        </a:solidFill>
                      </a:endParaRPr>
                    </a:p>
                  </a:txBody>
                  <a:tcPr/>
                </a:tc>
                <a:tc>
                  <a:txBody>
                    <a:bodyPr/>
                    <a:lstStyle/>
                    <a:p>
                      <a:pPr algn="ctr"/>
                      <a:r>
                        <a:rPr lang="en-US" sz="1800" dirty="0" smtClean="0">
                          <a:solidFill>
                            <a:schemeClr val="bg2"/>
                          </a:solidFill>
                        </a:rPr>
                        <a:t>1</a:t>
                      </a:r>
                      <a:endParaRPr lang="en-US" sz="1800" dirty="0">
                        <a:solidFill>
                          <a:schemeClr val="bg2"/>
                        </a:solidFill>
                      </a:endParaRPr>
                    </a:p>
                  </a:txBody>
                  <a:tcPr/>
                </a:tc>
                <a:tc>
                  <a:txBody>
                    <a:bodyPr/>
                    <a:lstStyle/>
                    <a:p>
                      <a:pPr algn="ctr"/>
                      <a:r>
                        <a:rPr lang="en-US" sz="1800" dirty="0" smtClean="0">
                          <a:solidFill>
                            <a:schemeClr val="bg2"/>
                          </a:solidFill>
                        </a:rPr>
                        <a:t>2</a:t>
                      </a:r>
                      <a:endParaRPr lang="en-US" sz="1800" dirty="0">
                        <a:solidFill>
                          <a:schemeClr val="bg2"/>
                        </a:solidFill>
                      </a:endParaRPr>
                    </a:p>
                  </a:txBody>
                  <a:tcPr/>
                </a:tc>
                <a:tc>
                  <a:txBody>
                    <a:bodyPr/>
                    <a:lstStyle/>
                    <a:p>
                      <a:pPr algn="ctr"/>
                      <a:r>
                        <a:rPr lang="en-US" sz="1800" dirty="0" smtClean="0">
                          <a:solidFill>
                            <a:schemeClr val="bg2"/>
                          </a:solidFill>
                        </a:rPr>
                        <a:t>3</a:t>
                      </a:r>
                      <a:endParaRPr lang="en-US" sz="1800" dirty="0">
                        <a:solidFill>
                          <a:schemeClr val="bg2"/>
                        </a:solidFill>
                      </a:endParaRPr>
                    </a:p>
                  </a:txBody>
                  <a:tcPr/>
                </a:tc>
                <a:tc>
                  <a:txBody>
                    <a:bodyPr/>
                    <a:lstStyle/>
                    <a:p>
                      <a:pPr algn="ctr"/>
                      <a:r>
                        <a:rPr lang="en-US" sz="1800" dirty="0" smtClean="0">
                          <a:solidFill>
                            <a:schemeClr val="bg2"/>
                          </a:solidFill>
                        </a:rPr>
                        <a:t>4</a:t>
                      </a:r>
                      <a:endParaRPr lang="en-US" sz="1800" dirty="0">
                        <a:solidFill>
                          <a:schemeClr val="bg2"/>
                        </a:solidFill>
                      </a:endParaRPr>
                    </a:p>
                  </a:txBody>
                  <a:tcPr/>
                </a:tc>
                <a:tc>
                  <a:txBody>
                    <a:bodyPr/>
                    <a:lstStyle/>
                    <a:p>
                      <a:pPr algn="ctr"/>
                      <a:r>
                        <a:rPr lang="en-US" sz="1800" dirty="0" smtClean="0">
                          <a:solidFill>
                            <a:schemeClr val="bg2"/>
                          </a:solidFill>
                        </a:rPr>
                        <a:t>5</a:t>
                      </a:r>
                      <a:endParaRPr lang="en-US" sz="1800" dirty="0">
                        <a:solidFill>
                          <a:schemeClr val="bg2"/>
                        </a:solidFill>
                      </a:endParaRPr>
                    </a:p>
                  </a:txBody>
                  <a:tcPr/>
                </a:tc>
              </a:tr>
              <a:tr h="370840">
                <a:tc>
                  <a:txBody>
                    <a:bodyPr/>
                    <a:lstStyle/>
                    <a:p>
                      <a:r>
                        <a:rPr lang="en-US" dirty="0" smtClean="0"/>
                        <a:t>Cost, $ </a:t>
                      </a:r>
                      <a:endParaRPr lang="en-US" dirty="0"/>
                    </a:p>
                  </a:txBody>
                  <a:tcPr/>
                </a:tc>
                <a:tc>
                  <a:txBody>
                    <a:bodyPr/>
                    <a:lstStyle/>
                    <a:p>
                      <a:pPr algn="ctr"/>
                      <a:r>
                        <a:rPr lang="en-US" dirty="0" smtClean="0"/>
                        <a:t>10</a:t>
                      </a:r>
                      <a:endParaRPr lang="en-US" dirty="0"/>
                    </a:p>
                  </a:txBody>
                  <a:tcPr/>
                </a:tc>
                <a:tc>
                  <a:txBody>
                    <a:bodyPr/>
                    <a:lstStyle/>
                    <a:p>
                      <a:pPr algn="ctr"/>
                      <a:r>
                        <a:rPr lang="en-US" dirty="0" smtClean="0"/>
                        <a:t>24</a:t>
                      </a:r>
                      <a:endParaRPr lang="en-US" dirty="0"/>
                    </a:p>
                  </a:txBody>
                  <a:tcPr/>
                </a:tc>
                <a:tc>
                  <a:txBody>
                    <a:bodyPr/>
                    <a:lstStyle/>
                    <a:p>
                      <a:pPr algn="ctr"/>
                      <a:r>
                        <a:rPr lang="en-US" dirty="0" smtClean="0"/>
                        <a:t>14</a:t>
                      </a:r>
                      <a:endParaRPr lang="en-US" dirty="0"/>
                    </a:p>
                  </a:txBody>
                  <a:tcPr/>
                </a:tc>
                <a:tc>
                  <a:txBody>
                    <a:bodyPr/>
                    <a:lstStyle/>
                    <a:p>
                      <a:pPr algn="ctr"/>
                      <a:r>
                        <a:rPr lang="en-US" dirty="0" smtClean="0"/>
                        <a:t>5</a:t>
                      </a:r>
                      <a:endParaRPr lang="en-US" dirty="0"/>
                    </a:p>
                  </a:txBody>
                  <a:tcPr/>
                </a:tc>
                <a:tc>
                  <a:txBody>
                    <a:bodyPr/>
                    <a:lstStyle/>
                    <a:p>
                      <a:pPr algn="ctr"/>
                      <a:r>
                        <a:rPr lang="en-US" dirty="0" smtClean="0"/>
                        <a:t>7</a:t>
                      </a:r>
                      <a:endParaRPr lang="en-US" dirty="0"/>
                    </a:p>
                  </a:txBody>
                  <a:tcPr/>
                </a:tc>
              </a:tr>
              <a:tr h="370840">
                <a:tc>
                  <a:txBody>
                    <a:bodyPr/>
                    <a:lstStyle/>
                    <a:p>
                      <a:r>
                        <a:rPr lang="en-US" dirty="0" smtClean="0"/>
                        <a:t>Net profit, $</a:t>
                      </a:r>
                      <a:endParaRPr lang="en-US" dirty="0"/>
                    </a:p>
                  </a:txBody>
                  <a:tcPr/>
                </a:tc>
                <a:tc>
                  <a:txBody>
                    <a:bodyPr/>
                    <a:lstStyle/>
                    <a:p>
                      <a:pPr algn="ctr"/>
                      <a:r>
                        <a:rPr lang="en-US" dirty="0" smtClean="0"/>
                        <a:t>20</a:t>
                      </a:r>
                      <a:endParaRPr lang="en-US" dirty="0"/>
                    </a:p>
                  </a:txBody>
                  <a:tcPr/>
                </a:tc>
                <a:tc>
                  <a:txBody>
                    <a:bodyPr/>
                    <a:lstStyle/>
                    <a:p>
                      <a:pPr algn="ctr"/>
                      <a:r>
                        <a:rPr lang="en-US" dirty="0" smtClean="0"/>
                        <a:t>60</a:t>
                      </a:r>
                      <a:endParaRPr lang="en-US" dirty="0"/>
                    </a:p>
                  </a:txBody>
                  <a:tcPr/>
                </a:tc>
                <a:tc>
                  <a:txBody>
                    <a:bodyPr/>
                    <a:lstStyle/>
                    <a:p>
                      <a:pPr algn="ctr"/>
                      <a:r>
                        <a:rPr lang="en-US" dirty="0" smtClean="0"/>
                        <a:t>25</a:t>
                      </a:r>
                      <a:endParaRPr lang="en-US" dirty="0"/>
                    </a:p>
                  </a:txBody>
                  <a:tcPr/>
                </a:tc>
                <a:tc>
                  <a:txBody>
                    <a:bodyPr/>
                    <a:lstStyle/>
                    <a:p>
                      <a:pPr algn="ctr"/>
                      <a:r>
                        <a:rPr lang="en-US" dirty="0" smtClean="0"/>
                        <a:t>9</a:t>
                      </a:r>
                      <a:endParaRPr lang="en-US" dirty="0"/>
                    </a:p>
                  </a:txBody>
                  <a:tcPr/>
                </a:tc>
                <a:tc>
                  <a:txBody>
                    <a:bodyPr/>
                    <a:lstStyle/>
                    <a:p>
                      <a:pPr algn="ctr"/>
                      <a:r>
                        <a:rPr lang="en-US" dirty="0" smtClean="0"/>
                        <a:t>15</a:t>
                      </a:r>
                      <a:endParaRPr lang="en-US" dirty="0"/>
                    </a:p>
                  </a:txBody>
                  <a:tcPr/>
                </a:tc>
              </a:tr>
            </a:tbl>
          </a:graphicData>
        </a:graphic>
      </p:graphicFrame>
    </p:spTree>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smtClean="0"/>
              <a:t>Analysis of Possibilities</a:t>
            </a:r>
          </a:p>
        </p:txBody>
      </p:sp>
      <p:graphicFrame>
        <p:nvGraphicFramePr>
          <p:cNvPr id="4" name="Content Placeholder 3"/>
          <p:cNvGraphicFramePr>
            <a:graphicFrameLocks noGrp="1"/>
          </p:cNvGraphicFramePr>
          <p:nvPr>
            <p:ph idx="1"/>
          </p:nvPr>
        </p:nvGraphicFramePr>
        <p:xfrm>
          <a:off x="685800" y="1295400"/>
          <a:ext cx="7772400" cy="4816475"/>
        </p:xfrm>
        <a:graphic>
          <a:graphicData uri="http://schemas.openxmlformats.org/drawingml/2006/table">
            <a:tbl>
              <a:tblPr firstRow="1" bandRow="1">
                <a:tableStyleId>{5C22544A-7EE6-4342-B048-85BDC9FD1C3A}</a:tableStyleId>
              </a:tblPr>
              <a:tblGrid>
                <a:gridCol w="1943100"/>
                <a:gridCol w="1943100"/>
                <a:gridCol w="1943100"/>
                <a:gridCol w="1943100"/>
              </a:tblGrid>
              <a:tr h="952500">
                <a:tc>
                  <a:txBody>
                    <a:bodyPr/>
                    <a:lstStyle/>
                    <a:p>
                      <a:pPr algn="ctr"/>
                      <a:r>
                        <a:rPr lang="en-US" sz="2000" dirty="0" smtClean="0">
                          <a:solidFill>
                            <a:schemeClr val="bg2"/>
                          </a:solidFill>
                        </a:rPr>
                        <a:t>Projects Selected</a:t>
                      </a:r>
                      <a:endParaRPr lang="en-US" sz="2000" dirty="0">
                        <a:solidFill>
                          <a:schemeClr val="bg2"/>
                        </a:solidFill>
                      </a:endParaRPr>
                    </a:p>
                  </a:txBody>
                  <a:tcPr anchor="ctr"/>
                </a:tc>
                <a:tc>
                  <a:txBody>
                    <a:bodyPr/>
                    <a:lstStyle/>
                    <a:p>
                      <a:pPr algn="ctr"/>
                      <a:r>
                        <a:rPr lang="en-US" sz="2000" dirty="0" smtClean="0">
                          <a:solidFill>
                            <a:schemeClr val="bg2"/>
                          </a:solidFill>
                        </a:rPr>
                        <a:t>Total Cost of Projects Selected</a:t>
                      </a:r>
                      <a:endParaRPr lang="en-US" sz="2000" dirty="0">
                        <a:solidFill>
                          <a:schemeClr val="bg2"/>
                        </a:solidFill>
                      </a:endParaRPr>
                    </a:p>
                  </a:txBody>
                  <a:tcPr anchor="ctr"/>
                </a:tc>
                <a:tc>
                  <a:txBody>
                    <a:bodyPr/>
                    <a:lstStyle/>
                    <a:p>
                      <a:pPr algn="ctr"/>
                      <a:r>
                        <a:rPr lang="en-US" sz="2000" dirty="0" smtClean="0">
                          <a:solidFill>
                            <a:schemeClr val="bg2"/>
                          </a:solidFill>
                        </a:rPr>
                        <a:t>Total Profits</a:t>
                      </a:r>
                      <a:r>
                        <a:rPr lang="en-US" sz="2000" baseline="0" dirty="0" smtClean="0">
                          <a:solidFill>
                            <a:schemeClr val="bg2"/>
                          </a:solidFill>
                        </a:rPr>
                        <a:t> from Projects Selected</a:t>
                      </a:r>
                      <a:endParaRPr lang="en-US" sz="2000" dirty="0">
                        <a:solidFill>
                          <a:schemeClr val="bg2"/>
                        </a:solidFill>
                      </a:endParaRPr>
                    </a:p>
                  </a:txBody>
                  <a:tcPr anchor="ctr"/>
                </a:tc>
                <a:tc>
                  <a:txBody>
                    <a:bodyPr/>
                    <a:lstStyle/>
                    <a:p>
                      <a:pPr algn="ctr"/>
                      <a:r>
                        <a:rPr lang="en-US" sz="2000" dirty="0" smtClean="0">
                          <a:solidFill>
                            <a:schemeClr val="bg2"/>
                          </a:solidFill>
                        </a:rPr>
                        <a:t>Benefit/Cost</a:t>
                      </a:r>
                      <a:r>
                        <a:rPr lang="en-US" sz="2000" baseline="0" dirty="0" smtClean="0">
                          <a:solidFill>
                            <a:schemeClr val="bg2"/>
                          </a:solidFill>
                        </a:rPr>
                        <a:t> Ratio</a:t>
                      </a:r>
                      <a:endParaRPr lang="en-US" sz="2000" dirty="0">
                        <a:solidFill>
                          <a:schemeClr val="bg2"/>
                        </a:solidFill>
                      </a:endParaRPr>
                    </a:p>
                  </a:txBody>
                  <a:tcPr anchor="ctr"/>
                </a:tc>
              </a:tr>
              <a:tr h="952500">
                <a:tc>
                  <a:txBody>
                    <a:bodyPr/>
                    <a:lstStyle/>
                    <a:p>
                      <a:pPr algn="ctr"/>
                      <a:r>
                        <a:rPr lang="en-US" dirty="0" smtClean="0">
                          <a:solidFill>
                            <a:schemeClr val="bg2"/>
                          </a:solidFill>
                        </a:rPr>
                        <a:t>2,3</a:t>
                      </a: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r>
              <a:tr h="952500">
                <a:tc>
                  <a:txBody>
                    <a:bodyPr/>
                    <a:lstStyle/>
                    <a:p>
                      <a:pPr algn="ctr"/>
                      <a:r>
                        <a:rPr lang="en-US" dirty="0" smtClean="0">
                          <a:solidFill>
                            <a:schemeClr val="bg2"/>
                          </a:solidFill>
                        </a:rPr>
                        <a:t>1,2,4</a:t>
                      </a: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r>
              <a:tr h="952500">
                <a:tc>
                  <a:txBody>
                    <a:bodyPr/>
                    <a:lstStyle/>
                    <a:p>
                      <a:pPr algn="ctr"/>
                      <a:r>
                        <a:rPr lang="en-US" dirty="0" smtClean="0">
                          <a:solidFill>
                            <a:schemeClr val="bg2"/>
                          </a:solidFill>
                        </a:rPr>
                        <a:t>1,3,4,5</a:t>
                      </a: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r>
              <a:tr h="952500">
                <a:tc>
                  <a:txBody>
                    <a:bodyPr/>
                    <a:lstStyle/>
                    <a:p>
                      <a:pPr algn="ctr"/>
                      <a:r>
                        <a:rPr lang="en-US" dirty="0" smtClean="0">
                          <a:solidFill>
                            <a:schemeClr val="bg2"/>
                          </a:solidFill>
                        </a:rPr>
                        <a:t>2,4,5</a:t>
                      </a: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r>
            </a:tbl>
          </a:graphicData>
        </a:graphic>
      </p:graphicFrame>
    </p:spTree>
  </p:cSld>
  <p:clrMapOvr>
    <a:masterClrMapping/>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Analysis of Possibilities</a:t>
            </a:r>
          </a:p>
        </p:txBody>
      </p:sp>
      <p:graphicFrame>
        <p:nvGraphicFramePr>
          <p:cNvPr id="4" name="Content Placeholder 3"/>
          <p:cNvGraphicFramePr>
            <a:graphicFrameLocks noGrp="1"/>
          </p:cNvGraphicFramePr>
          <p:nvPr>
            <p:ph idx="1"/>
          </p:nvPr>
        </p:nvGraphicFramePr>
        <p:xfrm>
          <a:off x="685800" y="1295400"/>
          <a:ext cx="7772400" cy="4816475"/>
        </p:xfrm>
        <a:graphic>
          <a:graphicData uri="http://schemas.openxmlformats.org/drawingml/2006/table">
            <a:tbl>
              <a:tblPr firstRow="1" bandRow="1">
                <a:tableStyleId>{5C22544A-7EE6-4342-B048-85BDC9FD1C3A}</a:tableStyleId>
              </a:tblPr>
              <a:tblGrid>
                <a:gridCol w="1943100"/>
                <a:gridCol w="1943100"/>
                <a:gridCol w="1943100"/>
                <a:gridCol w="1943100"/>
              </a:tblGrid>
              <a:tr h="952500">
                <a:tc>
                  <a:txBody>
                    <a:bodyPr/>
                    <a:lstStyle/>
                    <a:p>
                      <a:pPr algn="ctr"/>
                      <a:r>
                        <a:rPr lang="en-US" sz="2000" dirty="0" smtClean="0">
                          <a:solidFill>
                            <a:schemeClr val="bg2"/>
                          </a:solidFill>
                        </a:rPr>
                        <a:t>Projects Selected</a:t>
                      </a:r>
                      <a:endParaRPr lang="en-US" sz="2000" dirty="0">
                        <a:solidFill>
                          <a:schemeClr val="bg2"/>
                        </a:solidFill>
                      </a:endParaRPr>
                    </a:p>
                  </a:txBody>
                  <a:tcPr anchor="ctr"/>
                </a:tc>
                <a:tc>
                  <a:txBody>
                    <a:bodyPr/>
                    <a:lstStyle/>
                    <a:p>
                      <a:pPr algn="ctr"/>
                      <a:r>
                        <a:rPr lang="en-US" sz="2000" dirty="0" smtClean="0">
                          <a:solidFill>
                            <a:schemeClr val="bg2"/>
                          </a:solidFill>
                        </a:rPr>
                        <a:t>Total Cost of Projects Selected</a:t>
                      </a:r>
                      <a:endParaRPr lang="en-US" sz="2000" dirty="0">
                        <a:solidFill>
                          <a:schemeClr val="bg2"/>
                        </a:solidFill>
                      </a:endParaRPr>
                    </a:p>
                  </a:txBody>
                  <a:tcPr anchor="ctr"/>
                </a:tc>
                <a:tc>
                  <a:txBody>
                    <a:bodyPr/>
                    <a:lstStyle/>
                    <a:p>
                      <a:pPr algn="ctr"/>
                      <a:r>
                        <a:rPr lang="en-US" sz="2000" dirty="0" smtClean="0">
                          <a:solidFill>
                            <a:schemeClr val="bg2"/>
                          </a:solidFill>
                        </a:rPr>
                        <a:t>Total Profits</a:t>
                      </a:r>
                      <a:r>
                        <a:rPr lang="en-US" sz="2000" baseline="0" dirty="0" smtClean="0">
                          <a:solidFill>
                            <a:schemeClr val="bg2"/>
                          </a:solidFill>
                        </a:rPr>
                        <a:t> from Projects Selected</a:t>
                      </a:r>
                      <a:endParaRPr lang="en-US" sz="2000" dirty="0">
                        <a:solidFill>
                          <a:schemeClr val="bg2"/>
                        </a:solidFill>
                      </a:endParaRPr>
                    </a:p>
                  </a:txBody>
                  <a:tcPr anchor="ctr"/>
                </a:tc>
                <a:tc>
                  <a:txBody>
                    <a:bodyPr/>
                    <a:lstStyle/>
                    <a:p>
                      <a:pPr algn="ctr"/>
                      <a:r>
                        <a:rPr lang="en-US" sz="2000" dirty="0" smtClean="0">
                          <a:solidFill>
                            <a:schemeClr val="bg2"/>
                          </a:solidFill>
                        </a:rPr>
                        <a:t>Benefit/Cost</a:t>
                      </a:r>
                      <a:r>
                        <a:rPr lang="en-US" sz="2000" baseline="0" dirty="0" smtClean="0">
                          <a:solidFill>
                            <a:schemeClr val="bg2"/>
                          </a:solidFill>
                        </a:rPr>
                        <a:t> Ratio</a:t>
                      </a:r>
                      <a:endParaRPr lang="en-US" sz="2000" dirty="0">
                        <a:solidFill>
                          <a:schemeClr val="bg2"/>
                        </a:solidFill>
                      </a:endParaRPr>
                    </a:p>
                  </a:txBody>
                  <a:tcPr anchor="ctr"/>
                </a:tc>
              </a:tr>
              <a:tr h="952500">
                <a:tc>
                  <a:txBody>
                    <a:bodyPr/>
                    <a:lstStyle/>
                    <a:p>
                      <a:pPr algn="ctr"/>
                      <a:r>
                        <a:rPr lang="en-US" dirty="0" smtClean="0">
                          <a:solidFill>
                            <a:schemeClr val="bg2"/>
                          </a:solidFill>
                        </a:rPr>
                        <a:t>2,3</a:t>
                      </a:r>
                      <a:endParaRPr lang="en-US" dirty="0">
                        <a:solidFill>
                          <a:schemeClr val="bg2"/>
                        </a:solidFill>
                      </a:endParaRPr>
                    </a:p>
                  </a:txBody>
                  <a:tcPr anchor="ctr"/>
                </a:tc>
                <a:tc>
                  <a:txBody>
                    <a:bodyPr/>
                    <a:lstStyle/>
                    <a:p>
                      <a:pPr algn="ctr"/>
                      <a:r>
                        <a:rPr lang="en-US" dirty="0" smtClean="0">
                          <a:solidFill>
                            <a:schemeClr val="bg2"/>
                          </a:solidFill>
                        </a:rPr>
                        <a:t>$38</a:t>
                      </a:r>
                      <a:endParaRPr lang="en-US" dirty="0">
                        <a:solidFill>
                          <a:schemeClr val="bg2"/>
                        </a:solidFill>
                      </a:endParaRPr>
                    </a:p>
                  </a:txBody>
                  <a:tcPr anchor="ctr"/>
                </a:tc>
                <a:tc>
                  <a:txBody>
                    <a:bodyPr/>
                    <a:lstStyle/>
                    <a:p>
                      <a:pPr algn="ctr"/>
                      <a:r>
                        <a:rPr lang="en-US" dirty="0" smtClean="0">
                          <a:solidFill>
                            <a:schemeClr val="bg2"/>
                          </a:solidFill>
                        </a:rPr>
                        <a:t>$85</a:t>
                      </a:r>
                      <a:endParaRPr lang="en-US" dirty="0">
                        <a:solidFill>
                          <a:schemeClr val="bg2"/>
                        </a:solidFill>
                      </a:endParaRPr>
                    </a:p>
                  </a:txBody>
                  <a:tcPr anchor="ctr"/>
                </a:tc>
                <a:tc>
                  <a:txBody>
                    <a:bodyPr/>
                    <a:lstStyle/>
                    <a:p>
                      <a:pPr algn="ctr"/>
                      <a:r>
                        <a:rPr lang="en-US" dirty="0" smtClean="0">
                          <a:solidFill>
                            <a:schemeClr val="bg2"/>
                          </a:solidFill>
                        </a:rPr>
                        <a:t>2.24</a:t>
                      </a:r>
                      <a:endParaRPr lang="en-US" dirty="0">
                        <a:solidFill>
                          <a:schemeClr val="bg2"/>
                        </a:solidFill>
                      </a:endParaRPr>
                    </a:p>
                  </a:txBody>
                  <a:tcPr anchor="ctr"/>
                </a:tc>
              </a:tr>
              <a:tr h="952500">
                <a:tc>
                  <a:txBody>
                    <a:bodyPr/>
                    <a:lstStyle/>
                    <a:p>
                      <a:pPr algn="ctr"/>
                      <a:r>
                        <a:rPr lang="en-US" dirty="0" smtClean="0">
                          <a:solidFill>
                            <a:schemeClr val="bg2"/>
                          </a:solidFill>
                        </a:rPr>
                        <a:t>1,2,4</a:t>
                      </a: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r>
              <a:tr h="952500">
                <a:tc>
                  <a:txBody>
                    <a:bodyPr/>
                    <a:lstStyle/>
                    <a:p>
                      <a:pPr algn="ctr"/>
                      <a:r>
                        <a:rPr lang="en-US" dirty="0" smtClean="0">
                          <a:solidFill>
                            <a:schemeClr val="bg2"/>
                          </a:solidFill>
                        </a:rPr>
                        <a:t>1,3,4,5</a:t>
                      </a: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r>
              <a:tr h="952500">
                <a:tc>
                  <a:txBody>
                    <a:bodyPr/>
                    <a:lstStyle/>
                    <a:p>
                      <a:pPr algn="ctr"/>
                      <a:r>
                        <a:rPr lang="en-US" dirty="0" smtClean="0">
                          <a:solidFill>
                            <a:schemeClr val="bg2"/>
                          </a:solidFill>
                        </a:rPr>
                        <a:t>2,4,5</a:t>
                      </a: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r>
            </a:tbl>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mtClean="0"/>
              <a:t>Analysis of Possibilities</a:t>
            </a:r>
          </a:p>
        </p:txBody>
      </p:sp>
      <p:graphicFrame>
        <p:nvGraphicFramePr>
          <p:cNvPr id="4" name="Content Placeholder 3"/>
          <p:cNvGraphicFramePr>
            <a:graphicFrameLocks noGrp="1"/>
          </p:cNvGraphicFramePr>
          <p:nvPr>
            <p:ph idx="1"/>
          </p:nvPr>
        </p:nvGraphicFramePr>
        <p:xfrm>
          <a:off x="685800" y="1295400"/>
          <a:ext cx="7772400" cy="4816475"/>
        </p:xfrm>
        <a:graphic>
          <a:graphicData uri="http://schemas.openxmlformats.org/drawingml/2006/table">
            <a:tbl>
              <a:tblPr firstRow="1" bandRow="1">
                <a:tableStyleId>{5C22544A-7EE6-4342-B048-85BDC9FD1C3A}</a:tableStyleId>
              </a:tblPr>
              <a:tblGrid>
                <a:gridCol w="1943100"/>
                <a:gridCol w="1943100"/>
                <a:gridCol w="1943100"/>
                <a:gridCol w="1943100"/>
              </a:tblGrid>
              <a:tr h="952500">
                <a:tc>
                  <a:txBody>
                    <a:bodyPr/>
                    <a:lstStyle/>
                    <a:p>
                      <a:pPr algn="ctr"/>
                      <a:r>
                        <a:rPr lang="en-US" sz="2000" dirty="0" smtClean="0">
                          <a:solidFill>
                            <a:schemeClr val="bg2"/>
                          </a:solidFill>
                        </a:rPr>
                        <a:t>Projects Selected</a:t>
                      </a:r>
                      <a:endParaRPr lang="en-US" sz="2000" dirty="0">
                        <a:solidFill>
                          <a:schemeClr val="bg2"/>
                        </a:solidFill>
                      </a:endParaRPr>
                    </a:p>
                  </a:txBody>
                  <a:tcPr anchor="ctr"/>
                </a:tc>
                <a:tc>
                  <a:txBody>
                    <a:bodyPr/>
                    <a:lstStyle/>
                    <a:p>
                      <a:pPr algn="ctr"/>
                      <a:r>
                        <a:rPr lang="en-US" sz="2000" dirty="0" smtClean="0">
                          <a:solidFill>
                            <a:schemeClr val="bg2"/>
                          </a:solidFill>
                        </a:rPr>
                        <a:t>Total Cost of Projects Selected</a:t>
                      </a:r>
                      <a:endParaRPr lang="en-US" sz="2000" dirty="0">
                        <a:solidFill>
                          <a:schemeClr val="bg2"/>
                        </a:solidFill>
                      </a:endParaRPr>
                    </a:p>
                  </a:txBody>
                  <a:tcPr anchor="ctr"/>
                </a:tc>
                <a:tc>
                  <a:txBody>
                    <a:bodyPr/>
                    <a:lstStyle/>
                    <a:p>
                      <a:pPr algn="ctr"/>
                      <a:r>
                        <a:rPr lang="en-US" sz="2000" dirty="0" smtClean="0">
                          <a:solidFill>
                            <a:schemeClr val="bg2"/>
                          </a:solidFill>
                        </a:rPr>
                        <a:t>Total Profits</a:t>
                      </a:r>
                      <a:r>
                        <a:rPr lang="en-US" sz="2000" baseline="0" dirty="0" smtClean="0">
                          <a:solidFill>
                            <a:schemeClr val="bg2"/>
                          </a:solidFill>
                        </a:rPr>
                        <a:t> from Projects Selected</a:t>
                      </a:r>
                      <a:endParaRPr lang="en-US" sz="2000" dirty="0">
                        <a:solidFill>
                          <a:schemeClr val="bg2"/>
                        </a:solidFill>
                      </a:endParaRPr>
                    </a:p>
                  </a:txBody>
                  <a:tcPr anchor="ctr"/>
                </a:tc>
                <a:tc>
                  <a:txBody>
                    <a:bodyPr/>
                    <a:lstStyle/>
                    <a:p>
                      <a:pPr algn="ctr"/>
                      <a:r>
                        <a:rPr lang="en-US" sz="2000" dirty="0" smtClean="0">
                          <a:solidFill>
                            <a:schemeClr val="bg2"/>
                          </a:solidFill>
                        </a:rPr>
                        <a:t>Benefit/Cost</a:t>
                      </a:r>
                      <a:r>
                        <a:rPr lang="en-US" sz="2000" baseline="0" dirty="0" smtClean="0">
                          <a:solidFill>
                            <a:schemeClr val="bg2"/>
                          </a:solidFill>
                        </a:rPr>
                        <a:t> Ratio</a:t>
                      </a:r>
                      <a:endParaRPr lang="en-US" sz="2000" dirty="0">
                        <a:solidFill>
                          <a:schemeClr val="bg2"/>
                        </a:solidFill>
                      </a:endParaRPr>
                    </a:p>
                  </a:txBody>
                  <a:tcPr anchor="ctr"/>
                </a:tc>
              </a:tr>
              <a:tr h="952500">
                <a:tc>
                  <a:txBody>
                    <a:bodyPr/>
                    <a:lstStyle/>
                    <a:p>
                      <a:pPr algn="ctr"/>
                      <a:r>
                        <a:rPr lang="en-US" dirty="0" smtClean="0">
                          <a:solidFill>
                            <a:schemeClr val="bg2"/>
                          </a:solidFill>
                        </a:rPr>
                        <a:t>2,3</a:t>
                      </a:r>
                      <a:endParaRPr lang="en-US" dirty="0">
                        <a:solidFill>
                          <a:schemeClr val="bg2"/>
                        </a:solidFill>
                      </a:endParaRPr>
                    </a:p>
                  </a:txBody>
                  <a:tcPr anchor="ctr"/>
                </a:tc>
                <a:tc>
                  <a:txBody>
                    <a:bodyPr/>
                    <a:lstStyle/>
                    <a:p>
                      <a:pPr algn="ctr"/>
                      <a:r>
                        <a:rPr lang="en-US" dirty="0" smtClean="0">
                          <a:solidFill>
                            <a:schemeClr val="bg2"/>
                          </a:solidFill>
                        </a:rPr>
                        <a:t>$38</a:t>
                      </a:r>
                      <a:endParaRPr lang="en-US" dirty="0">
                        <a:solidFill>
                          <a:schemeClr val="bg2"/>
                        </a:solidFill>
                      </a:endParaRPr>
                    </a:p>
                  </a:txBody>
                  <a:tcPr anchor="ctr"/>
                </a:tc>
                <a:tc>
                  <a:txBody>
                    <a:bodyPr/>
                    <a:lstStyle/>
                    <a:p>
                      <a:pPr algn="ctr"/>
                      <a:r>
                        <a:rPr lang="en-US" dirty="0" smtClean="0">
                          <a:solidFill>
                            <a:schemeClr val="bg2"/>
                          </a:solidFill>
                        </a:rPr>
                        <a:t>$85</a:t>
                      </a:r>
                      <a:endParaRPr lang="en-US" dirty="0">
                        <a:solidFill>
                          <a:schemeClr val="bg2"/>
                        </a:solidFill>
                      </a:endParaRPr>
                    </a:p>
                  </a:txBody>
                  <a:tcPr anchor="ctr"/>
                </a:tc>
                <a:tc>
                  <a:txBody>
                    <a:bodyPr/>
                    <a:lstStyle/>
                    <a:p>
                      <a:pPr algn="ctr"/>
                      <a:r>
                        <a:rPr lang="en-US" dirty="0" smtClean="0">
                          <a:solidFill>
                            <a:schemeClr val="bg2"/>
                          </a:solidFill>
                        </a:rPr>
                        <a:t>2.24</a:t>
                      </a:r>
                      <a:endParaRPr lang="en-US" dirty="0">
                        <a:solidFill>
                          <a:schemeClr val="bg2"/>
                        </a:solidFill>
                      </a:endParaRPr>
                    </a:p>
                  </a:txBody>
                  <a:tcPr anchor="ctr"/>
                </a:tc>
              </a:tr>
              <a:tr h="952500">
                <a:tc>
                  <a:txBody>
                    <a:bodyPr/>
                    <a:lstStyle/>
                    <a:p>
                      <a:pPr algn="ctr"/>
                      <a:r>
                        <a:rPr lang="en-US" dirty="0" smtClean="0">
                          <a:solidFill>
                            <a:schemeClr val="bg2"/>
                          </a:solidFill>
                        </a:rPr>
                        <a:t>1,2,4</a:t>
                      </a:r>
                      <a:endParaRPr lang="en-US" dirty="0">
                        <a:solidFill>
                          <a:schemeClr val="bg2"/>
                        </a:solidFill>
                      </a:endParaRPr>
                    </a:p>
                  </a:txBody>
                  <a:tcPr anchor="ctr"/>
                </a:tc>
                <a:tc>
                  <a:txBody>
                    <a:bodyPr/>
                    <a:lstStyle/>
                    <a:p>
                      <a:pPr algn="ctr"/>
                      <a:r>
                        <a:rPr lang="en-US" dirty="0" smtClean="0">
                          <a:solidFill>
                            <a:schemeClr val="bg2"/>
                          </a:solidFill>
                        </a:rPr>
                        <a:t>$39</a:t>
                      </a:r>
                      <a:endParaRPr lang="en-US" dirty="0">
                        <a:solidFill>
                          <a:schemeClr val="bg2"/>
                        </a:solidFill>
                      </a:endParaRPr>
                    </a:p>
                  </a:txBody>
                  <a:tcPr anchor="ctr"/>
                </a:tc>
                <a:tc>
                  <a:txBody>
                    <a:bodyPr/>
                    <a:lstStyle/>
                    <a:p>
                      <a:pPr algn="ctr"/>
                      <a:r>
                        <a:rPr lang="en-US" dirty="0" smtClean="0">
                          <a:solidFill>
                            <a:schemeClr val="bg2"/>
                          </a:solidFill>
                        </a:rPr>
                        <a:t>$89</a:t>
                      </a:r>
                      <a:endParaRPr lang="en-US" dirty="0">
                        <a:solidFill>
                          <a:schemeClr val="bg2"/>
                        </a:solidFill>
                      </a:endParaRPr>
                    </a:p>
                  </a:txBody>
                  <a:tcPr anchor="ctr"/>
                </a:tc>
                <a:tc>
                  <a:txBody>
                    <a:bodyPr/>
                    <a:lstStyle/>
                    <a:p>
                      <a:pPr algn="ctr"/>
                      <a:r>
                        <a:rPr lang="en-US" dirty="0" smtClean="0">
                          <a:solidFill>
                            <a:schemeClr val="bg2"/>
                          </a:solidFill>
                        </a:rPr>
                        <a:t>2.28</a:t>
                      </a:r>
                      <a:endParaRPr lang="en-US" dirty="0">
                        <a:solidFill>
                          <a:schemeClr val="bg2"/>
                        </a:solidFill>
                      </a:endParaRPr>
                    </a:p>
                  </a:txBody>
                  <a:tcPr anchor="ctr"/>
                </a:tc>
              </a:tr>
              <a:tr h="952500">
                <a:tc>
                  <a:txBody>
                    <a:bodyPr/>
                    <a:lstStyle/>
                    <a:p>
                      <a:pPr algn="ctr"/>
                      <a:r>
                        <a:rPr lang="en-US" dirty="0" smtClean="0">
                          <a:solidFill>
                            <a:schemeClr val="bg2"/>
                          </a:solidFill>
                        </a:rPr>
                        <a:t>1,3,4,5</a:t>
                      </a: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r>
              <a:tr h="952500">
                <a:tc>
                  <a:txBody>
                    <a:bodyPr/>
                    <a:lstStyle/>
                    <a:p>
                      <a:pPr algn="ctr"/>
                      <a:r>
                        <a:rPr lang="en-US" dirty="0" smtClean="0">
                          <a:solidFill>
                            <a:schemeClr val="bg2"/>
                          </a:solidFill>
                        </a:rPr>
                        <a:t>2,4,5</a:t>
                      </a: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r>
            </a:tbl>
          </a:graphicData>
        </a:graphic>
      </p:graphicFrame>
    </p:spTree>
  </p:cSld>
  <p:clrMapOvr>
    <a:masterClrMapping/>
  </p:clrMapOvr>
  <p:transition>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t>Analysis of Possibilities</a:t>
            </a:r>
          </a:p>
        </p:txBody>
      </p:sp>
      <p:graphicFrame>
        <p:nvGraphicFramePr>
          <p:cNvPr id="4" name="Content Placeholder 3"/>
          <p:cNvGraphicFramePr>
            <a:graphicFrameLocks noGrp="1"/>
          </p:cNvGraphicFramePr>
          <p:nvPr>
            <p:ph idx="1"/>
          </p:nvPr>
        </p:nvGraphicFramePr>
        <p:xfrm>
          <a:off x="685800" y="1295400"/>
          <a:ext cx="7772400" cy="4816475"/>
        </p:xfrm>
        <a:graphic>
          <a:graphicData uri="http://schemas.openxmlformats.org/drawingml/2006/table">
            <a:tbl>
              <a:tblPr firstRow="1" bandRow="1">
                <a:tableStyleId>{5C22544A-7EE6-4342-B048-85BDC9FD1C3A}</a:tableStyleId>
              </a:tblPr>
              <a:tblGrid>
                <a:gridCol w="1943100"/>
                <a:gridCol w="1943100"/>
                <a:gridCol w="1943100"/>
                <a:gridCol w="1943100"/>
              </a:tblGrid>
              <a:tr h="952500">
                <a:tc>
                  <a:txBody>
                    <a:bodyPr/>
                    <a:lstStyle/>
                    <a:p>
                      <a:pPr algn="ctr"/>
                      <a:r>
                        <a:rPr lang="en-US" sz="2000" dirty="0" smtClean="0">
                          <a:solidFill>
                            <a:schemeClr val="bg2"/>
                          </a:solidFill>
                        </a:rPr>
                        <a:t>Projects Selected</a:t>
                      </a:r>
                      <a:endParaRPr lang="en-US" sz="2000" dirty="0">
                        <a:solidFill>
                          <a:schemeClr val="bg2"/>
                        </a:solidFill>
                      </a:endParaRPr>
                    </a:p>
                  </a:txBody>
                  <a:tcPr anchor="ctr"/>
                </a:tc>
                <a:tc>
                  <a:txBody>
                    <a:bodyPr/>
                    <a:lstStyle/>
                    <a:p>
                      <a:pPr algn="ctr"/>
                      <a:r>
                        <a:rPr lang="en-US" sz="2000" dirty="0" smtClean="0">
                          <a:solidFill>
                            <a:schemeClr val="bg2"/>
                          </a:solidFill>
                        </a:rPr>
                        <a:t>Total Cost of Projects Selected</a:t>
                      </a:r>
                      <a:endParaRPr lang="en-US" sz="2000" dirty="0">
                        <a:solidFill>
                          <a:schemeClr val="bg2"/>
                        </a:solidFill>
                      </a:endParaRPr>
                    </a:p>
                  </a:txBody>
                  <a:tcPr anchor="ctr"/>
                </a:tc>
                <a:tc>
                  <a:txBody>
                    <a:bodyPr/>
                    <a:lstStyle/>
                    <a:p>
                      <a:pPr algn="ctr"/>
                      <a:r>
                        <a:rPr lang="en-US" sz="2000" dirty="0" smtClean="0">
                          <a:solidFill>
                            <a:schemeClr val="bg2"/>
                          </a:solidFill>
                        </a:rPr>
                        <a:t>Total Profits</a:t>
                      </a:r>
                      <a:r>
                        <a:rPr lang="en-US" sz="2000" baseline="0" dirty="0" smtClean="0">
                          <a:solidFill>
                            <a:schemeClr val="bg2"/>
                          </a:solidFill>
                        </a:rPr>
                        <a:t> from Projects Selected</a:t>
                      </a:r>
                      <a:endParaRPr lang="en-US" sz="2000" dirty="0">
                        <a:solidFill>
                          <a:schemeClr val="bg2"/>
                        </a:solidFill>
                      </a:endParaRPr>
                    </a:p>
                  </a:txBody>
                  <a:tcPr anchor="ctr"/>
                </a:tc>
                <a:tc>
                  <a:txBody>
                    <a:bodyPr/>
                    <a:lstStyle/>
                    <a:p>
                      <a:pPr algn="ctr"/>
                      <a:r>
                        <a:rPr lang="en-US" sz="2000" dirty="0" smtClean="0">
                          <a:solidFill>
                            <a:schemeClr val="bg2"/>
                          </a:solidFill>
                        </a:rPr>
                        <a:t>Benefit/Cost</a:t>
                      </a:r>
                      <a:r>
                        <a:rPr lang="en-US" sz="2000" baseline="0" dirty="0" smtClean="0">
                          <a:solidFill>
                            <a:schemeClr val="bg2"/>
                          </a:solidFill>
                        </a:rPr>
                        <a:t> Ratio</a:t>
                      </a:r>
                      <a:endParaRPr lang="en-US" sz="2000" dirty="0">
                        <a:solidFill>
                          <a:schemeClr val="bg2"/>
                        </a:solidFill>
                      </a:endParaRPr>
                    </a:p>
                  </a:txBody>
                  <a:tcPr anchor="ctr"/>
                </a:tc>
              </a:tr>
              <a:tr h="952500">
                <a:tc>
                  <a:txBody>
                    <a:bodyPr/>
                    <a:lstStyle/>
                    <a:p>
                      <a:pPr algn="ctr"/>
                      <a:r>
                        <a:rPr lang="en-US" dirty="0" smtClean="0">
                          <a:solidFill>
                            <a:schemeClr val="bg2"/>
                          </a:solidFill>
                        </a:rPr>
                        <a:t>2,3</a:t>
                      </a:r>
                      <a:endParaRPr lang="en-US" dirty="0">
                        <a:solidFill>
                          <a:schemeClr val="bg2"/>
                        </a:solidFill>
                      </a:endParaRPr>
                    </a:p>
                  </a:txBody>
                  <a:tcPr anchor="ctr"/>
                </a:tc>
                <a:tc>
                  <a:txBody>
                    <a:bodyPr/>
                    <a:lstStyle/>
                    <a:p>
                      <a:pPr algn="ctr"/>
                      <a:r>
                        <a:rPr lang="en-US" dirty="0" smtClean="0">
                          <a:solidFill>
                            <a:schemeClr val="bg2"/>
                          </a:solidFill>
                        </a:rPr>
                        <a:t>$38</a:t>
                      </a:r>
                      <a:endParaRPr lang="en-US" dirty="0">
                        <a:solidFill>
                          <a:schemeClr val="bg2"/>
                        </a:solidFill>
                      </a:endParaRPr>
                    </a:p>
                  </a:txBody>
                  <a:tcPr anchor="ctr"/>
                </a:tc>
                <a:tc>
                  <a:txBody>
                    <a:bodyPr/>
                    <a:lstStyle/>
                    <a:p>
                      <a:pPr algn="ctr"/>
                      <a:r>
                        <a:rPr lang="en-US" dirty="0" smtClean="0">
                          <a:solidFill>
                            <a:schemeClr val="bg2"/>
                          </a:solidFill>
                        </a:rPr>
                        <a:t>$85</a:t>
                      </a:r>
                      <a:endParaRPr lang="en-US" dirty="0">
                        <a:solidFill>
                          <a:schemeClr val="bg2"/>
                        </a:solidFill>
                      </a:endParaRPr>
                    </a:p>
                  </a:txBody>
                  <a:tcPr anchor="ctr"/>
                </a:tc>
                <a:tc>
                  <a:txBody>
                    <a:bodyPr/>
                    <a:lstStyle/>
                    <a:p>
                      <a:pPr algn="ctr"/>
                      <a:r>
                        <a:rPr lang="en-US" dirty="0" smtClean="0">
                          <a:solidFill>
                            <a:schemeClr val="bg2"/>
                          </a:solidFill>
                        </a:rPr>
                        <a:t>2.24</a:t>
                      </a:r>
                      <a:endParaRPr lang="en-US" dirty="0">
                        <a:solidFill>
                          <a:schemeClr val="bg2"/>
                        </a:solidFill>
                      </a:endParaRPr>
                    </a:p>
                  </a:txBody>
                  <a:tcPr anchor="ctr"/>
                </a:tc>
              </a:tr>
              <a:tr h="952500">
                <a:tc>
                  <a:txBody>
                    <a:bodyPr/>
                    <a:lstStyle/>
                    <a:p>
                      <a:pPr algn="ctr"/>
                      <a:r>
                        <a:rPr lang="en-US" dirty="0" smtClean="0">
                          <a:solidFill>
                            <a:schemeClr val="bg2"/>
                          </a:solidFill>
                        </a:rPr>
                        <a:t>1,2,4</a:t>
                      </a:r>
                      <a:endParaRPr lang="en-US" dirty="0">
                        <a:solidFill>
                          <a:schemeClr val="bg2"/>
                        </a:solidFill>
                      </a:endParaRPr>
                    </a:p>
                  </a:txBody>
                  <a:tcPr anchor="ctr"/>
                </a:tc>
                <a:tc>
                  <a:txBody>
                    <a:bodyPr/>
                    <a:lstStyle/>
                    <a:p>
                      <a:pPr algn="ctr"/>
                      <a:r>
                        <a:rPr lang="en-US" dirty="0" smtClean="0">
                          <a:solidFill>
                            <a:schemeClr val="bg2"/>
                          </a:solidFill>
                        </a:rPr>
                        <a:t>$39</a:t>
                      </a:r>
                      <a:endParaRPr lang="en-US" dirty="0">
                        <a:solidFill>
                          <a:schemeClr val="bg2"/>
                        </a:solidFill>
                      </a:endParaRPr>
                    </a:p>
                  </a:txBody>
                  <a:tcPr anchor="ctr"/>
                </a:tc>
                <a:tc>
                  <a:txBody>
                    <a:bodyPr/>
                    <a:lstStyle/>
                    <a:p>
                      <a:pPr algn="ctr"/>
                      <a:r>
                        <a:rPr lang="en-US" dirty="0" smtClean="0">
                          <a:solidFill>
                            <a:schemeClr val="bg2"/>
                          </a:solidFill>
                        </a:rPr>
                        <a:t>$89</a:t>
                      </a:r>
                      <a:endParaRPr lang="en-US" dirty="0">
                        <a:solidFill>
                          <a:schemeClr val="bg2"/>
                        </a:solidFill>
                      </a:endParaRPr>
                    </a:p>
                  </a:txBody>
                  <a:tcPr anchor="ctr"/>
                </a:tc>
                <a:tc>
                  <a:txBody>
                    <a:bodyPr/>
                    <a:lstStyle/>
                    <a:p>
                      <a:pPr algn="ctr"/>
                      <a:r>
                        <a:rPr lang="en-US" dirty="0" smtClean="0">
                          <a:solidFill>
                            <a:schemeClr val="bg2"/>
                          </a:solidFill>
                        </a:rPr>
                        <a:t>2.28</a:t>
                      </a:r>
                      <a:endParaRPr lang="en-US" dirty="0">
                        <a:solidFill>
                          <a:schemeClr val="bg2"/>
                        </a:solidFill>
                      </a:endParaRPr>
                    </a:p>
                  </a:txBody>
                  <a:tcPr anchor="ctr"/>
                </a:tc>
              </a:tr>
              <a:tr h="952500">
                <a:tc>
                  <a:txBody>
                    <a:bodyPr/>
                    <a:lstStyle/>
                    <a:p>
                      <a:pPr algn="ctr"/>
                      <a:r>
                        <a:rPr lang="en-US" dirty="0" smtClean="0">
                          <a:solidFill>
                            <a:schemeClr val="bg2"/>
                          </a:solidFill>
                        </a:rPr>
                        <a:t>1,3,4,5</a:t>
                      </a:r>
                      <a:endParaRPr lang="en-US" dirty="0">
                        <a:solidFill>
                          <a:schemeClr val="bg2"/>
                        </a:solidFill>
                      </a:endParaRPr>
                    </a:p>
                  </a:txBody>
                  <a:tcPr anchor="ctr"/>
                </a:tc>
                <a:tc>
                  <a:txBody>
                    <a:bodyPr/>
                    <a:lstStyle/>
                    <a:p>
                      <a:pPr algn="ctr"/>
                      <a:r>
                        <a:rPr lang="en-US" dirty="0" smtClean="0">
                          <a:solidFill>
                            <a:schemeClr val="bg2"/>
                          </a:solidFill>
                        </a:rPr>
                        <a:t>$36</a:t>
                      </a:r>
                      <a:endParaRPr lang="en-US" dirty="0">
                        <a:solidFill>
                          <a:schemeClr val="bg2"/>
                        </a:solidFill>
                      </a:endParaRPr>
                    </a:p>
                  </a:txBody>
                  <a:tcPr anchor="ctr"/>
                </a:tc>
                <a:tc>
                  <a:txBody>
                    <a:bodyPr/>
                    <a:lstStyle/>
                    <a:p>
                      <a:pPr algn="ctr"/>
                      <a:r>
                        <a:rPr lang="en-US" dirty="0" smtClean="0">
                          <a:solidFill>
                            <a:schemeClr val="bg2"/>
                          </a:solidFill>
                        </a:rPr>
                        <a:t>$69</a:t>
                      </a:r>
                      <a:endParaRPr lang="en-US" dirty="0">
                        <a:solidFill>
                          <a:schemeClr val="bg2"/>
                        </a:solidFill>
                      </a:endParaRPr>
                    </a:p>
                  </a:txBody>
                  <a:tcPr anchor="ctr"/>
                </a:tc>
                <a:tc>
                  <a:txBody>
                    <a:bodyPr/>
                    <a:lstStyle/>
                    <a:p>
                      <a:pPr algn="ctr"/>
                      <a:r>
                        <a:rPr lang="en-US" dirty="0" smtClean="0">
                          <a:solidFill>
                            <a:schemeClr val="bg2"/>
                          </a:solidFill>
                        </a:rPr>
                        <a:t>1.92</a:t>
                      </a:r>
                      <a:endParaRPr lang="en-US" dirty="0">
                        <a:solidFill>
                          <a:schemeClr val="bg2"/>
                        </a:solidFill>
                      </a:endParaRPr>
                    </a:p>
                  </a:txBody>
                  <a:tcPr anchor="ctr"/>
                </a:tc>
              </a:tr>
              <a:tr h="952500">
                <a:tc>
                  <a:txBody>
                    <a:bodyPr/>
                    <a:lstStyle/>
                    <a:p>
                      <a:pPr algn="ctr"/>
                      <a:r>
                        <a:rPr lang="en-US" dirty="0" smtClean="0">
                          <a:solidFill>
                            <a:schemeClr val="bg2"/>
                          </a:solidFill>
                        </a:rPr>
                        <a:t>2,4,5</a:t>
                      </a: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c>
                  <a:txBody>
                    <a:bodyPr/>
                    <a:lstStyle/>
                    <a:p>
                      <a:pPr algn="ctr"/>
                      <a:endParaRPr lang="en-US" dirty="0">
                        <a:solidFill>
                          <a:schemeClr val="bg2"/>
                        </a:solidFill>
                      </a:endParaRPr>
                    </a:p>
                  </a:txBody>
                  <a:tcPr anchor="ctr"/>
                </a:tc>
              </a:tr>
            </a:tbl>
          </a:graphicData>
        </a:graphic>
      </p:graphicFrame>
    </p:spTree>
  </p:cSld>
  <p:clrMapOvr>
    <a:masterClrMapping/>
  </p:clrMapOvr>
  <p:transition>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t>Analysis of Possibilities</a:t>
            </a:r>
          </a:p>
        </p:txBody>
      </p:sp>
      <p:graphicFrame>
        <p:nvGraphicFramePr>
          <p:cNvPr id="4" name="Content Placeholder 3"/>
          <p:cNvGraphicFramePr>
            <a:graphicFrameLocks noGrp="1"/>
          </p:cNvGraphicFramePr>
          <p:nvPr>
            <p:ph idx="1"/>
          </p:nvPr>
        </p:nvGraphicFramePr>
        <p:xfrm>
          <a:off x="685800" y="1295400"/>
          <a:ext cx="7772400" cy="4816475"/>
        </p:xfrm>
        <a:graphic>
          <a:graphicData uri="http://schemas.openxmlformats.org/drawingml/2006/table">
            <a:tbl>
              <a:tblPr firstRow="1" bandRow="1">
                <a:tableStyleId>{5C22544A-7EE6-4342-B048-85BDC9FD1C3A}</a:tableStyleId>
              </a:tblPr>
              <a:tblGrid>
                <a:gridCol w="1943100"/>
                <a:gridCol w="1943100"/>
                <a:gridCol w="1943100"/>
                <a:gridCol w="1943100"/>
              </a:tblGrid>
              <a:tr h="952500">
                <a:tc>
                  <a:txBody>
                    <a:bodyPr/>
                    <a:lstStyle/>
                    <a:p>
                      <a:pPr algn="ctr"/>
                      <a:r>
                        <a:rPr lang="en-US" sz="2000" dirty="0" smtClean="0">
                          <a:solidFill>
                            <a:schemeClr val="bg2"/>
                          </a:solidFill>
                        </a:rPr>
                        <a:t>Projects Selected</a:t>
                      </a:r>
                      <a:endParaRPr lang="en-US" sz="2000" dirty="0">
                        <a:solidFill>
                          <a:schemeClr val="bg2"/>
                        </a:solidFill>
                      </a:endParaRPr>
                    </a:p>
                  </a:txBody>
                  <a:tcPr anchor="ctr"/>
                </a:tc>
                <a:tc>
                  <a:txBody>
                    <a:bodyPr/>
                    <a:lstStyle/>
                    <a:p>
                      <a:pPr algn="ctr"/>
                      <a:r>
                        <a:rPr lang="en-US" sz="2000" dirty="0" smtClean="0">
                          <a:solidFill>
                            <a:schemeClr val="bg2"/>
                          </a:solidFill>
                        </a:rPr>
                        <a:t>Total Cost of Projects Selected</a:t>
                      </a:r>
                      <a:endParaRPr lang="en-US" sz="2000" dirty="0">
                        <a:solidFill>
                          <a:schemeClr val="bg2"/>
                        </a:solidFill>
                      </a:endParaRPr>
                    </a:p>
                  </a:txBody>
                  <a:tcPr anchor="ctr"/>
                </a:tc>
                <a:tc>
                  <a:txBody>
                    <a:bodyPr/>
                    <a:lstStyle/>
                    <a:p>
                      <a:pPr algn="ctr"/>
                      <a:r>
                        <a:rPr lang="en-US" sz="2000" dirty="0" smtClean="0">
                          <a:solidFill>
                            <a:schemeClr val="bg2"/>
                          </a:solidFill>
                        </a:rPr>
                        <a:t>Total Profits</a:t>
                      </a:r>
                      <a:r>
                        <a:rPr lang="en-US" sz="2000" baseline="0" dirty="0" smtClean="0">
                          <a:solidFill>
                            <a:schemeClr val="bg2"/>
                          </a:solidFill>
                        </a:rPr>
                        <a:t> from Projects Selected</a:t>
                      </a:r>
                      <a:endParaRPr lang="en-US" sz="2000" dirty="0">
                        <a:solidFill>
                          <a:schemeClr val="bg2"/>
                        </a:solidFill>
                      </a:endParaRPr>
                    </a:p>
                  </a:txBody>
                  <a:tcPr anchor="ctr"/>
                </a:tc>
                <a:tc>
                  <a:txBody>
                    <a:bodyPr/>
                    <a:lstStyle/>
                    <a:p>
                      <a:pPr algn="ctr"/>
                      <a:r>
                        <a:rPr lang="en-US" sz="2000" dirty="0" smtClean="0">
                          <a:solidFill>
                            <a:schemeClr val="bg2"/>
                          </a:solidFill>
                        </a:rPr>
                        <a:t>Benefit/Cost</a:t>
                      </a:r>
                      <a:r>
                        <a:rPr lang="en-US" sz="2000" baseline="0" dirty="0" smtClean="0">
                          <a:solidFill>
                            <a:schemeClr val="bg2"/>
                          </a:solidFill>
                        </a:rPr>
                        <a:t> Ratio</a:t>
                      </a:r>
                      <a:endParaRPr lang="en-US" sz="2000" dirty="0">
                        <a:solidFill>
                          <a:schemeClr val="bg2"/>
                        </a:solidFill>
                      </a:endParaRPr>
                    </a:p>
                  </a:txBody>
                  <a:tcPr anchor="ctr"/>
                </a:tc>
              </a:tr>
              <a:tr h="952500">
                <a:tc>
                  <a:txBody>
                    <a:bodyPr/>
                    <a:lstStyle/>
                    <a:p>
                      <a:pPr algn="ctr"/>
                      <a:r>
                        <a:rPr lang="en-US" dirty="0" smtClean="0">
                          <a:solidFill>
                            <a:schemeClr val="bg2"/>
                          </a:solidFill>
                        </a:rPr>
                        <a:t>2,3</a:t>
                      </a:r>
                      <a:endParaRPr lang="en-US" dirty="0">
                        <a:solidFill>
                          <a:schemeClr val="bg2"/>
                        </a:solidFill>
                      </a:endParaRPr>
                    </a:p>
                  </a:txBody>
                  <a:tcPr anchor="ctr"/>
                </a:tc>
                <a:tc>
                  <a:txBody>
                    <a:bodyPr/>
                    <a:lstStyle/>
                    <a:p>
                      <a:pPr algn="ctr"/>
                      <a:r>
                        <a:rPr lang="en-US" dirty="0" smtClean="0">
                          <a:solidFill>
                            <a:schemeClr val="bg2"/>
                          </a:solidFill>
                        </a:rPr>
                        <a:t>$38</a:t>
                      </a:r>
                      <a:endParaRPr lang="en-US" dirty="0">
                        <a:solidFill>
                          <a:schemeClr val="bg2"/>
                        </a:solidFill>
                      </a:endParaRPr>
                    </a:p>
                  </a:txBody>
                  <a:tcPr anchor="ctr"/>
                </a:tc>
                <a:tc>
                  <a:txBody>
                    <a:bodyPr/>
                    <a:lstStyle/>
                    <a:p>
                      <a:pPr algn="ctr"/>
                      <a:r>
                        <a:rPr lang="en-US" dirty="0" smtClean="0">
                          <a:solidFill>
                            <a:schemeClr val="bg2"/>
                          </a:solidFill>
                        </a:rPr>
                        <a:t>$85</a:t>
                      </a:r>
                      <a:endParaRPr lang="en-US" dirty="0">
                        <a:solidFill>
                          <a:schemeClr val="bg2"/>
                        </a:solidFill>
                      </a:endParaRPr>
                    </a:p>
                  </a:txBody>
                  <a:tcPr anchor="ctr"/>
                </a:tc>
                <a:tc>
                  <a:txBody>
                    <a:bodyPr/>
                    <a:lstStyle/>
                    <a:p>
                      <a:pPr algn="ctr"/>
                      <a:r>
                        <a:rPr lang="en-US" dirty="0" smtClean="0">
                          <a:solidFill>
                            <a:schemeClr val="bg2"/>
                          </a:solidFill>
                        </a:rPr>
                        <a:t>2.24</a:t>
                      </a:r>
                      <a:endParaRPr lang="en-US" dirty="0">
                        <a:solidFill>
                          <a:schemeClr val="bg2"/>
                        </a:solidFill>
                      </a:endParaRPr>
                    </a:p>
                  </a:txBody>
                  <a:tcPr anchor="ctr"/>
                </a:tc>
              </a:tr>
              <a:tr h="952500">
                <a:tc>
                  <a:txBody>
                    <a:bodyPr/>
                    <a:lstStyle/>
                    <a:p>
                      <a:pPr algn="ctr"/>
                      <a:r>
                        <a:rPr lang="en-US" dirty="0" smtClean="0">
                          <a:solidFill>
                            <a:schemeClr val="bg2"/>
                          </a:solidFill>
                        </a:rPr>
                        <a:t>1,2,4</a:t>
                      </a:r>
                      <a:endParaRPr lang="en-US" dirty="0">
                        <a:solidFill>
                          <a:schemeClr val="bg2"/>
                        </a:solidFill>
                      </a:endParaRPr>
                    </a:p>
                  </a:txBody>
                  <a:tcPr anchor="ctr"/>
                </a:tc>
                <a:tc>
                  <a:txBody>
                    <a:bodyPr/>
                    <a:lstStyle/>
                    <a:p>
                      <a:pPr algn="ctr"/>
                      <a:r>
                        <a:rPr lang="en-US" dirty="0" smtClean="0">
                          <a:solidFill>
                            <a:schemeClr val="bg2"/>
                          </a:solidFill>
                        </a:rPr>
                        <a:t>$39</a:t>
                      </a:r>
                      <a:endParaRPr lang="en-US" dirty="0">
                        <a:solidFill>
                          <a:schemeClr val="bg2"/>
                        </a:solidFill>
                      </a:endParaRPr>
                    </a:p>
                  </a:txBody>
                  <a:tcPr anchor="ctr"/>
                </a:tc>
                <a:tc>
                  <a:txBody>
                    <a:bodyPr/>
                    <a:lstStyle/>
                    <a:p>
                      <a:pPr algn="ctr"/>
                      <a:r>
                        <a:rPr lang="en-US" dirty="0" smtClean="0">
                          <a:solidFill>
                            <a:schemeClr val="bg2"/>
                          </a:solidFill>
                        </a:rPr>
                        <a:t>$89</a:t>
                      </a:r>
                      <a:endParaRPr lang="en-US" dirty="0">
                        <a:solidFill>
                          <a:schemeClr val="bg2"/>
                        </a:solidFill>
                      </a:endParaRPr>
                    </a:p>
                  </a:txBody>
                  <a:tcPr anchor="ctr"/>
                </a:tc>
                <a:tc>
                  <a:txBody>
                    <a:bodyPr/>
                    <a:lstStyle/>
                    <a:p>
                      <a:pPr algn="ctr"/>
                      <a:r>
                        <a:rPr lang="en-US" dirty="0" smtClean="0">
                          <a:solidFill>
                            <a:schemeClr val="bg2"/>
                          </a:solidFill>
                        </a:rPr>
                        <a:t>2.28</a:t>
                      </a:r>
                      <a:endParaRPr lang="en-US" dirty="0">
                        <a:solidFill>
                          <a:schemeClr val="bg2"/>
                        </a:solidFill>
                      </a:endParaRPr>
                    </a:p>
                  </a:txBody>
                  <a:tcPr anchor="ctr"/>
                </a:tc>
              </a:tr>
              <a:tr h="952500">
                <a:tc>
                  <a:txBody>
                    <a:bodyPr/>
                    <a:lstStyle/>
                    <a:p>
                      <a:pPr algn="ctr"/>
                      <a:r>
                        <a:rPr lang="en-US" dirty="0" smtClean="0">
                          <a:solidFill>
                            <a:schemeClr val="bg2"/>
                          </a:solidFill>
                        </a:rPr>
                        <a:t>1,3,4,5</a:t>
                      </a:r>
                      <a:endParaRPr lang="en-US" dirty="0">
                        <a:solidFill>
                          <a:schemeClr val="bg2"/>
                        </a:solidFill>
                      </a:endParaRPr>
                    </a:p>
                  </a:txBody>
                  <a:tcPr anchor="ctr"/>
                </a:tc>
                <a:tc>
                  <a:txBody>
                    <a:bodyPr/>
                    <a:lstStyle/>
                    <a:p>
                      <a:pPr algn="ctr"/>
                      <a:r>
                        <a:rPr lang="en-US" dirty="0" smtClean="0">
                          <a:solidFill>
                            <a:schemeClr val="bg2"/>
                          </a:solidFill>
                        </a:rPr>
                        <a:t>$36</a:t>
                      </a:r>
                      <a:endParaRPr lang="en-US" dirty="0">
                        <a:solidFill>
                          <a:schemeClr val="bg2"/>
                        </a:solidFill>
                      </a:endParaRPr>
                    </a:p>
                  </a:txBody>
                  <a:tcPr anchor="ctr"/>
                </a:tc>
                <a:tc>
                  <a:txBody>
                    <a:bodyPr/>
                    <a:lstStyle/>
                    <a:p>
                      <a:pPr algn="ctr"/>
                      <a:r>
                        <a:rPr lang="en-US" dirty="0" smtClean="0">
                          <a:solidFill>
                            <a:schemeClr val="bg2"/>
                          </a:solidFill>
                        </a:rPr>
                        <a:t>$69</a:t>
                      </a:r>
                      <a:endParaRPr lang="en-US" dirty="0">
                        <a:solidFill>
                          <a:schemeClr val="bg2"/>
                        </a:solidFill>
                      </a:endParaRPr>
                    </a:p>
                  </a:txBody>
                  <a:tcPr anchor="ctr"/>
                </a:tc>
                <a:tc>
                  <a:txBody>
                    <a:bodyPr/>
                    <a:lstStyle/>
                    <a:p>
                      <a:pPr algn="ctr"/>
                      <a:r>
                        <a:rPr lang="en-US" dirty="0" smtClean="0">
                          <a:solidFill>
                            <a:schemeClr val="bg2"/>
                          </a:solidFill>
                        </a:rPr>
                        <a:t>1.92</a:t>
                      </a:r>
                      <a:endParaRPr lang="en-US" dirty="0">
                        <a:solidFill>
                          <a:schemeClr val="bg2"/>
                        </a:solidFill>
                      </a:endParaRPr>
                    </a:p>
                  </a:txBody>
                  <a:tcPr anchor="ctr"/>
                </a:tc>
              </a:tr>
              <a:tr h="952500">
                <a:tc>
                  <a:txBody>
                    <a:bodyPr/>
                    <a:lstStyle/>
                    <a:p>
                      <a:pPr algn="ctr"/>
                      <a:r>
                        <a:rPr lang="en-US" dirty="0" smtClean="0">
                          <a:solidFill>
                            <a:schemeClr val="bg2"/>
                          </a:solidFill>
                        </a:rPr>
                        <a:t>2,4,5</a:t>
                      </a:r>
                      <a:endParaRPr lang="en-US" dirty="0">
                        <a:solidFill>
                          <a:schemeClr val="bg2"/>
                        </a:solidFill>
                      </a:endParaRPr>
                    </a:p>
                  </a:txBody>
                  <a:tcPr anchor="ctr"/>
                </a:tc>
                <a:tc>
                  <a:txBody>
                    <a:bodyPr/>
                    <a:lstStyle/>
                    <a:p>
                      <a:pPr algn="ctr"/>
                      <a:r>
                        <a:rPr lang="en-US" dirty="0" smtClean="0">
                          <a:solidFill>
                            <a:schemeClr val="bg2"/>
                          </a:solidFill>
                        </a:rPr>
                        <a:t>$36</a:t>
                      </a:r>
                      <a:endParaRPr lang="en-US" dirty="0">
                        <a:solidFill>
                          <a:schemeClr val="bg2"/>
                        </a:solidFill>
                      </a:endParaRPr>
                    </a:p>
                  </a:txBody>
                  <a:tcPr anchor="ctr"/>
                </a:tc>
                <a:tc>
                  <a:txBody>
                    <a:bodyPr/>
                    <a:lstStyle/>
                    <a:p>
                      <a:pPr algn="ctr"/>
                      <a:r>
                        <a:rPr lang="en-US" dirty="0" smtClean="0">
                          <a:solidFill>
                            <a:schemeClr val="bg2"/>
                          </a:solidFill>
                        </a:rPr>
                        <a:t>$84</a:t>
                      </a:r>
                      <a:endParaRPr lang="en-US" dirty="0">
                        <a:solidFill>
                          <a:schemeClr val="bg2"/>
                        </a:solidFill>
                      </a:endParaRPr>
                    </a:p>
                  </a:txBody>
                  <a:tcPr anchor="ctr"/>
                </a:tc>
                <a:tc>
                  <a:txBody>
                    <a:bodyPr/>
                    <a:lstStyle/>
                    <a:p>
                      <a:pPr algn="ctr"/>
                      <a:r>
                        <a:rPr lang="en-US" dirty="0" smtClean="0">
                          <a:solidFill>
                            <a:schemeClr val="bg2"/>
                          </a:solidFill>
                        </a:rPr>
                        <a:t>2.33</a:t>
                      </a:r>
                      <a:endParaRPr lang="en-US" dirty="0">
                        <a:solidFill>
                          <a:schemeClr val="bg2"/>
                        </a:solidFill>
                      </a:endParaRPr>
                    </a:p>
                  </a:txBody>
                  <a:tcPr anchor="ctr"/>
                </a:tc>
              </a:tr>
            </a:tbl>
          </a:graphicData>
        </a:graphic>
      </p:graphicFrame>
      <p:sp>
        <p:nvSpPr>
          <p:cNvPr id="5" name="Oval 4"/>
          <p:cNvSpPr>
            <a:spLocks noChangeArrowheads="1"/>
          </p:cNvSpPr>
          <p:nvPr/>
        </p:nvSpPr>
        <p:spPr bwMode="auto">
          <a:xfrm>
            <a:off x="4991100" y="3467100"/>
            <a:ext cx="1143000" cy="514350"/>
          </a:xfrm>
          <a:prstGeom prst="ellipse">
            <a:avLst/>
          </a:prstGeom>
          <a:noFill/>
          <a:ln w="76200" algn="ctr">
            <a:solidFill>
              <a:srgbClr val="FF0000"/>
            </a:solidFill>
            <a:round/>
            <a:headEnd/>
            <a:tailEnd/>
          </a:ln>
        </p:spPr>
        <p:txBody>
          <a:bodyPr/>
          <a:lstStyle/>
          <a:p>
            <a:endParaRPr lang="en-US"/>
          </a:p>
        </p:txBody>
      </p:sp>
      <p:sp>
        <p:nvSpPr>
          <p:cNvPr id="6" name="Oval 5"/>
          <p:cNvSpPr>
            <a:spLocks noChangeArrowheads="1"/>
          </p:cNvSpPr>
          <p:nvPr/>
        </p:nvSpPr>
        <p:spPr bwMode="auto">
          <a:xfrm>
            <a:off x="6915150" y="5372100"/>
            <a:ext cx="1143000" cy="514350"/>
          </a:xfrm>
          <a:prstGeom prst="ellipse">
            <a:avLst/>
          </a:prstGeom>
          <a:noFill/>
          <a:ln w="76200" algn="ctr">
            <a:solidFill>
              <a:srgbClr val="FF0000"/>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smtClean="0"/>
              <a:t>Optimization</a:t>
            </a:r>
          </a:p>
        </p:txBody>
      </p:sp>
      <p:sp>
        <p:nvSpPr>
          <p:cNvPr id="3" name="Content Placeholder 2"/>
          <p:cNvSpPr>
            <a:spLocks noGrp="1"/>
          </p:cNvSpPr>
          <p:nvPr>
            <p:ph idx="1"/>
          </p:nvPr>
        </p:nvSpPr>
        <p:spPr/>
        <p:txBody>
          <a:bodyPr>
            <a:normAutofit fontScale="92500"/>
          </a:bodyPr>
          <a:lstStyle/>
          <a:p>
            <a:pPr>
              <a:defRPr/>
            </a:pPr>
            <a:r>
              <a:rPr lang="en-US" dirty="0" smtClean="0"/>
              <a:t>Optimization falls in the category of decision support tools.</a:t>
            </a:r>
          </a:p>
          <a:p>
            <a:pPr>
              <a:defRPr/>
            </a:pPr>
            <a:endParaRPr lang="en-US" sz="200" dirty="0" smtClean="0"/>
          </a:p>
          <a:p>
            <a:pPr>
              <a:defRPr/>
            </a:pPr>
            <a:r>
              <a:rPr lang="en-US" dirty="0" smtClean="0"/>
              <a:t>Involves building a mathematical model of business processes and solve the model to find the best (optimal) input mix to achieve the stated objective.</a:t>
            </a:r>
          </a:p>
          <a:p>
            <a:pPr>
              <a:defRPr/>
            </a:pPr>
            <a:endParaRPr lang="en-US" sz="200" dirty="0" smtClean="0"/>
          </a:p>
          <a:p>
            <a:pPr>
              <a:defRPr/>
            </a:pPr>
            <a:r>
              <a:rPr lang="en-US" dirty="0" smtClean="0"/>
              <a:t>The solution is obtained by systematically choosing values of decision variables within their allowable range.</a:t>
            </a:r>
          </a:p>
          <a:p>
            <a:pPr>
              <a:buFontTx/>
              <a:buNone/>
              <a:defRPr/>
            </a:pPr>
            <a:endParaRPr lang="en-US"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smtClean="0"/>
              <a:t>Optimization</a:t>
            </a:r>
          </a:p>
        </p:txBody>
      </p:sp>
      <p:sp>
        <p:nvSpPr>
          <p:cNvPr id="82947" name="Content Placeholder 2"/>
          <p:cNvSpPr>
            <a:spLocks noGrp="1"/>
          </p:cNvSpPr>
          <p:nvPr>
            <p:ph idx="1"/>
          </p:nvPr>
        </p:nvSpPr>
        <p:spPr>
          <a:xfrm>
            <a:off x="457200" y="1600200"/>
            <a:ext cx="8229600" cy="4525963"/>
          </a:xfrm>
        </p:spPr>
        <p:txBody>
          <a:bodyPr/>
          <a:lstStyle/>
          <a:p>
            <a:r>
              <a:rPr lang="en-US" smtClean="0"/>
              <a:t>There are different optimization methods/algorithms:                              	</a:t>
            </a:r>
          </a:p>
          <a:p>
            <a:pPr marL="742950" lvl="2" indent="-342900"/>
            <a:r>
              <a:rPr lang="en-US" sz="3200" smtClean="0"/>
              <a:t>nonlinear programming,</a:t>
            </a:r>
          </a:p>
          <a:p>
            <a:pPr marL="742950" lvl="2" indent="-342900"/>
            <a:r>
              <a:rPr lang="en-US" sz="3200" smtClean="0"/>
              <a:t>linear programming,</a:t>
            </a:r>
          </a:p>
          <a:p>
            <a:pPr marL="742950" lvl="2" indent="-342900"/>
            <a:r>
              <a:rPr lang="en-US" sz="3200" smtClean="0"/>
              <a:t>mixed integer programming,</a:t>
            </a:r>
          </a:p>
          <a:p>
            <a:pPr marL="742950" lvl="2" indent="-342900"/>
            <a:r>
              <a:rPr lang="en-US" sz="3200" smtClean="0"/>
              <a:t>dynamic programming, etc.</a:t>
            </a:r>
          </a:p>
          <a:p>
            <a:endParaRPr lang="en-US" smtClean="0"/>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Tool Capabilities</a:t>
            </a:r>
          </a:p>
        </p:txBody>
      </p:sp>
      <p:sp>
        <p:nvSpPr>
          <p:cNvPr id="47107" name="Content Placeholder 2"/>
          <p:cNvSpPr>
            <a:spLocks noGrp="1"/>
          </p:cNvSpPr>
          <p:nvPr>
            <p:ph idx="1"/>
          </p:nvPr>
        </p:nvSpPr>
        <p:spPr>
          <a:xfrm>
            <a:off x="552450" y="1295400"/>
            <a:ext cx="8077200" cy="4572000"/>
          </a:xfrm>
        </p:spPr>
        <p:txBody>
          <a:bodyPr/>
          <a:lstStyle/>
          <a:p>
            <a:r>
              <a:rPr lang="en-US" smtClean="0"/>
              <a:t>TAMSIM</a:t>
            </a:r>
          </a:p>
          <a:p>
            <a:pPr lvl="1"/>
            <a:r>
              <a:rPr lang="en-US" sz="2400" smtClean="0"/>
              <a:t> Determine Maximum Benefits on a Single Project</a:t>
            </a:r>
          </a:p>
          <a:p>
            <a:pPr lvl="1"/>
            <a:r>
              <a:rPr lang="en-US" sz="2400" smtClean="0"/>
              <a:t> Determine Parcel Priorities within a Project</a:t>
            </a:r>
          </a:p>
          <a:p>
            <a:pPr lvl="1"/>
            <a:r>
              <a:rPr lang="en-US" sz="2400" smtClean="0"/>
              <a:t> Determine Comparative Benefits from Various Parcel Selection Scenarios (Input Data Files for EROW)</a:t>
            </a:r>
          </a:p>
          <a:p>
            <a:r>
              <a:rPr lang="en-US" smtClean="0"/>
              <a:t>EROW</a:t>
            </a:r>
          </a:p>
          <a:p>
            <a:pPr lvl="1"/>
            <a:r>
              <a:rPr lang="en-US" sz="2400" smtClean="0"/>
              <a:t>Determine Optimal Early Acquisition Budget Amount for Multiple Projects</a:t>
            </a:r>
          </a:p>
          <a:p>
            <a:pPr lvl="1"/>
            <a:r>
              <a:rPr lang="en-US" sz="2400" smtClean="0"/>
              <a:t>Determine Optimal Use of a Given Early Acquisition Budget</a:t>
            </a:r>
          </a:p>
          <a:p>
            <a:endParaRPr lang="en-US" smtClean="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animEffect transition="in" filter="blinds(horizontal)">
                                      <p:cBhvr>
                                        <p:cTn id="7" dur="500"/>
                                        <p:tgtEl>
                                          <p:spTgt spid="471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7107">
                                            <p:txEl>
                                              <p:pRg st="2" end="2"/>
                                            </p:txEl>
                                          </p:spTgt>
                                        </p:tgtEl>
                                        <p:attrNameLst>
                                          <p:attrName>style.visibility</p:attrName>
                                        </p:attrNameLst>
                                      </p:cBhvr>
                                      <p:to>
                                        <p:strVal val="visible"/>
                                      </p:to>
                                    </p:set>
                                    <p:animEffect transition="in" filter="blinds(horizontal)">
                                      <p:cBhvr>
                                        <p:cTn id="12" dur="500"/>
                                        <p:tgtEl>
                                          <p:spTgt spid="471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7107">
                                            <p:txEl>
                                              <p:pRg st="3" end="3"/>
                                            </p:txEl>
                                          </p:spTgt>
                                        </p:tgtEl>
                                        <p:attrNameLst>
                                          <p:attrName>style.visibility</p:attrName>
                                        </p:attrNameLst>
                                      </p:cBhvr>
                                      <p:to>
                                        <p:strVal val="visible"/>
                                      </p:to>
                                    </p:set>
                                    <p:animEffect transition="in" filter="blinds(horizontal)">
                                      <p:cBhvr>
                                        <p:cTn id="17" dur="500"/>
                                        <p:tgtEl>
                                          <p:spTgt spid="4710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7107">
                                            <p:txEl>
                                              <p:pRg st="5" end="5"/>
                                            </p:txEl>
                                          </p:spTgt>
                                        </p:tgtEl>
                                        <p:attrNameLst>
                                          <p:attrName>style.visibility</p:attrName>
                                        </p:attrNameLst>
                                      </p:cBhvr>
                                      <p:to>
                                        <p:strVal val="visible"/>
                                      </p:to>
                                    </p:set>
                                    <p:animEffect transition="in" filter="blinds(horizontal)">
                                      <p:cBhvr>
                                        <p:cTn id="22" dur="500"/>
                                        <p:tgtEl>
                                          <p:spTgt spid="4710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7107">
                                            <p:txEl>
                                              <p:pRg st="6" end="6"/>
                                            </p:txEl>
                                          </p:spTgt>
                                        </p:tgtEl>
                                        <p:attrNameLst>
                                          <p:attrName>style.visibility</p:attrName>
                                        </p:attrNameLst>
                                      </p:cBhvr>
                                      <p:to>
                                        <p:strVal val="visible"/>
                                      </p:to>
                                    </p:set>
                                    <p:animEffect transition="in" filter="blinds(horizontal)">
                                      <p:cBhvr>
                                        <p:cTn id="27" dur="500"/>
                                        <p:tgtEl>
                                          <p:spTgt spid="471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mtClean="0"/>
              <a:t>Dynamic Programming</a:t>
            </a:r>
          </a:p>
        </p:txBody>
      </p:sp>
      <p:sp>
        <p:nvSpPr>
          <p:cNvPr id="3" name="Content Placeholder 2"/>
          <p:cNvSpPr>
            <a:spLocks noGrp="1"/>
          </p:cNvSpPr>
          <p:nvPr>
            <p:ph idx="1"/>
          </p:nvPr>
        </p:nvSpPr>
        <p:spPr>
          <a:xfrm>
            <a:off x="674688" y="1390650"/>
            <a:ext cx="7772400" cy="4572000"/>
          </a:xfrm>
        </p:spPr>
        <p:txBody>
          <a:bodyPr>
            <a:normAutofit fontScale="92500" lnSpcReduction="20000"/>
          </a:bodyPr>
          <a:lstStyle/>
          <a:p>
            <a:pPr>
              <a:defRPr/>
            </a:pPr>
            <a:r>
              <a:rPr lang="en-US" dirty="0" smtClean="0"/>
              <a:t>A method of solving optimization problems that exhibit a special structure.</a:t>
            </a:r>
          </a:p>
          <a:p>
            <a:pPr>
              <a:defRPr/>
            </a:pPr>
            <a:endParaRPr lang="en-US" sz="200" dirty="0" smtClean="0"/>
          </a:p>
          <a:p>
            <a:pPr>
              <a:defRPr/>
            </a:pPr>
            <a:endParaRPr lang="en-US" sz="400" dirty="0" smtClean="0"/>
          </a:p>
          <a:p>
            <a:pPr>
              <a:defRPr/>
            </a:pPr>
            <a:r>
              <a:rPr lang="en-US" dirty="0" smtClean="0"/>
              <a:t>The problem is divided into a sequence of overlapping sub problems and the solution from one is used to solve the next one. </a:t>
            </a:r>
          </a:p>
          <a:p>
            <a:pPr>
              <a:defRPr/>
            </a:pPr>
            <a:endParaRPr lang="en-US" sz="500" dirty="0" smtClean="0"/>
          </a:p>
          <a:p>
            <a:pPr>
              <a:defRPr/>
            </a:pPr>
            <a:r>
              <a:rPr lang="en-US" dirty="0" smtClean="0"/>
              <a:t>When compared with total enumeration of all solutions, dynamic programming can significantly reduce the computational time of finding the optimal solution. </a:t>
            </a:r>
            <a:endParaRPr lang="en-US" dirty="0"/>
          </a:p>
        </p:txBody>
      </p:sp>
    </p:spTree>
  </p:cSld>
  <p:clrMapOvr>
    <a:masterClrMapping/>
  </p:clrMapOvr>
  <p:transition>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3"/>
          <p:cNvSpPr>
            <a:spLocks noGrp="1"/>
          </p:cNvSpPr>
          <p:nvPr>
            <p:ph type="ctrTitle"/>
          </p:nvPr>
        </p:nvSpPr>
        <p:spPr/>
        <p:txBody>
          <a:bodyPr/>
          <a:lstStyle/>
          <a:p>
            <a:pPr algn="ctr"/>
            <a:r>
              <a:rPr lang="en-US" smtClean="0"/>
              <a:t>EROW Optimization Tool Walkthrough</a:t>
            </a:r>
          </a:p>
        </p:txBody>
      </p:sp>
      <p:sp>
        <p:nvSpPr>
          <p:cNvPr id="84995" name="Subtitle 4"/>
          <p:cNvSpPr>
            <a:spLocks noGrp="1"/>
          </p:cNvSpPr>
          <p:nvPr>
            <p:ph type="subTitle" idx="1"/>
          </p:nvPr>
        </p:nvSpPr>
        <p:spPr/>
        <p:txBody>
          <a:bodyPr/>
          <a:lstStyle/>
          <a:p>
            <a:endParaRPr lang="en-US" smtClean="0"/>
          </a:p>
        </p:txBody>
      </p:sp>
    </p:spTree>
  </p:cSld>
  <p:clrMapOvr>
    <a:masterClrMapping/>
  </p:clrMapOvr>
  <p:transition>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3"/>
          <p:cNvSpPr>
            <a:spLocks noGrp="1"/>
          </p:cNvSpPr>
          <p:nvPr>
            <p:ph type="ctrTitle"/>
          </p:nvPr>
        </p:nvSpPr>
        <p:spPr/>
        <p:txBody>
          <a:bodyPr/>
          <a:lstStyle/>
          <a:p>
            <a:pPr algn="ctr"/>
            <a:r>
              <a:rPr lang="en-US" smtClean="0"/>
              <a:t>EROW Practical Exercise </a:t>
            </a:r>
          </a:p>
        </p:txBody>
      </p:sp>
      <p:sp>
        <p:nvSpPr>
          <p:cNvPr id="86019" name="Subtitle 4"/>
          <p:cNvSpPr>
            <a:spLocks noGrp="1"/>
          </p:cNvSpPr>
          <p:nvPr>
            <p:ph type="subTitle" idx="1"/>
          </p:nvPr>
        </p:nvSpPr>
        <p:spPr/>
        <p:txBody>
          <a:bodyPr/>
          <a:lstStyle/>
          <a:p>
            <a:endParaRPr lang="en-US" smtClean="0"/>
          </a:p>
        </p:txBody>
      </p:sp>
    </p:spTree>
  </p:cSld>
  <p:clrMapOvr>
    <a:masterClrMapping/>
  </p:clrMapOvr>
  <p:transition>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smtClean="0"/>
              <a:t>TAMSIM Output for EROW</a:t>
            </a:r>
          </a:p>
        </p:txBody>
      </p:sp>
      <p:pic>
        <p:nvPicPr>
          <p:cNvPr id="87043" name="Picture 2"/>
          <p:cNvPicPr>
            <a:picLocks noChangeAspect="1" noChangeArrowheads="1"/>
          </p:cNvPicPr>
          <p:nvPr/>
        </p:nvPicPr>
        <p:blipFill>
          <a:blip r:embed="rId3" cstate="print"/>
          <a:srcRect/>
          <a:stretch>
            <a:fillRect/>
          </a:stretch>
        </p:blipFill>
        <p:spPr bwMode="auto">
          <a:xfrm>
            <a:off x="831850" y="1163638"/>
            <a:ext cx="7421563" cy="5065712"/>
          </a:xfrm>
          <a:prstGeom prst="rect">
            <a:avLst/>
          </a:prstGeom>
          <a:noFill/>
          <a:ln w="9525">
            <a:noFill/>
            <a:miter lim="800000"/>
            <a:headEnd/>
            <a:tailEnd/>
          </a:ln>
        </p:spPr>
      </p:pic>
      <p:sp>
        <p:nvSpPr>
          <p:cNvPr id="9" name="TextBox 8"/>
          <p:cNvSpPr txBox="1">
            <a:spLocks noChangeArrowheads="1"/>
          </p:cNvSpPr>
          <p:nvPr/>
        </p:nvSpPr>
        <p:spPr bwMode="auto">
          <a:xfrm>
            <a:off x="5400675" y="3633788"/>
            <a:ext cx="2282825" cy="277812"/>
          </a:xfrm>
          <a:prstGeom prst="rect">
            <a:avLst/>
          </a:prstGeom>
          <a:solidFill>
            <a:schemeClr val="tx1"/>
          </a:solidFill>
          <a:ln w="9525">
            <a:solidFill>
              <a:schemeClr val="bg2"/>
            </a:solidFill>
            <a:miter lim="800000"/>
            <a:headEnd/>
            <a:tailEnd/>
          </a:ln>
        </p:spPr>
        <p:txBody>
          <a:bodyPr>
            <a:spAutoFit/>
          </a:bodyPr>
          <a:lstStyle/>
          <a:p>
            <a:r>
              <a:rPr lang="en-US" sz="1200" b="1">
                <a:solidFill>
                  <a:srgbClr val="009644"/>
                </a:solidFill>
              </a:rPr>
              <a:t>Will be saved in </a:t>
            </a:r>
            <a:r>
              <a:rPr lang="en-US" sz="1200" b="1" i="1">
                <a:solidFill>
                  <a:srgbClr val="009644"/>
                </a:solidFill>
              </a:rPr>
              <a:t>savings.txt  </a:t>
            </a:r>
            <a:r>
              <a:rPr lang="en-US" sz="1200" b="1">
                <a:solidFill>
                  <a:srgbClr val="009644"/>
                </a:solidFill>
              </a:rPr>
              <a:t>file</a:t>
            </a:r>
          </a:p>
        </p:txBody>
      </p:sp>
      <p:sp>
        <p:nvSpPr>
          <p:cNvPr id="6" name="Oval 5"/>
          <p:cNvSpPr/>
          <p:nvPr/>
        </p:nvSpPr>
        <p:spPr bwMode="auto">
          <a:xfrm>
            <a:off x="4073525" y="3919538"/>
            <a:ext cx="2041525" cy="371475"/>
          </a:xfrm>
          <a:prstGeom prst="ellipse">
            <a:avLst/>
          </a:prstGeom>
          <a:noFill/>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dirty="0">
              <a:solidFill>
                <a:schemeClr val="tx1"/>
              </a:solidFill>
              <a:latin typeface="Times New Roman" charset="0"/>
            </a:endParaRPr>
          </a:p>
        </p:txBody>
      </p:sp>
      <p:sp>
        <p:nvSpPr>
          <p:cNvPr id="8" name="TextBox 7"/>
          <p:cNvSpPr txBox="1">
            <a:spLocks noChangeArrowheads="1"/>
          </p:cNvSpPr>
          <p:nvPr/>
        </p:nvSpPr>
        <p:spPr bwMode="auto">
          <a:xfrm>
            <a:off x="2433638" y="5403850"/>
            <a:ext cx="2103437" cy="276225"/>
          </a:xfrm>
          <a:prstGeom prst="rect">
            <a:avLst/>
          </a:prstGeom>
          <a:solidFill>
            <a:schemeClr val="tx1"/>
          </a:solidFill>
          <a:ln w="9525">
            <a:solidFill>
              <a:schemeClr val="bg2"/>
            </a:solidFill>
            <a:miter lim="800000"/>
            <a:headEnd/>
            <a:tailEnd/>
          </a:ln>
        </p:spPr>
        <p:txBody>
          <a:bodyPr>
            <a:spAutoFit/>
          </a:bodyPr>
          <a:lstStyle/>
          <a:p>
            <a:r>
              <a:rPr lang="en-US" sz="1200" b="1">
                <a:solidFill>
                  <a:srgbClr val="FF0000"/>
                </a:solidFill>
              </a:rPr>
              <a:t>Will be saved in </a:t>
            </a:r>
            <a:r>
              <a:rPr lang="en-US" sz="1200" b="1" i="1">
                <a:solidFill>
                  <a:srgbClr val="FF0000"/>
                </a:solidFill>
              </a:rPr>
              <a:t>costs.txt</a:t>
            </a:r>
            <a:r>
              <a:rPr lang="en-US" sz="1200" b="1">
                <a:solidFill>
                  <a:srgbClr val="FF0000"/>
                </a:solidFill>
              </a:rPr>
              <a:t>  file</a:t>
            </a:r>
          </a:p>
        </p:txBody>
      </p:sp>
      <p:sp>
        <p:nvSpPr>
          <p:cNvPr id="5" name="Oval 4"/>
          <p:cNvSpPr/>
          <p:nvPr/>
        </p:nvSpPr>
        <p:spPr bwMode="auto">
          <a:xfrm>
            <a:off x="1211263" y="4892675"/>
            <a:ext cx="1627187" cy="582613"/>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dirty="0">
              <a:solidFill>
                <a:schemeClr val="tx1"/>
              </a:solidFill>
              <a:latin typeface="Times New Roman"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8"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sz="3600" smtClean="0"/>
              <a:t>Standard TAMSIM Runs for EROW Optimization</a:t>
            </a:r>
          </a:p>
        </p:txBody>
      </p:sp>
      <p:sp>
        <p:nvSpPr>
          <p:cNvPr id="3" name="Content Placeholder 2"/>
          <p:cNvSpPr>
            <a:spLocks noGrp="1"/>
          </p:cNvSpPr>
          <p:nvPr>
            <p:ph idx="1"/>
          </p:nvPr>
        </p:nvSpPr>
        <p:spPr>
          <a:xfrm>
            <a:off x="685800" y="1449388"/>
            <a:ext cx="7772400" cy="4418012"/>
          </a:xfrm>
        </p:spPr>
        <p:txBody>
          <a:bodyPr/>
          <a:lstStyle/>
          <a:p>
            <a:pPr>
              <a:defRPr/>
            </a:pPr>
            <a:r>
              <a:rPr lang="en-US" sz="2800" dirty="0" smtClean="0">
                <a:solidFill>
                  <a:schemeClr val="tx2">
                    <a:lumMod val="60000"/>
                    <a:lumOff val="40000"/>
                  </a:schemeClr>
                </a:solidFill>
              </a:rPr>
              <a:t>A series of TAMSIM runs to determine individual parcel costs and savings should each parcel alone be purchased early.</a:t>
            </a:r>
          </a:p>
          <a:p>
            <a:pPr>
              <a:defRPr/>
            </a:pPr>
            <a:endParaRPr lang="en-US" sz="800" dirty="0" smtClean="0">
              <a:solidFill>
                <a:schemeClr val="tx2">
                  <a:lumMod val="60000"/>
                  <a:lumOff val="40000"/>
                </a:schemeClr>
              </a:solidFill>
            </a:endParaRPr>
          </a:p>
          <a:p>
            <a:pPr>
              <a:defRPr/>
            </a:pPr>
            <a:r>
              <a:rPr lang="en-US" sz="2800" dirty="0" smtClean="0">
                <a:solidFill>
                  <a:schemeClr val="tx2">
                    <a:lumMod val="60000"/>
                    <a:lumOff val="40000"/>
                  </a:schemeClr>
                </a:solidFill>
              </a:rPr>
              <a:t>A series of TAMSIM runs to determine costs and savings of groupings of parcels. Parcel groupings are created based on individual parcel rates of return, from highest to lowest.</a:t>
            </a:r>
            <a:endParaRPr lang="en-US" sz="2800" dirty="0">
              <a:solidFill>
                <a:schemeClr val="tx2">
                  <a:lumMod val="60000"/>
                  <a:lumOff val="40000"/>
                </a:schemeClr>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688975" y="0"/>
            <a:ext cx="8455025" cy="1143000"/>
          </a:xfrm>
        </p:spPr>
        <p:txBody>
          <a:bodyPr/>
          <a:lstStyle/>
          <a:p>
            <a:r>
              <a:rPr lang="en-US" sz="3800" smtClean="0"/>
              <a:t>TAMSIM Runs and Output for SH78</a:t>
            </a:r>
          </a:p>
        </p:txBody>
      </p:sp>
      <p:graphicFrame>
        <p:nvGraphicFramePr>
          <p:cNvPr id="7" name="Table 6"/>
          <p:cNvGraphicFramePr>
            <a:graphicFrameLocks noGrp="1"/>
          </p:cNvGraphicFramePr>
          <p:nvPr/>
        </p:nvGraphicFramePr>
        <p:xfrm>
          <a:off x="692150" y="1176338"/>
          <a:ext cx="7750175" cy="5049837"/>
        </p:xfrm>
        <a:graphic>
          <a:graphicData uri="http://schemas.openxmlformats.org/drawingml/2006/table">
            <a:tbl>
              <a:tblPr>
                <a:tableStyleId>{69CF1AB2-1976-4502-BF36-3FF5EA218861}</a:tableStyleId>
              </a:tblPr>
              <a:tblGrid>
                <a:gridCol w="1130009"/>
                <a:gridCol w="637728"/>
                <a:gridCol w="928621"/>
                <a:gridCol w="931418"/>
                <a:gridCol w="696466"/>
                <a:gridCol w="671293"/>
                <a:gridCol w="671293"/>
                <a:gridCol w="629337"/>
                <a:gridCol w="727233"/>
                <a:gridCol w="727233"/>
              </a:tblGrid>
              <a:tr h="204042">
                <a:tc gridSpan="10">
                  <a:txBody>
                    <a:bodyPr/>
                    <a:lstStyle/>
                    <a:p>
                      <a:pPr algn="ctr" fontAlgn="ctr"/>
                      <a:r>
                        <a:rPr lang="en-US" sz="900" u="none" strike="noStrike"/>
                        <a:t>Speculation Begins: Schematics Available (Time 0)</a:t>
                      </a:r>
                      <a:endParaRPr lang="en-US" sz="900" b="0" i="0" u="none" strike="noStrike">
                        <a:solidFill>
                          <a:srgbClr val="000000"/>
                        </a:solidFill>
                        <a:latin typeface="Arial"/>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4243">
                <a:tc gridSpan="10">
                  <a:txBody>
                    <a:bodyPr/>
                    <a:lstStyle/>
                    <a:p>
                      <a:pPr algn="ctr" fontAlgn="ctr"/>
                      <a:r>
                        <a:rPr lang="en-US" sz="900" u="none" strike="noStrike"/>
                        <a:t>Additional Cost Increase Due to Speculation (%/yr): 15.00%</a:t>
                      </a:r>
                      <a:endParaRPr lang="en-US" sz="900" b="0" i="0" u="none" strike="noStrike">
                        <a:solidFill>
                          <a:srgbClr val="000000"/>
                        </a:solidFill>
                        <a:latin typeface="Arial"/>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4042">
                <a:tc rowSpan="2">
                  <a:txBody>
                    <a:bodyPr/>
                    <a:lstStyle/>
                    <a:p>
                      <a:pPr algn="ctr" fontAlgn="ctr"/>
                      <a:r>
                        <a:rPr lang="en-US" sz="800" u="none" strike="noStrike"/>
                        <a:t>Project Identification Number (ROW CSJ Number)</a:t>
                      </a:r>
                      <a:endParaRPr lang="en-US" sz="800" b="0" i="0" u="none" strike="noStrike">
                        <a:solidFill>
                          <a:srgbClr val="000000"/>
                        </a:solidFill>
                        <a:latin typeface="Arial"/>
                      </a:endParaRPr>
                    </a:p>
                  </a:txBody>
                  <a:tcPr marL="0" marR="0" marT="0" marB="0" anchor="ctr"/>
                </a:tc>
                <a:tc rowSpan="2">
                  <a:txBody>
                    <a:bodyPr/>
                    <a:lstStyle/>
                    <a:p>
                      <a:pPr algn="ctr" fontAlgn="ctr"/>
                      <a:r>
                        <a:rPr lang="en-US" sz="800" u="none" strike="noStrike" dirty="0"/>
                        <a:t>Scenario No.</a:t>
                      </a:r>
                      <a:endParaRPr lang="en-US" sz="800" b="0" i="0" u="none" strike="noStrike" dirty="0">
                        <a:solidFill>
                          <a:srgbClr val="000000"/>
                        </a:solidFill>
                        <a:latin typeface="Arial"/>
                      </a:endParaRPr>
                    </a:p>
                  </a:txBody>
                  <a:tcPr marL="0" marR="0" marT="0" marB="0" anchor="ctr"/>
                </a:tc>
                <a:tc gridSpan="2">
                  <a:txBody>
                    <a:bodyPr/>
                    <a:lstStyle/>
                    <a:p>
                      <a:pPr algn="ctr" fontAlgn="ctr"/>
                      <a:r>
                        <a:rPr lang="en-US" sz="800" u="none" strike="noStrike"/>
                        <a:t>Selected Input Conditions</a:t>
                      </a:r>
                      <a:endParaRPr lang="en-US" sz="800" b="1" i="0" u="none" strike="noStrike">
                        <a:solidFill>
                          <a:srgbClr val="000000"/>
                        </a:solidFill>
                        <a:latin typeface="Arial"/>
                      </a:endParaRPr>
                    </a:p>
                  </a:txBody>
                  <a:tcPr marL="0" marR="0" marT="0" marB="0" anchor="ctr"/>
                </a:tc>
                <a:tc hMerge="1">
                  <a:txBody>
                    <a:bodyPr/>
                    <a:lstStyle/>
                    <a:p>
                      <a:endParaRPr lang="en-US"/>
                    </a:p>
                  </a:txBody>
                  <a:tcPr/>
                </a:tc>
                <a:tc gridSpan="3">
                  <a:txBody>
                    <a:bodyPr/>
                    <a:lstStyle/>
                    <a:p>
                      <a:pPr algn="ctr" fontAlgn="ctr"/>
                      <a:r>
                        <a:rPr lang="en-US" sz="800" u="none" strike="noStrike"/>
                        <a:t>OUTPUT: Mean Project Cost</a:t>
                      </a:r>
                      <a:endParaRPr lang="en-US" sz="800" b="1" i="0" u="none" strike="noStrike">
                        <a:solidFill>
                          <a:srgbClr val="000000"/>
                        </a:solidFill>
                        <a:latin typeface="Arial"/>
                      </a:endParaRPr>
                    </a:p>
                  </a:txBody>
                  <a:tcPr marL="0" marR="0" marT="0" marB="0" anchor="ctr"/>
                </a:tc>
                <a:tc hMerge="1">
                  <a:txBody>
                    <a:bodyPr/>
                    <a:lstStyle/>
                    <a:p>
                      <a:endParaRPr lang="en-US"/>
                    </a:p>
                  </a:txBody>
                  <a:tcPr/>
                </a:tc>
                <a:tc hMerge="1">
                  <a:txBody>
                    <a:bodyPr/>
                    <a:lstStyle/>
                    <a:p>
                      <a:endParaRPr lang="en-US"/>
                    </a:p>
                  </a:txBody>
                  <a:tcPr/>
                </a:tc>
                <a:tc gridSpan="2">
                  <a:txBody>
                    <a:bodyPr/>
                    <a:lstStyle/>
                    <a:p>
                      <a:pPr algn="ctr" fontAlgn="ctr"/>
                      <a:r>
                        <a:rPr lang="en-US" sz="800" u="none" strike="noStrike"/>
                        <a:t>OUTPUT: Duration</a:t>
                      </a:r>
                      <a:endParaRPr lang="en-US" sz="800" b="1" i="0" u="none" strike="noStrike">
                        <a:solidFill>
                          <a:srgbClr val="000000"/>
                        </a:solidFill>
                        <a:latin typeface="Arial"/>
                      </a:endParaRPr>
                    </a:p>
                  </a:txBody>
                  <a:tcPr marL="0" marR="0" marT="0" marB="0" anchor="ctr"/>
                </a:tc>
                <a:tc hMerge="1">
                  <a:txBody>
                    <a:bodyPr/>
                    <a:lstStyle/>
                    <a:p>
                      <a:endParaRPr lang="en-US"/>
                    </a:p>
                  </a:txBody>
                  <a:tcPr/>
                </a:tc>
                <a:tc>
                  <a:txBody>
                    <a:bodyPr/>
                    <a:lstStyle/>
                    <a:p>
                      <a:pPr algn="l" fontAlgn="b"/>
                      <a:r>
                        <a:rPr lang="en-US" sz="800" u="none" strike="noStrike"/>
                        <a:t> </a:t>
                      </a:r>
                      <a:endParaRPr lang="en-US" sz="800" b="0" i="0" u="none" strike="noStrike">
                        <a:solidFill>
                          <a:srgbClr val="000000"/>
                        </a:solidFill>
                        <a:latin typeface="Arial"/>
                      </a:endParaRPr>
                    </a:p>
                  </a:txBody>
                  <a:tcPr marL="0" marR="0" marT="0" marB="0" anchor="b"/>
                </a:tc>
              </a:tr>
              <a:tr h="979400">
                <a:tc vMerge="1">
                  <a:txBody>
                    <a:bodyPr/>
                    <a:lstStyle/>
                    <a:p>
                      <a:endParaRPr lang="en-US"/>
                    </a:p>
                  </a:txBody>
                  <a:tcPr/>
                </a:tc>
                <a:tc vMerge="1">
                  <a:txBody>
                    <a:bodyPr/>
                    <a:lstStyle/>
                    <a:p>
                      <a:endParaRPr lang="en-US"/>
                    </a:p>
                  </a:txBody>
                  <a:tcPr/>
                </a:tc>
                <a:tc>
                  <a:txBody>
                    <a:bodyPr/>
                    <a:lstStyle/>
                    <a:p>
                      <a:pPr algn="ctr" fontAlgn="ctr"/>
                      <a:r>
                        <a:rPr lang="en-US" sz="800" u="none" strike="noStrike"/>
                        <a:t>Number of Parcels for Early Acquisition</a:t>
                      </a:r>
                      <a:endParaRPr lang="en-US" sz="800" b="0" i="0" u="none" strike="noStrike">
                        <a:solidFill>
                          <a:srgbClr val="000000"/>
                        </a:solidFill>
                        <a:latin typeface="Arial"/>
                      </a:endParaRPr>
                    </a:p>
                  </a:txBody>
                  <a:tcPr marL="0" marR="0" marT="0" marB="0" anchor="ctr"/>
                </a:tc>
                <a:tc>
                  <a:txBody>
                    <a:bodyPr/>
                    <a:lstStyle/>
                    <a:p>
                      <a:pPr algn="ctr" fontAlgn="ctr"/>
                      <a:r>
                        <a:rPr lang="en-US" sz="800" u="none" strike="noStrike"/>
                        <a:t>Early Acquisition Parcel ID</a:t>
                      </a:r>
                      <a:endParaRPr lang="en-US" sz="800" b="0" i="0" u="none" strike="noStrike">
                        <a:solidFill>
                          <a:srgbClr val="000000"/>
                        </a:solidFill>
                        <a:latin typeface="Arial"/>
                      </a:endParaRPr>
                    </a:p>
                  </a:txBody>
                  <a:tcPr marL="0" marR="0" marT="0" marB="0" anchor="ctr"/>
                </a:tc>
                <a:tc>
                  <a:txBody>
                    <a:bodyPr/>
                    <a:lstStyle/>
                    <a:p>
                      <a:pPr algn="ctr" fontAlgn="ctr"/>
                      <a:r>
                        <a:rPr lang="en-US" sz="800" u="none" strike="noStrike"/>
                        <a:t>Mean Cost without early acquisition</a:t>
                      </a:r>
                      <a:endParaRPr lang="en-US" sz="800" b="0" i="0" u="none" strike="noStrike">
                        <a:solidFill>
                          <a:srgbClr val="000000"/>
                        </a:solidFill>
                        <a:latin typeface="Arial"/>
                      </a:endParaRPr>
                    </a:p>
                  </a:txBody>
                  <a:tcPr marL="0" marR="0" marT="0" marB="0" anchor="ctr"/>
                </a:tc>
                <a:tc>
                  <a:txBody>
                    <a:bodyPr/>
                    <a:lstStyle/>
                    <a:p>
                      <a:pPr algn="ctr" fontAlgn="ctr"/>
                      <a:r>
                        <a:rPr lang="en-US" sz="800" u="none" strike="noStrike"/>
                        <a:t>Difference in Mean Cost due to early acquisition</a:t>
                      </a:r>
                      <a:endParaRPr lang="en-US" sz="800" b="0" i="0" u="none" strike="noStrike">
                        <a:solidFill>
                          <a:srgbClr val="000000"/>
                        </a:solidFill>
                        <a:latin typeface="Arial"/>
                      </a:endParaRPr>
                    </a:p>
                  </a:txBody>
                  <a:tcPr marL="0" marR="0" marT="0" marB="0" anchor="ctr"/>
                </a:tc>
                <a:tc>
                  <a:txBody>
                    <a:bodyPr/>
                    <a:lstStyle/>
                    <a:p>
                      <a:pPr algn="ctr" fontAlgn="ctr"/>
                      <a:r>
                        <a:rPr lang="en-US" sz="800" u="none" strike="noStrike"/>
                        <a:t>Mean Cost of Early Acquisition</a:t>
                      </a:r>
                      <a:endParaRPr lang="en-US" sz="800" b="0" i="0" u="none" strike="noStrike">
                        <a:solidFill>
                          <a:srgbClr val="000000"/>
                        </a:solidFill>
                        <a:latin typeface="Arial"/>
                      </a:endParaRPr>
                    </a:p>
                  </a:txBody>
                  <a:tcPr marL="0" marR="0" marT="0" marB="0" anchor="ctr"/>
                </a:tc>
                <a:tc>
                  <a:txBody>
                    <a:bodyPr/>
                    <a:lstStyle/>
                    <a:p>
                      <a:pPr algn="ctr" fontAlgn="ctr"/>
                      <a:r>
                        <a:rPr lang="en-US" sz="800" u="none" strike="noStrike"/>
                        <a:t>Mean Time w/o early acquisition</a:t>
                      </a:r>
                      <a:endParaRPr lang="en-US" sz="800" b="0" i="0" u="none" strike="noStrike">
                        <a:solidFill>
                          <a:srgbClr val="000000"/>
                        </a:solidFill>
                        <a:latin typeface="Arial"/>
                      </a:endParaRPr>
                    </a:p>
                  </a:txBody>
                  <a:tcPr marL="0" marR="0" marT="0" marB="0" anchor="ctr"/>
                </a:tc>
                <a:tc>
                  <a:txBody>
                    <a:bodyPr/>
                    <a:lstStyle/>
                    <a:p>
                      <a:pPr algn="ctr" fontAlgn="ctr"/>
                      <a:r>
                        <a:rPr lang="en-US" sz="800" u="none" strike="noStrike"/>
                        <a:t>Difference in Mean Time</a:t>
                      </a:r>
                      <a:endParaRPr lang="en-US" sz="800" b="0" i="0" u="none" strike="noStrike">
                        <a:solidFill>
                          <a:srgbClr val="000000"/>
                        </a:solidFill>
                        <a:latin typeface="Arial"/>
                      </a:endParaRPr>
                    </a:p>
                  </a:txBody>
                  <a:tcPr marL="0" marR="0" marT="0" marB="0" anchor="ctr"/>
                </a:tc>
                <a:tc>
                  <a:txBody>
                    <a:bodyPr/>
                    <a:lstStyle/>
                    <a:p>
                      <a:pPr algn="ctr" fontAlgn="ctr"/>
                      <a:r>
                        <a:rPr lang="en-US" sz="800" u="none" strike="noStrike"/>
                        <a:t>Saving/Cost Ratio </a:t>
                      </a:r>
                      <a:endParaRPr lang="en-US" sz="800" b="0" i="0" u="none" strike="noStrike">
                        <a:solidFill>
                          <a:srgbClr val="000000"/>
                        </a:solidFill>
                        <a:latin typeface="Arial"/>
                      </a:endParaRPr>
                    </a:p>
                  </a:txBody>
                  <a:tcPr marL="0" marR="0" marT="0" marB="0" anchor="ctr"/>
                </a:tc>
              </a:tr>
              <a:tr h="214243">
                <a:tc rowSpan="16">
                  <a:txBody>
                    <a:bodyPr/>
                    <a:lstStyle/>
                    <a:p>
                      <a:pPr algn="ctr" fontAlgn="ctr"/>
                      <a:r>
                        <a:rPr lang="en-US" sz="900" u="none" strike="noStrike"/>
                        <a:t>Dallas SH78 from SH205 to FM6</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D01</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1</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1</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$787,793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$9,182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$6,777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50.5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0.7</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1.35</a:t>
                      </a:r>
                      <a:endParaRPr lang="en-US" sz="900" b="1" i="0" u="none" strike="noStrike">
                        <a:solidFill>
                          <a:srgbClr val="000000"/>
                        </a:solidFill>
                        <a:latin typeface="Arial"/>
                      </a:endParaRPr>
                    </a:p>
                  </a:txBody>
                  <a:tcPr marL="0" marR="0" marT="0" marB="0" anchor="ctr"/>
                </a:tc>
              </a:tr>
              <a:tr h="214243">
                <a:tc vMerge="1">
                  <a:txBody>
                    <a:bodyPr/>
                    <a:lstStyle/>
                    <a:p>
                      <a:endParaRPr lang="en-US"/>
                    </a:p>
                  </a:txBody>
                  <a:tcPr/>
                </a:tc>
                <a:tc>
                  <a:txBody>
                    <a:bodyPr/>
                    <a:lstStyle/>
                    <a:p>
                      <a:pPr algn="ctr" fontAlgn="ctr"/>
                      <a:r>
                        <a:rPr lang="en-US" sz="900" u="none" strike="noStrike"/>
                        <a:t>D02</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1</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2</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$787,793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$15,768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$12,888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50.5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0.7</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1.22</a:t>
                      </a:r>
                      <a:endParaRPr lang="en-US" sz="900" b="1" i="0" u="none" strike="noStrike">
                        <a:solidFill>
                          <a:srgbClr val="000000"/>
                        </a:solidFill>
                        <a:latin typeface="Arial"/>
                      </a:endParaRPr>
                    </a:p>
                  </a:txBody>
                  <a:tcPr marL="0" marR="0" marT="0" marB="0" anchor="ctr"/>
                </a:tc>
              </a:tr>
              <a:tr h="214243">
                <a:tc vMerge="1">
                  <a:txBody>
                    <a:bodyPr/>
                    <a:lstStyle/>
                    <a:p>
                      <a:endParaRPr lang="en-US"/>
                    </a:p>
                  </a:txBody>
                  <a:tcPr/>
                </a:tc>
                <a:tc>
                  <a:txBody>
                    <a:bodyPr/>
                    <a:lstStyle/>
                    <a:p>
                      <a:pPr algn="ctr" fontAlgn="ctr"/>
                      <a:r>
                        <a:rPr lang="en-US" sz="900" u="none" strike="noStrike"/>
                        <a:t>D03</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1</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3</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$787,793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$14,119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$11,999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50.5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0.3</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1.18</a:t>
                      </a:r>
                      <a:endParaRPr lang="en-US" sz="900" b="1" i="0" u="none" strike="noStrike">
                        <a:solidFill>
                          <a:srgbClr val="000000"/>
                        </a:solidFill>
                        <a:latin typeface="Arial"/>
                      </a:endParaRPr>
                    </a:p>
                  </a:txBody>
                  <a:tcPr marL="0" marR="0" marT="0" marB="0" anchor="ctr"/>
                </a:tc>
              </a:tr>
              <a:tr h="214243">
                <a:tc vMerge="1">
                  <a:txBody>
                    <a:bodyPr/>
                    <a:lstStyle/>
                    <a:p>
                      <a:endParaRPr lang="en-US"/>
                    </a:p>
                  </a:txBody>
                  <a:tcPr/>
                </a:tc>
                <a:tc>
                  <a:txBody>
                    <a:bodyPr/>
                    <a:lstStyle/>
                    <a:p>
                      <a:pPr algn="ctr" fontAlgn="ctr"/>
                      <a:r>
                        <a:rPr lang="en-US" sz="900" u="none" strike="noStrike"/>
                        <a:t>D04</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1</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4</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$787,793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$56,950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$51,332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50.5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0.3</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1.11</a:t>
                      </a:r>
                      <a:endParaRPr lang="en-US" sz="900" b="1" i="0" u="none" strike="noStrike">
                        <a:solidFill>
                          <a:srgbClr val="000000"/>
                        </a:solidFill>
                        <a:latin typeface="Arial"/>
                      </a:endParaRPr>
                    </a:p>
                  </a:txBody>
                  <a:tcPr marL="0" marR="0" marT="0" marB="0" anchor="ctr"/>
                </a:tc>
              </a:tr>
              <a:tr h="214243">
                <a:tc vMerge="1">
                  <a:txBody>
                    <a:bodyPr/>
                    <a:lstStyle/>
                    <a:p>
                      <a:endParaRPr lang="en-US"/>
                    </a:p>
                  </a:txBody>
                  <a:tcPr/>
                </a:tc>
                <a:tc>
                  <a:txBody>
                    <a:bodyPr/>
                    <a:lstStyle/>
                    <a:p>
                      <a:pPr algn="ctr" fontAlgn="ctr"/>
                      <a:r>
                        <a:rPr lang="en-US" sz="900" u="none" strike="noStrike"/>
                        <a:t>D05</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1</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$787,793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$5,696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$4,497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50.5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0.3</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1.27</a:t>
                      </a:r>
                      <a:endParaRPr lang="en-US" sz="900" b="1" i="0" u="none" strike="noStrike">
                        <a:solidFill>
                          <a:srgbClr val="000000"/>
                        </a:solidFill>
                        <a:latin typeface="Arial"/>
                      </a:endParaRPr>
                    </a:p>
                  </a:txBody>
                  <a:tcPr marL="0" marR="0" marT="0" marB="0" anchor="ctr"/>
                </a:tc>
              </a:tr>
              <a:tr h="214243">
                <a:tc vMerge="1">
                  <a:txBody>
                    <a:bodyPr/>
                    <a:lstStyle/>
                    <a:p>
                      <a:endParaRPr lang="en-US"/>
                    </a:p>
                  </a:txBody>
                  <a:tcPr/>
                </a:tc>
                <a:tc>
                  <a:txBody>
                    <a:bodyPr/>
                    <a:lstStyle/>
                    <a:p>
                      <a:pPr algn="ctr" fontAlgn="ctr"/>
                      <a:r>
                        <a:rPr lang="en-US" sz="900" u="none" strike="noStrike"/>
                        <a:t>D06</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1</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6</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$787,793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$708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$999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50.5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0.0</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0.71</a:t>
                      </a:r>
                      <a:endParaRPr lang="en-US" sz="900" b="1" i="0" u="none" strike="noStrike">
                        <a:solidFill>
                          <a:srgbClr val="000000"/>
                        </a:solidFill>
                        <a:latin typeface="Arial"/>
                      </a:endParaRPr>
                    </a:p>
                  </a:txBody>
                  <a:tcPr marL="0" marR="0" marT="0" marB="0" anchor="ctr"/>
                </a:tc>
              </a:tr>
              <a:tr h="214243">
                <a:tc vMerge="1">
                  <a:txBody>
                    <a:bodyPr/>
                    <a:lstStyle/>
                    <a:p>
                      <a:endParaRPr lang="en-US"/>
                    </a:p>
                  </a:txBody>
                  <a:tcPr/>
                </a:tc>
                <a:tc>
                  <a:txBody>
                    <a:bodyPr/>
                    <a:lstStyle/>
                    <a:p>
                      <a:pPr algn="ctr" fontAlgn="ctr"/>
                      <a:r>
                        <a:rPr lang="en-US" sz="900" u="none" strike="noStrike"/>
                        <a:t>D07</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1</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7</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$787,793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$39,405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$66,346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50.5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0.0</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0.59</a:t>
                      </a:r>
                      <a:endParaRPr lang="en-US" sz="900" b="1" i="0" u="none" strike="noStrike">
                        <a:solidFill>
                          <a:srgbClr val="000000"/>
                        </a:solidFill>
                        <a:latin typeface="Arial"/>
                      </a:endParaRPr>
                    </a:p>
                  </a:txBody>
                  <a:tcPr marL="0" marR="0" marT="0" marB="0" anchor="ctr"/>
                </a:tc>
              </a:tr>
              <a:tr h="214243">
                <a:tc vMerge="1">
                  <a:txBody>
                    <a:bodyPr/>
                    <a:lstStyle/>
                    <a:p>
                      <a:endParaRPr lang="en-US"/>
                    </a:p>
                  </a:txBody>
                  <a:tcPr/>
                </a:tc>
                <a:tc>
                  <a:txBody>
                    <a:bodyPr/>
                    <a:lstStyle/>
                    <a:p>
                      <a:pPr algn="ctr" fontAlgn="ctr"/>
                      <a:r>
                        <a:rPr lang="en-US" sz="900" u="none" strike="noStrike"/>
                        <a:t>D08</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1</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8</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$787,793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$38,173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$64,470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50.5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0.0</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0.59</a:t>
                      </a:r>
                      <a:endParaRPr lang="en-US" sz="900" b="1" i="0" u="none" strike="noStrike">
                        <a:solidFill>
                          <a:srgbClr val="000000"/>
                        </a:solidFill>
                        <a:latin typeface="Arial"/>
                      </a:endParaRPr>
                    </a:p>
                  </a:txBody>
                  <a:tcPr marL="0" marR="0" marT="0" marB="0" anchor="ctr"/>
                </a:tc>
              </a:tr>
              <a:tr h="214243">
                <a:tc vMerge="1">
                  <a:txBody>
                    <a:bodyPr/>
                    <a:lstStyle/>
                    <a:p>
                      <a:endParaRPr lang="en-US"/>
                    </a:p>
                  </a:txBody>
                  <a:tcPr/>
                </a:tc>
                <a:tc>
                  <a:txBody>
                    <a:bodyPr/>
                    <a:lstStyle/>
                    <a:p>
                      <a:pPr algn="ctr" fontAlgn="ctr"/>
                      <a:r>
                        <a:rPr lang="en-US" sz="900" u="none" strike="noStrike"/>
                        <a:t>D09</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1</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9</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$787,793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$44,653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$16,781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50.5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0.3</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2.66</a:t>
                      </a:r>
                      <a:endParaRPr lang="en-US" sz="900" b="1" i="0" u="none" strike="noStrike">
                        <a:solidFill>
                          <a:srgbClr val="000000"/>
                        </a:solidFill>
                        <a:latin typeface="Arial"/>
                      </a:endParaRPr>
                    </a:p>
                  </a:txBody>
                  <a:tcPr marL="0" marR="0" marT="0" marB="0" anchor="ctr"/>
                </a:tc>
              </a:tr>
              <a:tr h="224446">
                <a:tc vMerge="1">
                  <a:txBody>
                    <a:bodyPr/>
                    <a:lstStyle/>
                    <a:p>
                      <a:endParaRPr lang="en-US"/>
                    </a:p>
                  </a:txBody>
                  <a:tcPr/>
                </a:tc>
                <a:tc>
                  <a:txBody>
                    <a:bodyPr/>
                    <a:lstStyle/>
                    <a:p>
                      <a:pPr algn="ctr" fontAlgn="ctr"/>
                      <a:r>
                        <a:rPr lang="en-US" sz="900" u="none" strike="noStrike"/>
                        <a:t>D10</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1</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10</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$787,793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$241,934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$91,813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50.5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0.3</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2.64</a:t>
                      </a:r>
                      <a:endParaRPr lang="en-US" sz="900" b="1" i="0" u="none" strike="noStrike">
                        <a:solidFill>
                          <a:srgbClr val="000000"/>
                        </a:solidFill>
                        <a:latin typeface="Arial"/>
                      </a:endParaRPr>
                    </a:p>
                  </a:txBody>
                  <a:tcPr marL="0" marR="0" marT="0" marB="0" anchor="ctr"/>
                </a:tc>
              </a:tr>
              <a:tr h="214243">
                <a:tc vMerge="1">
                  <a:txBody>
                    <a:bodyPr/>
                    <a:lstStyle/>
                    <a:p>
                      <a:endParaRPr lang="en-US"/>
                    </a:p>
                  </a:txBody>
                  <a:tcPr/>
                </a:tc>
                <a:tc>
                  <a:txBody>
                    <a:bodyPr/>
                    <a:lstStyle/>
                    <a:p>
                      <a:pPr algn="ctr" fontAlgn="ctr"/>
                      <a:r>
                        <a:rPr lang="en-US" sz="900" u="none" strike="noStrike"/>
                        <a:t>D11</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2</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9, 10</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$787,793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$286,675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$108,593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50.5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0.6</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2.64</a:t>
                      </a:r>
                      <a:endParaRPr lang="en-US" sz="900" b="1" i="0" u="none" strike="noStrike">
                        <a:solidFill>
                          <a:srgbClr val="000000"/>
                        </a:solidFill>
                        <a:latin typeface="Arial"/>
                      </a:endParaRPr>
                    </a:p>
                  </a:txBody>
                  <a:tcPr marL="0" marR="0" marT="0" marB="0" anchor="ctr"/>
                </a:tc>
              </a:tr>
              <a:tr h="214243">
                <a:tc vMerge="1">
                  <a:txBody>
                    <a:bodyPr/>
                    <a:lstStyle/>
                    <a:p>
                      <a:endParaRPr lang="en-US"/>
                    </a:p>
                  </a:txBody>
                  <a:tcPr/>
                </a:tc>
                <a:tc>
                  <a:txBody>
                    <a:bodyPr/>
                    <a:lstStyle/>
                    <a:p>
                      <a:pPr algn="ctr" fontAlgn="ctr"/>
                      <a:r>
                        <a:rPr lang="en-US" sz="900" u="none" strike="noStrike"/>
                        <a:t>D12</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3</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9, 10,1</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$787,793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$296,380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$115,371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50.5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2.57</a:t>
                      </a:r>
                      <a:endParaRPr lang="en-US" sz="900" b="1" i="0" u="none" strike="noStrike">
                        <a:solidFill>
                          <a:srgbClr val="000000"/>
                        </a:solidFill>
                        <a:latin typeface="Arial"/>
                      </a:endParaRPr>
                    </a:p>
                  </a:txBody>
                  <a:tcPr marL="0" marR="0" marT="0" marB="0" anchor="ctr"/>
                </a:tc>
              </a:tr>
              <a:tr h="214243">
                <a:tc vMerge="1">
                  <a:txBody>
                    <a:bodyPr/>
                    <a:lstStyle/>
                    <a:p>
                      <a:endParaRPr lang="en-US"/>
                    </a:p>
                  </a:txBody>
                  <a:tcPr/>
                </a:tc>
                <a:tc>
                  <a:txBody>
                    <a:bodyPr/>
                    <a:lstStyle/>
                    <a:p>
                      <a:pPr algn="ctr" fontAlgn="ctr"/>
                      <a:r>
                        <a:rPr lang="en-US" sz="900" u="none" strike="noStrike"/>
                        <a:t>D13</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4</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9, 10,1,5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$787,793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$302,611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$119,868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50.5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1.9</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2.52</a:t>
                      </a:r>
                      <a:endParaRPr lang="en-US" sz="900" b="1" i="0" u="none" strike="noStrike">
                        <a:solidFill>
                          <a:srgbClr val="000000"/>
                        </a:solidFill>
                        <a:latin typeface="Arial"/>
                      </a:endParaRPr>
                    </a:p>
                  </a:txBody>
                  <a:tcPr marL="0" marR="0" marT="0" marB="0" anchor="ctr"/>
                </a:tc>
              </a:tr>
              <a:tr h="214243">
                <a:tc vMerge="1">
                  <a:txBody>
                    <a:bodyPr/>
                    <a:lstStyle/>
                    <a:p>
                      <a:endParaRPr lang="en-US"/>
                    </a:p>
                  </a:txBody>
                  <a:tcPr/>
                </a:tc>
                <a:tc>
                  <a:txBody>
                    <a:bodyPr/>
                    <a:lstStyle/>
                    <a:p>
                      <a:pPr algn="ctr" fontAlgn="ctr"/>
                      <a:r>
                        <a:rPr lang="en-US" sz="900" u="none" strike="noStrike"/>
                        <a:t>D14</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5</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9, 10,1,5,2</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$787,793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$320,446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$132,756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50.5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3.5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2.41</a:t>
                      </a:r>
                      <a:endParaRPr lang="en-US" sz="900" b="1" i="0" u="none" strike="noStrike">
                        <a:solidFill>
                          <a:srgbClr val="000000"/>
                        </a:solidFill>
                        <a:latin typeface="Arial"/>
                      </a:endParaRPr>
                    </a:p>
                  </a:txBody>
                  <a:tcPr marL="0" marR="0" marT="0" marB="0" anchor="ctr"/>
                </a:tc>
              </a:tr>
              <a:tr h="214243">
                <a:tc vMerge="1">
                  <a:txBody>
                    <a:bodyPr/>
                    <a:lstStyle/>
                    <a:p>
                      <a:endParaRPr lang="en-US"/>
                    </a:p>
                  </a:txBody>
                  <a:tcPr/>
                </a:tc>
                <a:tc>
                  <a:txBody>
                    <a:bodyPr/>
                    <a:lstStyle/>
                    <a:p>
                      <a:pPr algn="ctr" fontAlgn="ctr"/>
                      <a:r>
                        <a:rPr lang="en-US" sz="900" u="none" strike="noStrike"/>
                        <a:t>D15</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6</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9, 10,1,5,2,3</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$787,793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$336,302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$144,756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50.5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4.4</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2.32</a:t>
                      </a:r>
                      <a:endParaRPr lang="en-US" sz="900" b="1" i="0" u="none" strike="noStrike">
                        <a:solidFill>
                          <a:srgbClr val="000000"/>
                        </a:solidFill>
                        <a:latin typeface="Arial"/>
                      </a:endParaRPr>
                    </a:p>
                  </a:txBody>
                  <a:tcPr marL="0" marR="0" marT="0" marB="0" anchor="ctr"/>
                </a:tc>
              </a:tr>
              <a:tr h="224446">
                <a:tc vMerge="1">
                  <a:txBody>
                    <a:bodyPr/>
                    <a:lstStyle/>
                    <a:p>
                      <a:endParaRPr lang="en-US"/>
                    </a:p>
                  </a:txBody>
                  <a:tcPr/>
                </a:tc>
                <a:tc>
                  <a:txBody>
                    <a:bodyPr/>
                    <a:lstStyle/>
                    <a:p>
                      <a:pPr algn="ctr" fontAlgn="ctr"/>
                      <a:r>
                        <a:rPr lang="en-US" sz="900" u="none" strike="noStrike"/>
                        <a:t>D16</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7</a:t>
                      </a:r>
                      <a:endParaRPr lang="en-US" sz="900" b="0" i="0" u="none" strike="noStrike">
                        <a:solidFill>
                          <a:srgbClr val="000000"/>
                        </a:solidFill>
                        <a:latin typeface="Arial"/>
                      </a:endParaRPr>
                    </a:p>
                  </a:txBody>
                  <a:tcPr marL="0" marR="0" marT="0" marB="0" anchor="ctr"/>
                </a:tc>
                <a:tc>
                  <a:txBody>
                    <a:bodyPr/>
                    <a:lstStyle/>
                    <a:p>
                      <a:pPr algn="ctr" fontAlgn="ctr"/>
                      <a:r>
                        <a:rPr lang="en-US" sz="900" u="none" strike="noStrike"/>
                        <a:t>9, 10,1,5,2,3,4</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$787,793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$395,963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$196,087 </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50.5</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a:t>5.7</a:t>
                      </a:r>
                      <a:endParaRPr lang="en-US" sz="900" b="1" i="0" u="none" strike="noStrike">
                        <a:solidFill>
                          <a:srgbClr val="000000"/>
                        </a:solidFill>
                        <a:latin typeface="Arial"/>
                      </a:endParaRPr>
                    </a:p>
                  </a:txBody>
                  <a:tcPr marL="0" marR="0" marT="0" marB="0" anchor="ctr"/>
                </a:tc>
                <a:tc>
                  <a:txBody>
                    <a:bodyPr/>
                    <a:lstStyle/>
                    <a:p>
                      <a:pPr algn="ctr" fontAlgn="ctr"/>
                      <a:r>
                        <a:rPr lang="en-US" sz="900" u="none" strike="noStrike" dirty="0"/>
                        <a:t>2.02</a:t>
                      </a:r>
                      <a:endParaRPr lang="en-US" sz="900" b="1" i="0" u="none" strike="noStrike" dirty="0">
                        <a:solidFill>
                          <a:srgbClr val="000000"/>
                        </a:solidFill>
                        <a:latin typeface="Arial"/>
                      </a:endParaRPr>
                    </a:p>
                  </a:txBody>
                  <a:tcPr marL="0" marR="0" marT="0" marB="0" anchor="ctr"/>
                </a:tc>
              </a:tr>
            </a:tbl>
          </a:graphicData>
        </a:graphic>
      </p:graphicFrame>
      <p:sp>
        <p:nvSpPr>
          <p:cNvPr id="4" name="Rounded Rectangle 3"/>
          <p:cNvSpPr>
            <a:spLocks noChangeArrowheads="1"/>
          </p:cNvSpPr>
          <p:nvPr/>
        </p:nvSpPr>
        <p:spPr bwMode="auto">
          <a:xfrm>
            <a:off x="1662113" y="2732088"/>
            <a:ext cx="6888162" cy="2171700"/>
          </a:xfrm>
          <a:prstGeom prst="roundRect">
            <a:avLst>
              <a:gd name="adj" fmla="val 16667"/>
            </a:avLst>
          </a:prstGeom>
          <a:noFill/>
          <a:ln w="38100" algn="ctr">
            <a:solidFill>
              <a:srgbClr val="FF0000"/>
            </a:solidFill>
            <a:round/>
            <a:headEnd/>
            <a:tailEnd/>
          </a:ln>
        </p:spPr>
        <p:txBody>
          <a:bodyPr/>
          <a:lstStyle/>
          <a:p>
            <a:endParaRPr lang="en-US"/>
          </a:p>
        </p:txBody>
      </p:sp>
      <p:sp>
        <p:nvSpPr>
          <p:cNvPr id="5" name="Rounded Rectangle 4"/>
          <p:cNvSpPr>
            <a:spLocks noChangeArrowheads="1"/>
          </p:cNvSpPr>
          <p:nvPr/>
        </p:nvSpPr>
        <p:spPr bwMode="auto">
          <a:xfrm>
            <a:off x="1651000" y="4914900"/>
            <a:ext cx="6910388" cy="1343025"/>
          </a:xfrm>
          <a:prstGeom prst="roundRect">
            <a:avLst>
              <a:gd name="adj" fmla="val 16667"/>
            </a:avLst>
          </a:prstGeom>
          <a:noFill/>
          <a:ln w="38100" algn="ctr">
            <a:solidFill>
              <a:srgbClr val="FF0000"/>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17"/>
          <p:cNvPicPr>
            <a:picLocks noChangeAspect="1" noChangeArrowheads="1"/>
          </p:cNvPicPr>
          <p:nvPr/>
        </p:nvPicPr>
        <p:blipFill>
          <a:blip r:embed="rId3" cstate="print"/>
          <a:srcRect/>
          <a:stretch>
            <a:fillRect/>
          </a:stretch>
        </p:blipFill>
        <p:spPr bwMode="auto">
          <a:xfrm>
            <a:off x="447675" y="3938588"/>
            <a:ext cx="8201025" cy="1466850"/>
          </a:xfrm>
          <a:prstGeom prst="rect">
            <a:avLst/>
          </a:prstGeom>
          <a:noFill/>
          <a:ln w="9525">
            <a:noFill/>
            <a:miter lim="800000"/>
            <a:headEnd/>
            <a:tailEnd/>
          </a:ln>
        </p:spPr>
      </p:pic>
      <p:pic>
        <p:nvPicPr>
          <p:cNvPr id="90115" name="Picture 16"/>
          <p:cNvPicPr>
            <a:picLocks noChangeAspect="1" noChangeArrowheads="1"/>
          </p:cNvPicPr>
          <p:nvPr/>
        </p:nvPicPr>
        <p:blipFill>
          <a:blip r:embed="rId4" cstate="print"/>
          <a:srcRect/>
          <a:stretch>
            <a:fillRect/>
          </a:stretch>
        </p:blipFill>
        <p:spPr bwMode="auto">
          <a:xfrm>
            <a:off x="403225" y="1614488"/>
            <a:ext cx="8191500" cy="1485900"/>
          </a:xfrm>
          <a:prstGeom prst="rect">
            <a:avLst/>
          </a:prstGeom>
          <a:noFill/>
          <a:ln w="9525">
            <a:noFill/>
            <a:miter lim="800000"/>
            <a:headEnd/>
            <a:tailEnd/>
          </a:ln>
        </p:spPr>
      </p:pic>
      <p:sp>
        <p:nvSpPr>
          <p:cNvPr id="90116" name="Title 1"/>
          <p:cNvSpPr>
            <a:spLocks noGrp="1"/>
          </p:cNvSpPr>
          <p:nvPr>
            <p:ph type="title"/>
          </p:nvPr>
        </p:nvSpPr>
        <p:spPr/>
        <p:txBody>
          <a:bodyPr/>
          <a:lstStyle/>
          <a:p>
            <a:r>
              <a:rPr lang="en-US" smtClean="0"/>
              <a:t>EROW Input Files</a:t>
            </a:r>
          </a:p>
        </p:txBody>
      </p:sp>
      <p:sp>
        <p:nvSpPr>
          <p:cNvPr id="6" name="Oval 5"/>
          <p:cNvSpPr/>
          <p:nvPr/>
        </p:nvSpPr>
        <p:spPr bwMode="auto">
          <a:xfrm>
            <a:off x="2422525" y="2033588"/>
            <a:ext cx="357188" cy="647700"/>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dirty="0">
              <a:solidFill>
                <a:schemeClr val="tx1"/>
              </a:solidFill>
              <a:latin typeface="Times New Roman" charset="0"/>
            </a:endParaRPr>
          </a:p>
        </p:txBody>
      </p:sp>
      <p:sp>
        <p:nvSpPr>
          <p:cNvPr id="31" name="Rectangle 30"/>
          <p:cNvSpPr/>
          <p:nvPr/>
        </p:nvSpPr>
        <p:spPr bwMode="auto">
          <a:xfrm>
            <a:off x="3930650" y="2424113"/>
            <a:ext cx="658813" cy="244475"/>
          </a:xfrm>
          <a:prstGeom prst="rect">
            <a:avLst/>
          </a:prstGeom>
          <a:noFill/>
          <a:ln w="38100" cap="flat" cmpd="sng" algn="ctr">
            <a:solidFill>
              <a:schemeClr val="bg1">
                <a:lumMod val="50000"/>
              </a:schemeClr>
            </a:solidFill>
            <a:prstDash val="solid"/>
            <a:round/>
            <a:headEnd type="none" w="med" len="med"/>
            <a:tailEnd type="none" w="med" len="med"/>
          </a:ln>
          <a:effectLst/>
        </p:spPr>
        <p:txBody>
          <a:bodyPr/>
          <a:lstStyle/>
          <a:p>
            <a:pPr>
              <a:defRPr/>
            </a:pPr>
            <a:endParaRPr lang="en-US">
              <a:latin typeface="Times New Roman" charset="0"/>
            </a:endParaRPr>
          </a:p>
        </p:txBody>
      </p:sp>
      <p:sp>
        <p:nvSpPr>
          <p:cNvPr id="36" name="Rectangle 35"/>
          <p:cNvSpPr/>
          <p:nvPr/>
        </p:nvSpPr>
        <p:spPr bwMode="auto">
          <a:xfrm>
            <a:off x="3821113" y="4743450"/>
            <a:ext cx="658812" cy="244475"/>
          </a:xfrm>
          <a:prstGeom prst="rect">
            <a:avLst/>
          </a:prstGeom>
          <a:noFill/>
          <a:ln w="38100" cap="flat" cmpd="sng" algn="ctr">
            <a:solidFill>
              <a:schemeClr val="bg1">
                <a:lumMod val="50000"/>
              </a:schemeClr>
            </a:solidFill>
            <a:prstDash val="solid"/>
            <a:round/>
            <a:headEnd type="none" w="med" len="med"/>
            <a:tailEnd type="none" w="med" len="med"/>
          </a:ln>
          <a:effectLst/>
        </p:spPr>
        <p:txBody>
          <a:bodyPr/>
          <a:lstStyle/>
          <a:p>
            <a:pPr>
              <a:defRPr/>
            </a:pPr>
            <a:endParaRPr lang="en-US">
              <a:latin typeface="Times New Roman" charset="0"/>
            </a:endParaRPr>
          </a:p>
        </p:txBody>
      </p:sp>
      <p:sp>
        <p:nvSpPr>
          <p:cNvPr id="19" name="Rounded Rectangular Callout 18"/>
          <p:cNvSpPr>
            <a:spLocks noChangeArrowheads="1"/>
          </p:cNvSpPr>
          <p:nvPr/>
        </p:nvSpPr>
        <p:spPr bwMode="auto">
          <a:xfrm>
            <a:off x="296863" y="1247775"/>
            <a:ext cx="1401762" cy="355600"/>
          </a:xfrm>
          <a:prstGeom prst="wedgeRoundRectCallout">
            <a:avLst>
              <a:gd name="adj1" fmla="val -199"/>
              <a:gd name="adj2" fmla="val 195616"/>
              <a:gd name="adj3" fmla="val 16667"/>
            </a:avLst>
          </a:prstGeom>
          <a:solidFill>
            <a:schemeClr val="tx1"/>
          </a:solidFill>
          <a:ln w="9525" algn="ctr">
            <a:solidFill>
              <a:schemeClr val="bg2"/>
            </a:solidFill>
            <a:round/>
            <a:headEnd/>
            <a:tailEnd/>
          </a:ln>
        </p:spPr>
        <p:txBody>
          <a:bodyPr/>
          <a:lstStyle/>
          <a:p>
            <a:r>
              <a:rPr lang="en-US" sz="1600" b="1">
                <a:solidFill>
                  <a:srgbClr val="FF0000"/>
                </a:solidFill>
              </a:rPr>
              <a:t>Project name</a:t>
            </a:r>
          </a:p>
          <a:p>
            <a:endParaRPr lang="en-US"/>
          </a:p>
        </p:txBody>
      </p:sp>
      <p:sp>
        <p:nvSpPr>
          <p:cNvPr id="20" name="Rounded Rectangular Callout 19"/>
          <p:cNvSpPr>
            <a:spLocks noChangeArrowheads="1"/>
          </p:cNvSpPr>
          <p:nvPr/>
        </p:nvSpPr>
        <p:spPr bwMode="auto">
          <a:xfrm>
            <a:off x="2719388" y="1354138"/>
            <a:ext cx="4987925" cy="355600"/>
          </a:xfrm>
          <a:prstGeom prst="wedgeRoundRectCallout">
            <a:avLst>
              <a:gd name="adj1" fmla="val -727"/>
              <a:gd name="adj2" fmla="val 21324"/>
              <a:gd name="adj3" fmla="val 16667"/>
            </a:avLst>
          </a:prstGeom>
          <a:solidFill>
            <a:schemeClr val="tx1"/>
          </a:solidFill>
          <a:ln w="9525" algn="ctr">
            <a:solidFill>
              <a:schemeClr val="bg2"/>
            </a:solidFill>
            <a:round/>
            <a:headEnd/>
            <a:tailEnd/>
          </a:ln>
        </p:spPr>
        <p:txBody>
          <a:bodyPr anchor="b"/>
          <a:lstStyle/>
          <a:p>
            <a:r>
              <a:rPr lang="en-US" sz="1600" b="1">
                <a:solidFill>
                  <a:srgbClr val="FF0000"/>
                </a:solidFill>
              </a:rPr>
              <a:t>Scenario 1,  Scenario 2,  Scenario 3,  Scenario 4, …</a:t>
            </a:r>
          </a:p>
        </p:txBody>
      </p:sp>
      <p:sp>
        <p:nvSpPr>
          <p:cNvPr id="21" name="Right Brace 20"/>
          <p:cNvSpPr>
            <a:spLocks/>
          </p:cNvSpPr>
          <p:nvPr/>
        </p:nvSpPr>
        <p:spPr bwMode="auto">
          <a:xfrm rot="-5400000">
            <a:off x="5246688" y="-958850"/>
            <a:ext cx="396875" cy="5807075"/>
          </a:xfrm>
          <a:prstGeom prst="rightBrace">
            <a:avLst>
              <a:gd name="adj1" fmla="val 8332"/>
              <a:gd name="adj2" fmla="val 50000"/>
            </a:avLst>
          </a:prstGeom>
          <a:noFill/>
          <a:ln w="38100" algn="ctr">
            <a:solidFill>
              <a:srgbClr val="FF0000"/>
            </a:solidFill>
            <a:round/>
            <a:headEnd/>
            <a:tailEnd/>
          </a:ln>
        </p:spPr>
        <p:txBody>
          <a:bodyPr/>
          <a:lstStyle/>
          <a:p>
            <a:endParaRPr lang="en-US"/>
          </a:p>
        </p:txBody>
      </p:sp>
      <p:sp>
        <p:nvSpPr>
          <p:cNvPr id="22" name="Rounded Rectangular Callout 21"/>
          <p:cNvSpPr>
            <a:spLocks noChangeArrowheads="1"/>
          </p:cNvSpPr>
          <p:nvPr/>
        </p:nvSpPr>
        <p:spPr bwMode="auto">
          <a:xfrm>
            <a:off x="284163" y="2873375"/>
            <a:ext cx="2149475" cy="855663"/>
          </a:xfrm>
          <a:prstGeom prst="wedgeRoundRectCallout">
            <a:avLst>
              <a:gd name="adj1" fmla="val 48023"/>
              <a:gd name="adj2" fmla="val -87366"/>
              <a:gd name="adj3" fmla="val 16667"/>
            </a:avLst>
          </a:prstGeom>
          <a:solidFill>
            <a:schemeClr val="tx1"/>
          </a:solidFill>
          <a:ln w="9525" algn="ctr">
            <a:solidFill>
              <a:schemeClr val="bg2"/>
            </a:solidFill>
            <a:round/>
            <a:headEnd/>
            <a:tailEnd/>
          </a:ln>
        </p:spPr>
        <p:txBody>
          <a:bodyPr/>
          <a:lstStyle/>
          <a:p>
            <a:r>
              <a:rPr lang="en-US" sz="1600" b="1">
                <a:solidFill>
                  <a:srgbClr val="FF0000"/>
                </a:solidFill>
              </a:rPr>
              <a:t> First scenario is always no parcels acquired early.</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linds(horizontal)">
                                      <p:cBhvr>
                                        <p:cTn id="20" dur="500"/>
                                        <p:tgtEl>
                                          <p:spTgt spid="2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linds(horizontal)">
                                      <p:cBhvr>
                                        <p:cTn id="28" dur="500"/>
                                        <p:tgtEl>
                                          <p:spTgt spid="3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linds(horizontal)">
                                      <p:cBhvr>
                                        <p:cTn id="3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P spid="36" grpId="0" animBg="1"/>
      <p:bldP spid="19" grpId="0" animBg="1"/>
      <p:bldP spid="20" grpId="0" animBg="1"/>
      <p:bldP spid="21" grpId="0" animBg="1"/>
      <p:bldP spid="2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6"/>
          <p:cNvPicPr>
            <a:picLocks noChangeAspect="1" noChangeArrowheads="1"/>
          </p:cNvPicPr>
          <p:nvPr/>
        </p:nvPicPr>
        <p:blipFill>
          <a:blip r:embed="rId3" cstate="print"/>
          <a:srcRect/>
          <a:stretch>
            <a:fillRect/>
          </a:stretch>
        </p:blipFill>
        <p:spPr bwMode="auto">
          <a:xfrm>
            <a:off x="82550" y="1022350"/>
            <a:ext cx="8990013" cy="5259388"/>
          </a:xfrm>
          <a:prstGeom prst="rect">
            <a:avLst/>
          </a:prstGeom>
          <a:noFill/>
          <a:ln w="9525">
            <a:noFill/>
            <a:miter lim="800000"/>
            <a:headEnd/>
            <a:tailEnd/>
          </a:ln>
        </p:spPr>
      </p:pic>
      <p:sp>
        <p:nvSpPr>
          <p:cNvPr id="91139" name="Title 1"/>
          <p:cNvSpPr>
            <a:spLocks noGrp="1"/>
          </p:cNvSpPr>
          <p:nvPr>
            <p:ph type="title"/>
          </p:nvPr>
        </p:nvSpPr>
        <p:spPr>
          <a:xfrm>
            <a:off x="685800" y="23813"/>
            <a:ext cx="7773988" cy="1143000"/>
          </a:xfrm>
        </p:spPr>
        <p:txBody>
          <a:bodyPr/>
          <a:lstStyle/>
          <a:p>
            <a:r>
              <a:rPr lang="en-US" smtClean="0"/>
              <a:t>EROW Input Screen </a:t>
            </a:r>
          </a:p>
        </p:txBody>
      </p:sp>
      <p:sp>
        <p:nvSpPr>
          <p:cNvPr id="11" name="Left Arrow 10"/>
          <p:cNvSpPr>
            <a:spLocks noChangeArrowheads="1"/>
          </p:cNvSpPr>
          <p:nvPr/>
        </p:nvSpPr>
        <p:spPr bwMode="auto">
          <a:xfrm rot="-1313851">
            <a:off x="8329613" y="1463675"/>
            <a:ext cx="676275" cy="423863"/>
          </a:xfrm>
          <a:prstGeom prst="leftArrow">
            <a:avLst>
              <a:gd name="adj1" fmla="val 50000"/>
              <a:gd name="adj2" fmla="val 49933"/>
            </a:avLst>
          </a:prstGeom>
          <a:solidFill>
            <a:srgbClr val="FF0000"/>
          </a:solidFill>
          <a:ln w="9525" algn="ctr">
            <a:solidFill>
              <a:schemeClr val="bg2"/>
            </a:solidFill>
            <a:round/>
            <a:headEnd/>
            <a:tailEnd/>
          </a:ln>
        </p:spPr>
        <p:txBody>
          <a:bodyPr/>
          <a:lstStyle/>
          <a:p>
            <a:endParaRPr lang="en-US"/>
          </a:p>
        </p:txBody>
      </p:sp>
      <p:sp>
        <p:nvSpPr>
          <p:cNvPr id="5" name="Oval 4"/>
          <p:cNvSpPr/>
          <p:nvPr/>
        </p:nvSpPr>
        <p:spPr bwMode="auto">
          <a:xfrm>
            <a:off x="7261225" y="1752600"/>
            <a:ext cx="1038225" cy="490538"/>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dirty="0">
              <a:solidFill>
                <a:schemeClr val="tx1"/>
              </a:solidFill>
              <a:latin typeface="Times New Roman"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685800" y="23813"/>
            <a:ext cx="7773988" cy="1143000"/>
          </a:xfrm>
        </p:spPr>
        <p:txBody>
          <a:bodyPr/>
          <a:lstStyle/>
          <a:p>
            <a:r>
              <a:rPr lang="en-US" smtClean="0"/>
              <a:t>EROW Input Screen </a:t>
            </a:r>
          </a:p>
        </p:txBody>
      </p:sp>
      <p:pic>
        <p:nvPicPr>
          <p:cNvPr id="92163" name="Picture 5"/>
          <p:cNvPicPr>
            <a:picLocks noChangeAspect="1" noChangeArrowheads="1"/>
          </p:cNvPicPr>
          <p:nvPr/>
        </p:nvPicPr>
        <p:blipFill>
          <a:blip r:embed="rId3" cstate="print"/>
          <a:srcRect/>
          <a:stretch>
            <a:fillRect/>
          </a:stretch>
        </p:blipFill>
        <p:spPr bwMode="auto">
          <a:xfrm>
            <a:off x="1665288" y="1409700"/>
            <a:ext cx="5803900" cy="4397375"/>
          </a:xfrm>
          <a:prstGeom prst="rect">
            <a:avLst/>
          </a:prstGeom>
          <a:noFill/>
          <a:ln w="9525">
            <a:noFill/>
            <a:miter lim="800000"/>
            <a:headEnd/>
            <a:tailEnd/>
          </a:ln>
        </p:spPr>
      </p:pic>
      <p:sp>
        <p:nvSpPr>
          <p:cNvPr id="5" name="Oval 4"/>
          <p:cNvSpPr/>
          <p:nvPr/>
        </p:nvSpPr>
        <p:spPr bwMode="auto">
          <a:xfrm>
            <a:off x="2647950" y="2054225"/>
            <a:ext cx="1228725" cy="285750"/>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dirty="0">
              <a:solidFill>
                <a:schemeClr val="tx1"/>
              </a:solidFill>
              <a:latin typeface="Times New Roman" charset="0"/>
            </a:endParaRPr>
          </a:p>
        </p:txBody>
      </p:sp>
      <p:sp>
        <p:nvSpPr>
          <p:cNvPr id="11" name="Left Arrow 10"/>
          <p:cNvSpPr>
            <a:spLocks noChangeArrowheads="1"/>
          </p:cNvSpPr>
          <p:nvPr/>
        </p:nvSpPr>
        <p:spPr bwMode="auto">
          <a:xfrm rot="-1313851">
            <a:off x="3784600" y="1820863"/>
            <a:ext cx="676275" cy="423862"/>
          </a:xfrm>
          <a:prstGeom prst="leftArrow">
            <a:avLst>
              <a:gd name="adj1" fmla="val 50000"/>
              <a:gd name="adj2" fmla="val 49933"/>
            </a:avLst>
          </a:prstGeom>
          <a:solidFill>
            <a:srgbClr val="FF0000"/>
          </a:solidFill>
          <a:ln w="9525" algn="ctr">
            <a:solidFill>
              <a:schemeClr val="bg2"/>
            </a:solidFill>
            <a:round/>
            <a:headEnd/>
            <a:tailEnd/>
          </a:ln>
        </p:spPr>
        <p:txBody>
          <a:bodyPr/>
          <a:lstStyle/>
          <a:p>
            <a:endParaRPr lang="en-US"/>
          </a:p>
        </p:txBody>
      </p:sp>
      <p:sp>
        <p:nvSpPr>
          <p:cNvPr id="7" name="Left Arrow 6"/>
          <p:cNvSpPr>
            <a:spLocks noChangeArrowheads="1"/>
          </p:cNvSpPr>
          <p:nvPr/>
        </p:nvSpPr>
        <p:spPr bwMode="auto">
          <a:xfrm rot="-1313851">
            <a:off x="7143750" y="4943475"/>
            <a:ext cx="676275" cy="423863"/>
          </a:xfrm>
          <a:prstGeom prst="leftArrow">
            <a:avLst>
              <a:gd name="adj1" fmla="val 50000"/>
              <a:gd name="adj2" fmla="val 49933"/>
            </a:avLst>
          </a:prstGeom>
          <a:solidFill>
            <a:srgbClr val="FF0000"/>
          </a:solidFill>
          <a:ln w="9525" algn="ctr">
            <a:solidFill>
              <a:schemeClr val="bg2"/>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8"/>
          <p:cNvPicPr>
            <a:picLocks noChangeAspect="1" noChangeArrowheads="1"/>
          </p:cNvPicPr>
          <p:nvPr/>
        </p:nvPicPr>
        <p:blipFill>
          <a:blip r:embed="rId3" cstate="print"/>
          <a:srcRect/>
          <a:stretch>
            <a:fillRect/>
          </a:stretch>
        </p:blipFill>
        <p:spPr bwMode="auto">
          <a:xfrm>
            <a:off x="11113" y="1082675"/>
            <a:ext cx="9132887" cy="5199063"/>
          </a:xfrm>
          <a:prstGeom prst="rect">
            <a:avLst/>
          </a:prstGeom>
          <a:noFill/>
          <a:ln w="9525">
            <a:noFill/>
            <a:miter lim="800000"/>
            <a:headEnd/>
            <a:tailEnd/>
          </a:ln>
        </p:spPr>
      </p:pic>
      <p:sp>
        <p:nvSpPr>
          <p:cNvPr id="93187" name="Title 1"/>
          <p:cNvSpPr>
            <a:spLocks noGrp="1"/>
          </p:cNvSpPr>
          <p:nvPr>
            <p:ph type="title"/>
          </p:nvPr>
        </p:nvSpPr>
        <p:spPr>
          <a:xfrm>
            <a:off x="685800" y="23813"/>
            <a:ext cx="7773988" cy="1143000"/>
          </a:xfrm>
        </p:spPr>
        <p:txBody>
          <a:bodyPr/>
          <a:lstStyle/>
          <a:p>
            <a:r>
              <a:rPr lang="en-US" smtClean="0"/>
              <a:t>EROW Input Screen </a:t>
            </a:r>
          </a:p>
        </p:txBody>
      </p:sp>
      <p:sp>
        <p:nvSpPr>
          <p:cNvPr id="7" name="Left Arrow 6"/>
          <p:cNvSpPr>
            <a:spLocks noChangeArrowheads="1"/>
          </p:cNvSpPr>
          <p:nvPr/>
        </p:nvSpPr>
        <p:spPr bwMode="auto">
          <a:xfrm rot="-1313851">
            <a:off x="8258175" y="3457575"/>
            <a:ext cx="676275" cy="423863"/>
          </a:xfrm>
          <a:prstGeom prst="leftArrow">
            <a:avLst>
              <a:gd name="adj1" fmla="val 50000"/>
              <a:gd name="adj2" fmla="val 49933"/>
            </a:avLst>
          </a:prstGeom>
          <a:solidFill>
            <a:srgbClr val="FF0000"/>
          </a:solidFill>
          <a:ln w="9525" algn="ctr">
            <a:solidFill>
              <a:schemeClr val="bg2"/>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7"/>
          <p:cNvSpPr>
            <a:spLocks noGrp="1"/>
          </p:cNvSpPr>
          <p:nvPr>
            <p:ph type="ctrTitle"/>
          </p:nvPr>
        </p:nvSpPr>
        <p:spPr/>
        <p:txBody>
          <a:bodyPr/>
          <a:lstStyle/>
          <a:p>
            <a:r>
              <a:rPr lang="en-US" smtClean="0"/>
              <a:t>Introduction to Simulation</a:t>
            </a:r>
          </a:p>
        </p:txBody>
      </p:sp>
      <p:sp>
        <p:nvSpPr>
          <p:cNvPr id="48131" name="Subtitle 8"/>
          <p:cNvSpPr>
            <a:spLocks noGrp="1"/>
          </p:cNvSpPr>
          <p:nvPr>
            <p:ph type="subTitle" idx="1"/>
          </p:nvPr>
        </p:nvSpPr>
        <p:spPr/>
        <p:txBody>
          <a:bodyPr/>
          <a:lstStyle/>
          <a:p>
            <a:endParaRPr lang="en-US" smtClean="0"/>
          </a:p>
        </p:txBody>
      </p:sp>
    </p:spTree>
  </p:cSld>
  <p:clrMapOvr>
    <a:masterClrMapping/>
  </p:clrMapOvr>
  <p:transition>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685800" y="23813"/>
            <a:ext cx="7773988" cy="1143000"/>
          </a:xfrm>
        </p:spPr>
        <p:txBody>
          <a:bodyPr/>
          <a:lstStyle/>
          <a:p>
            <a:r>
              <a:rPr lang="en-US" smtClean="0"/>
              <a:t>EROW Input Screen </a:t>
            </a:r>
          </a:p>
        </p:txBody>
      </p:sp>
      <p:pic>
        <p:nvPicPr>
          <p:cNvPr id="94211" name="Picture 5"/>
          <p:cNvPicPr>
            <a:picLocks noChangeAspect="1" noChangeArrowheads="1"/>
          </p:cNvPicPr>
          <p:nvPr/>
        </p:nvPicPr>
        <p:blipFill>
          <a:blip r:embed="rId3" cstate="print"/>
          <a:srcRect/>
          <a:stretch>
            <a:fillRect/>
          </a:stretch>
        </p:blipFill>
        <p:spPr bwMode="auto">
          <a:xfrm>
            <a:off x="1760538" y="1422400"/>
            <a:ext cx="5768975" cy="4408488"/>
          </a:xfrm>
          <a:prstGeom prst="rect">
            <a:avLst/>
          </a:prstGeom>
          <a:noFill/>
          <a:ln w="9525">
            <a:noFill/>
            <a:miter lim="800000"/>
            <a:headEnd/>
            <a:tailEnd/>
          </a:ln>
        </p:spPr>
      </p:pic>
      <p:sp>
        <p:nvSpPr>
          <p:cNvPr id="5" name="Oval 4"/>
          <p:cNvSpPr/>
          <p:nvPr/>
        </p:nvSpPr>
        <p:spPr bwMode="auto">
          <a:xfrm>
            <a:off x="2671763" y="2244725"/>
            <a:ext cx="1317625" cy="320675"/>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dirty="0">
              <a:solidFill>
                <a:schemeClr val="tx1"/>
              </a:solidFill>
              <a:latin typeface="Times New Roman" charset="0"/>
            </a:endParaRPr>
          </a:p>
        </p:txBody>
      </p:sp>
      <p:sp>
        <p:nvSpPr>
          <p:cNvPr id="11" name="Left Arrow 10"/>
          <p:cNvSpPr>
            <a:spLocks noChangeArrowheads="1"/>
          </p:cNvSpPr>
          <p:nvPr/>
        </p:nvSpPr>
        <p:spPr bwMode="auto">
          <a:xfrm rot="-1313851">
            <a:off x="3890963" y="2070100"/>
            <a:ext cx="676275" cy="423863"/>
          </a:xfrm>
          <a:prstGeom prst="leftArrow">
            <a:avLst>
              <a:gd name="adj1" fmla="val 50000"/>
              <a:gd name="adj2" fmla="val 49933"/>
            </a:avLst>
          </a:prstGeom>
          <a:solidFill>
            <a:srgbClr val="FF0000"/>
          </a:solidFill>
          <a:ln w="9525" algn="ctr">
            <a:solidFill>
              <a:schemeClr val="bg2"/>
            </a:solidFill>
            <a:round/>
            <a:headEnd/>
            <a:tailEnd/>
          </a:ln>
        </p:spPr>
        <p:txBody>
          <a:bodyPr/>
          <a:lstStyle/>
          <a:p>
            <a:endParaRPr lang="en-US"/>
          </a:p>
        </p:txBody>
      </p:sp>
      <p:sp>
        <p:nvSpPr>
          <p:cNvPr id="7" name="Left Arrow 6"/>
          <p:cNvSpPr>
            <a:spLocks noChangeArrowheads="1"/>
          </p:cNvSpPr>
          <p:nvPr/>
        </p:nvSpPr>
        <p:spPr bwMode="auto">
          <a:xfrm rot="-1313851">
            <a:off x="7237413" y="4965700"/>
            <a:ext cx="676275" cy="423863"/>
          </a:xfrm>
          <a:prstGeom prst="leftArrow">
            <a:avLst>
              <a:gd name="adj1" fmla="val 50000"/>
              <a:gd name="adj2" fmla="val 49933"/>
            </a:avLst>
          </a:prstGeom>
          <a:solidFill>
            <a:srgbClr val="FF0000"/>
          </a:solidFill>
          <a:ln w="9525" algn="ctr">
            <a:solidFill>
              <a:schemeClr val="bg2"/>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8"/>
          <p:cNvPicPr>
            <a:picLocks noChangeAspect="1" noChangeArrowheads="1"/>
          </p:cNvPicPr>
          <p:nvPr/>
        </p:nvPicPr>
        <p:blipFill>
          <a:blip r:embed="rId3" cstate="print"/>
          <a:srcRect/>
          <a:stretch>
            <a:fillRect/>
          </a:stretch>
        </p:blipFill>
        <p:spPr bwMode="auto">
          <a:xfrm>
            <a:off x="71438" y="1046163"/>
            <a:ext cx="8990012" cy="5238750"/>
          </a:xfrm>
          <a:prstGeom prst="rect">
            <a:avLst/>
          </a:prstGeom>
          <a:noFill/>
          <a:ln w="9525">
            <a:noFill/>
            <a:miter lim="800000"/>
            <a:headEnd/>
            <a:tailEnd/>
          </a:ln>
        </p:spPr>
      </p:pic>
      <p:sp>
        <p:nvSpPr>
          <p:cNvPr id="95235" name="Title 1"/>
          <p:cNvSpPr>
            <a:spLocks noGrp="1"/>
          </p:cNvSpPr>
          <p:nvPr>
            <p:ph type="title"/>
          </p:nvPr>
        </p:nvSpPr>
        <p:spPr>
          <a:xfrm>
            <a:off x="685800" y="23813"/>
            <a:ext cx="7773988" cy="1143000"/>
          </a:xfrm>
        </p:spPr>
        <p:txBody>
          <a:bodyPr/>
          <a:lstStyle/>
          <a:p>
            <a:r>
              <a:rPr lang="en-US" smtClean="0"/>
              <a:t>EROW Input Screen </a:t>
            </a:r>
          </a:p>
        </p:txBody>
      </p:sp>
      <p:sp>
        <p:nvSpPr>
          <p:cNvPr id="95236" name="Oval 5"/>
          <p:cNvSpPr>
            <a:spLocks noChangeArrowheads="1"/>
          </p:cNvSpPr>
          <p:nvPr/>
        </p:nvSpPr>
        <p:spPr bwMode="auto">
          <a:xfrm>
            <a:off x="1247775" y="1816100"/>
            <a:ext cx="1614488" cy="1544638"/>
          </a:xfrm>
          <a:prstGeom prst="ellipse">
            <a:avLst/>
          </a:prstGeom>
          <a:noFill/>
          <a:ln w="38100" algn="ctr">
            <a:solidFill>
              <a:srgbClr val="FF0000"/>
            </a:solidFill>
            <a:round/>
            <a:headEnd/>
            <a:tailEnd/>
          </a:ln>
        </p:spPr>
        <p:txBody>
          <a:bodyPr/>
          <a:lstStyle/>
          <a:p>
            <a:endParaRPr lang="en-US"/>
          </a:p>
        </p:txBody>
      </p:sp>
    </p:spTree>
  </p:cSld>
  <p:clrMapOvr>
    <a:masterClrMapping/>
  </p:clrMapOvr>
  <p:transition>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8"/>
          <p:cNvPicPr>
            <a:picLocks noChangeAspect="1" noChangeArrowheads="1"/>
          </p:cNvPicPr>
          <p:nvPr/>
        </p:nvPicPr>
        <p:blipFill>
          <a:blip r:embed="rId3" cstate="print"/>
          <a:srcRect/>
          <a:stretch>
            <a:fillRect/>
          </a:stretch>
        </p:blipFill>
        <p:spPr bwMode="auto">
          <a:xfrm>
            <a:off x="82550" y="1046163"/>
            <a:ext cx="8990013" cy="5235575"/>
          </a:xfrm>
          <a:prstGeom prst="rect">
            <a:avLst/>
          </a:prstGeom>
          <a:noFill/>
          <a:ln w="9525">
            <a:noFill/>
            <a:miter lim="800000"/>
            <a:headEnd/>
            <a:tailEnd/>
          </a:ln>
        </p:spPr>
      </p:pic>
      <p:sp>
        <p:nvSpPr>
          <p:cNvPr id="96259" name="Title 1"/>
          <p:cNvSpPr>
            <a:spLocks noGrp="1"/>
          </p:cNvSpPr>
          <p:nvPr>
            <p:ph type="title"/>
          </p:nvPr>
        </p:nvSpPr>
        <p:spPr>
          <a:xfrm>
            <a:off x="685800" y="23813"/>
            <a:ext cx="7773988" cy="1143000"/>
          </a:xfrm>
        </p:spPr>
        <p:txBody>
          <a:bodyPr/>
          <a:lstStyle/>
          <a:p>
            <a:r>
              <a:rPr lang="en-US" smtClean="0"/>
              <a:t>EROW Input Screen </a:t>
            </a:r>
          </a:p>
        </p:txBody>
      </p:sp>
      <p:sp>
        <p:nvSpPr>
          <p:cNvPr id="96260" name="Oval 7"/>
          <p:cNvSpPr>
            <a:spLocks noChangeArrowheads="1"/>
          </p:cNvSpPr>
          <p:nvPr/>
        </p:nvSpPr>
        <p:spPr bwMode="auto">
          <a:xfrm>
            <a:off x="1200150" y="1863725"/>
            <a:ext cx="1614488" cy="1544638"/>
          </a:xfrm>
          <a:prstGeom prst="ellipse">
            <a:avLst/>
          </a:prstGeom>
          <a:noFill/>
          <a:ln w="38100" algn="ctr">
            <a:solidFill>
              <a:srgbClr val="FF0000"/>
            </a:solidFill>
            <a:round/>
            <a:headEnd/>
            <a:tailEnd/>
          </a:ln>
        </p:spPr>
        <p:txBody>
          <a:bodyPr/>
          <a:lstStyle/>
          <a:p>
            <a:endParaRPr lang="en-US"/>
          </a:p>
        </p:txBody>
      </p:sp>
    </p:spTree>
  </p:cSld>
  <p:clrMapOvr>
    <a:masterClrMapping/>
  </p:clrMapOvr>
  <p:transition>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9"/>
          <p:cNvPicPr>
            <a:picLocks noChangeAspect="1" noChangeArrowheads="1"/>
          </p:cNvPicPr>
          <p:nvPr/>
        </p:nvPicPr>
        <p:blipFill>
          <a:blip r:embed="rId3" cstate="print"/>
          <a:srcRect/>
          <a:stretch>
            <a:fillRect/>
          </a:stretch>
        </p:blipFill>
        <p:spPr bwMode="auto">
          <a:xfrm>
            <a:off x="82550" y="1082675"/>
            <a:ext cx="8990013" cy="5203825"/>
          </a:xfrm>
          <a:prstGeom prst="rect">
            <a:avLst/>
          </a:prstGeom>
          <a:noFill/>
          <a:ln w="9525">
            <a:noFill/>
            <a:miter lim="800000"/>
            <a:headEnd/>
            <a:tailEnd/>
          </a:ln>
        </p:spPr>
      </p:pic>
      <p:sp>
        <p:nvSpPr>
          <p:cNvPr id="97283" name="Title 1"/>
          <p:cNvSpPr>
            <a:spLocks noGrp="1"/>
          </p:cNvSpPr>
          <p:nvPr>
            <p:ph type="title"/>
          </p:nvPr>
        </p:nvSpPr>
        <p:spPr>
          <a:xfrm>
            <a:off x="685800" y="23813"/>
            <a:ext cx="7773988" cy="1143000"/>
          </a:xfrm>
        </p:spPr>
        <p:txBody>
          <a:bodyPr/>
          <a:lstStyle/>
          <a:p>
            <a:r>
              <a:rPr lang="en-US" smtClean="0"/>
              <a:t>EROW Input Screen </a:t>
            </a:r>
          </a:p>
        </p:txBody>
      </p:sp>
      <p:sp>
        <p:nvSpPr>
          <p:cNvPr id="7" name="Left Arrow 6"/>
          <p:cNvSpPr>
            <a:spLocks noChangeArrowheads="1"/>
          </p:cNvSpPr>
          <p:nvPr/>
        </p:nvSpPr>
        <p:spPr bwMode="auto">
          <a:xfrm rot="-1313851">
            <a:off x="7070725" y="5440363"/>
            <a:ext cx="676275" cy="423862"/>
          </a:xfrm>
          <a:prstGeom prst="leftArrow">
            <a:avLst>
              <a:gd name="adj1" fmla="val 50000"/>
              <a:gd name="adj2" fmla="val 49933"/>
            </a:avLst>
          </a:prstGeom>
          <a:solidFill>
            <a:srgbClr val="FF0000"/>
          </a:solidFill>
          <a:ln w="9525" algn="ctr">
            <a:solidFill>
              <a:schemeClr val="bg2"/>
            </a:solidFill>
            <a:round/>
            <a:headEnd/>
            <a:tailEnd/>
          </a:ln>
        </p:spPr>
        <p:txBody>
          <a:bodyPr/>
          <a:lstStyle/>
          <a:p>
            <a:endParaRPr lang="en-US"/>
          </a:p>
        </p:txBody>
      </p:sp>
      <p:sp>
        <p:nvSpPr>
          <p:cNvPr id="8" name="Oval 7"/>
          <p:cNvSpPr>
            <a:spLocks noChangeArrowheads="1"/>
          </p:cNvSpPr>
          <p:nvPr/>
        </p:nvSpPr>
        <p:spPr bwMode="auto">
          <a:xfrm>
            <a:off x="95250" y="3111500"/>
            <a:ext cx="2814638" cy="1924050"/>
          </a:xfrm>
          <a:prstGeom prst="ellipse">
            <a:avLst/>
          </a:prstGeom>
          <a:noFill/>
          <a:ln w="38100" algn="ctr">
            <a:solidFill>
              <a:srgbClr val="FF0000"/>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xit" presetSubtype="10" fill="hold" grpId="0" nodeType="withEffect">
                                  <p:stCondLst>
                                    <p:cond delay="0"/>
                                  </p:stCondLst>
                                  <p:childTnLst>
                                    <p:animEffect transition="out" filter="blinds(horizontal)">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4"/>
          <p:cNvPicPr>
            <a:picLocks noChangeAspect="1" noChangeArrowheads="1"/>
          </p:cNvPicPr>
          <p:nvPr/>
        </p:nvPicPr>
        <p:blipFill>
          <a:blip r:embed="rId3" cstate="print"/>
          <a:srcRect/>
          <a:stretch>
            <a:fillRect/>
          </a:stretch>
        </p:blipFill>
        <p:spPr bwMode="auto">
          <a:xfrm>
            <a:off x="58738" y="1046163"/>
            <a:ext cx="9009062" cy="5235575"/>
          </a:xfrm>
          <a:prstGeom prst="rect">
            <a:avLst/>
          </a:prstGeom>
          <a:noFill/>
          <a:ln w="9525">
            <a:noFill/>
            <a:miter lim="800000"/>
            <a:headEnd/>
            <a:tailEnd/>
          </a:ln>
        </p:spPr>
      </p:pic>
      <p:sp>
        <p:nvSpPr>
          <p:cNvPr id="98307" name="Title 1"/>
          <p:cNvSpPr>
            <a:spLocks noGrp="1"/>
          </p:cNvSpPr>
          <p:nvPr>
            <p:ph type="title"/>
          </p:nvPr>
        </p:nvSpPr>
        <p:spPr/>
        <p:txBody>
          <a:bodyPr/>
          <a:lstStyle/>
          <a:p>
            <a:r>
              <a:rPr lang="en-US" smtClean="0"/>
              <a:t>EROW Output Screen</a:t>
            </a:r>
          </a:p>
        </p:txBody>
      </p:sp>
      <p:sp>
        <p:nvSpPr>
          <p:cNvPr id="5" name="Oval 4"/>
          <p:cNvSpPr/>
          <p:nvPr/>
        </p:nvSpPr>
        <p:spPr bwMode="auto">
          <a:xfrm rot="21101624">
            <a:off x="1576388" y="4725988"/>
            <a:ext cx="1462087" cy="1420812"/>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dirty="0">
              <a:solidFill>
                <a:schemeClr val="tx1"/>
              </a:solidFill>
              <a:latin typeface="Times New Roman" charset="0"/>
            </a:endParaRPr>
          </a:p>
        </p:txBody>
      </p:sp>
      <p:sp>
        <p:nvSpPr>
          <p:cNvPr id="9" name="Oval 8"/>
          <p:cNvSpPr/>
          <p:nvPr/>
        </p:nvSpPr>
        <p:spPr bwMode="auto">
          <a:xfrm>
            <a:off x="4381500" y="1471613"/>
            <a:ext cx="3468688" cy="1022350"/>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dirty="0">
              <a:solidFill>
                <a:schemeClr val="tx1"/>
              </a:solidFill>
              <a:latin typeface="Times New Roman" charset="0"/>
            </a:endParaRPr>
          </a:p>
        </p:txBody>
      </p:sp>
      <p:cxnSp>
        <p:nvCxnSpPr>
          <p:cNvPr id="3" name="Straight Arrow Connector 2"/>
          <p:cNvCxnSpPr>
            <a:stCxn id="5" idx="7"/>
          </p:cNvCxnSpPr>
          <p:nvPr/>
        </p:nvCxnSpPr>
        <p:spPr bwMode="auto">
          <a:xfrm flipV="1">
            <a:off x="2746375" y="2301875"/>
            <a:ext cx="1155700" cy="2562225"/>
          </a:xfrm>
          <a:prstGeom prst="straightConnector1">
            <a:avLst/>
          </a:prstGeom>
          <a:ln w="28575">
            <a:solidFill>
              <a:srgbClr val="FF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bwMode="auto">
          <a:xfrm rot="21101624">
            <a:off x="3748088" y="4762500"/>
            <a:ext cx="1462087" cy="1420813"/>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dirty="0">
              <a:solidFill>
                <a:schemeClr val="tx1"/>
              </a:solidFill>
              <a:latin typeface="Times New Roman" charset="0"/>
            </a:endParaRPr>
          </a:p>
        </p:txBody>
      </p:sp>
      <p:sp>
        <p:nvSpPr>
          <p:cNvPr id="8" name="Left Arrow 7"/>
          <p:cNvSpPr>
            <a:spLocks noChangeArrowheads="1"/>
          </p:cNvSpPr>
          <p:nvPr/>
        </p:nvSpPr>
        <p:spPr bwMode="auto">
          <a:xfrm rot="-5400000">
            <a:off x="8086725" y="2957513"/>
            <a:ext cx="1328737" cy="236538"/>
          </a:xfrm>
          <a:prstGeom prst="leftArrow">
            <a:avLst>
              <a:gd name="adj1" fmla="val 50000"/>
              <a:gd name="adj2" fmla="val 50141"/>
            </a:avLst>
          </a:prstGeom>
          <a:solidFill>
            <a:srgbClr val="FF0000"/>
          </a:solidFill>
          <a:ln w="9525" algn="ctr">
            <a:solidFill>
              <a:schemeClr val="bg2"/>
            </a:solidFill>
            <a:round/>
            <a:headEnd/>
            <a:tailEnd/>
          </a:ln>
        </p:spPr>
        <p:txBody>
          <a:bodyPr/>
          <a:lstStyle/>
          <a:p>
            <a:endParaRPr lang="en-US"/>
          </a:p>
        </p:txBody>
      </p:sp>
      <p:sp>
        <p:nvSpPr>
          <p:cNvPr id="11" name="Oval 10"/>
          <p:cNvSpPr/>
          <p:nvPr/>
        </p:nvSpPr>
        <p:spPr bwMode="auto">
          <a:xfrm>
            <a:off x="639763" y="1435100"/>
            <a:ext cx="4062412" cy="1020763"/>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dirty="0">
              <a:solidFill>
                <a:schemeClr val="tx1"/>
              </a:solidFill>
              <a:latin typeface="Times New Roman"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xit" presetSubtype="10" fill="hold" grpId="1" nodeType="withEffect">
                                  <p:stCondLst>
                                    <p:cond delay="0"/>
                                  </p:stCondLst>
                                  <p:childTnLst>
                                    <p:animEffect transition="out" filter="blinds(horizontal)">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par>
                                <p:cTn id="21" presetID="3" presetClass="exit" presetSubtype="10" fill="hold" grpId="1" nodeType="withEffect">
                                  <p:stCondLst>
                                    <p:cond delay="0"/>
                                  </p:stCondLst>
                                  <p:childTnLst>
                                    <p:animEffect transition="out" filter="blinds(horizontal)">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linds(horizont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9" grpId="1" animBg="1"/>
      <p:bldP spid="16" grpId="0" animBg="1"/>
      <p:bldP spid="8" grpId="0" animBg="1"/>
      <p:bldP spid="11" grpId="0" animBg="1"/>
      <p:bldP spid="11"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11"/>
          <p:cNvPicPr>
            <a:picLocks noChangeAspect="1" noChangeArrowheads="1"/>
          </p:cNvPicPr>
          <p:nvPr/>
        </p:nvPicPr>
        <p:blipFill>
          <a:blip r:embed="rId3" cstate="print"/>
          <a:srcRect/>
          <a:stretch>
            <a:fillRect/>
          </a:stretch>
        </p:blipFill>
        <p:spPr bwMode="auto">
          <a:xfrm>
            <a:off x="71438" y="1058863"/>
            <a:ext cx="9007475" cy="5235575"/>
          </a:xfrm>
          <a:prstGeom prst="rect">
            <a:avLst/>
          </a:prstGeom>
          <a:noFill/>
          <a:ln w="9525">
            <a:noFill/>
            <a:miter lim="800000"/>
            <a:headEnd/>
            <a:tailEnd/>
          </a:ln>
        </p:spPr>
      </p:pic>
      <p:sp>
        <p:nvSpPr>
          <p:cNvPr id="99331" name="Title 1"/>
          <p:cNvSpPr>
            <a:spLocks noGrp="1"/>
          </p:cNvSpPr>
          <p:nvPr>
            <p:ph type="title"/>
          </p:nvPr>
        </p:nvSpPr>
        <p:spPr>
          <a:xfrm>
            <a:off x="685800" y="23813"/>
            <a:ext cx="7773988" cy="1143000"/>
          </a:xfrm>
        </p:spPr>
        <p:txBody>
          <a:bodyPr/>
          <a:lstStyle/>
          <a:p>
            <a:r>
              <a:rPr lang="en-US" smtClean="0"/>
              <a:t>EROW Output Screen</a:t>
            </a:r>
          </a:p>
        </p:txBody>
      </p:sp>
      <p:grpSp>
        <p:nvGrpSpPr>
          <p:cNvPr id="2" name="Group 8"/>
          <p:cNvGrpSpPr>
            <a:grpSpLocks/>
          </p:cNvGrpSpPr>
          <p:nvPr/>
        </p:nvGrpSpPr>
        <p:grpSpPr bwMode="auto">
          <a:xfrm>
            <a:off x="2732088" y="4572000"/>
            <a:ext cx="2586037" cy="1589088"/>
            <a:chOff x="3147787" y="4571879"/>
            <a:chExt cx="2585768" cy="1588837"/>
          </a:xfrm>
        </p:grpSpPr>
        <p:sp>
          <p:nvSpPr>
            <p:cNvPr id="7" name="Oval 6"/>
            <p:cNvSpPr/>
            <p:nvPr/>
          </p:nvSpPr>
          <p:spPr bwMode="auto">
            <a:xfrm>
              <a:off x="4038281" y="4913138"/>
              <a:ext cx="1695274" cy="1247578"/>
            </a:xfrm>
            <a:prstGeom prst="ellipse">
              <a:avLst/>
            </a:prstGeom>
            <a:noFill/>
            <a:ln w="28575">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dirty="0">
                <a:solidFill>
                  <a:schemeClr val="tx1"/>
                </a:solidFill>
                <a:latin typeface="Times New Roman" charset="0"/>
              </a:endParaRPr>
            </a:p>
          </p:txBody>
        </p:sp>
        <p:cxnSp>
          <p:nvCxnSpPr>
            <p:cNvPr id="8" name="Straight Arrow Connector 7"/>
            <p:cNvCxnSpPr>
              <a:stCxn id="7" idx="1"/>
            </p:cNvCxnSpPr>
            <p:nvPr/>
          </p:nvCxnSpPr>
          <p:spPr bwMode="auto">
            <a:xfrm flipH="1" flipV="1">
              <a:off x="3147787" y="4571879"/>
              <a:ext cx="1139706" cy="523792"/>
            </a:xfrm>
            <a:prstGeom prst="straightConnector1">
              <a:avLst/>
            </a:prstGeom>
            <a:ln w="28575">
              <a:solidFill>
                <a:srgbClr val="FF0000"/>
              </a:solidFill>
              <a:headEnd type="none" w="med" len="med"/>
              <a:tailEnd type="arrow"/>
            </a:ln>
          </p:spPr>
          <p:style>
            <a:lnRef idx="3">
              <a:schemeClr val="accent1"/>
            </a:lnRef>
            <a:fillRef idx="0">
              <a:schemeClr val="accent1"/>
            </a:fillRef>
            <a:effectRef idx="2">
              <a:schemeClr val="accent1"/>
            </a:effectRef>
            <a:fontRef idx="minor">
              <a:schemeClr val="tx1"/>
            </a:fontRef>
          </p:style>
        </p:cxnSp>
      </p:grpSp>
      <p:sp>
        <p:nvSpPr>
          <p:cNvPr id="10" name="Left Arrow 9"/>
          <p:cNvSpPr>
            <a:spLocks noChangeArrowheads="1"/>
          </p:cNvSpPr>
          <p:nvPr/>
        </p:nvSpPr>
        <p:spPr bwMode="auto">
          <a:xfrm rot="-1313851">
            <a:off x="8035925" y="4784725"/>
            <a:ext cx="676275" cy="423863"/>
          </a:xfrm>
          <a:prstGeom prst="leftArrow">
            <a:avLst>
              <a:gd name="adj1" fmla="val 50000"/>
              <a:gd name="adj2" fmla="val 49933"/>
            </a:avLst>
          </a:prstGeom>
          <a:solidFill>
            <a:srgbClr val="FF0000"/>
          </a:solidFill>
          <a:ln w="9525" algn="ctr">
            <a:solidFill>
              <a:schemeClr val="bg2"/>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10"/>
          <p:cNvPicPr>
            <a:picLocks noChangeAspect="1" noChangeArrowheads="1"/>
          </p:cNvPicPr>
          <p:nvPr/>
        </p:nvPicPr>
        <p:blipFill>
          <a:blip r:embed="rId3" cstate="print"/>
          <a:srcRect/>
          <a:stretch>
            <a:fillRect/>
          </a:stretch>
        </p:blipFill>
        <p:spPr bwMode="auto">
          <a:xfrm>
            <a:off x="1092200" y="1260475"/>
            <a:ext cx="6864350" cy="4795838"/>
          </a:xfrm>
          <a:prstGeom prst="rect">
            <a:avLst/>
          </a:prstGeom>
          <a:noFill/>
          <a:ln w="9525">
            <a:noFill/>
            <a:miter lim="800000"/>
            <a:headEnd/>
            <a:tailEnd/>
          </a:ln>
        </p:spPr>
      </p:pic>
      <p:sp>
        <p:nvSpPr>
          <p:cNvPr id="5" name="Oval 4"/>
          <p:cNvSpPr/>
          <p:nvPr/>
        </p:nvSpPr>
        <p:spPr bwMode="auto">
          <a:xfrm>
            <a:off x="4616450" y="3157538"/>
            <a:ext cx="287338" cy="263525"/>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dirty="0">
              <a:solidFill>
                <a:schemeClr val="tx1"/>
              </a:solidFill>
              <a:latin typeface="Times New Roman" charset="0"/>
            </a:endParaRPr>
          </a:p>
        </p:txBody>
      </p:sp>
      <p:sp>
        <p:nvSpPr>
          <p:cNvPr id="6" name="Oval 5"/>
          <p:cNvSpPr/>
          <p:nvPr/>
        </p:nvSpPr>
        <p:spPr bwMode="auto">
          <a:xfrm>
            <a:off x="4654550" y="4321175"/>
            <a:ext cx="287338" cy="268288"/>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dirty="0">
              <a:solidFill>
                <a:srgbClr val="00B050"/>
              </a:solidFill>
              <a:latin typeface="Times New Roman" charset="0"/>
            </a:endParaRPr>
          </a:p>
        </p:txBody>
      </p:sp>
      <p:sp>
        <p:nvSpPr>
          <p:cNvPr id="100357" name="Title 1"/>
          <p:cNvSpPr>
            <a:spLocks noGrp="1"/>
          </p:cNvSpPr>
          <p:nvPr>
            <p:ph type="title"/>
          </p:nvPr>
        </p:nvSpPr>
        <p:spPr/>
        <p:txBody>
          <a:bodyPr/>
          <a:lstStyle/>
          <a:p>
            <a:r>
              <a:rPr lang="en-US" smtClean="0"/>
              <a:t>EROW Output Screen</a:t>
            </a:r>
          </a:p>
        </p:txBody>
      </p:sp>
      <p:sp>
        <p:nvSpPr>
          <p:cNvPr id="11" name="Rounded Rectangle 10"/>
          <p:cNvSpPr>
            <a:spLocks noChangeArrowheads="1"/>
          </p:cNvSpPr>
          <p:nvPr/>
        </p:nvSpPr>
        <p:spPr bwMode="auto">
          <a:xfrm>
            <a:off x="3443288" y="3289300"/>
            <a:ext cx="1081087" cy="1527175"/>
          </a:xfrm>
          <a:prstGeom prst="roundRect">
            <a:avLst>
              <a:gd name="adj" fmla="val 16667"/>
            </a:avLst>
          </a:prstGeom>
          <a:noFill/>
          <a:ln w="12700" algn="ctr">
            <a:solidFill>
              <a:srgbClr val="FF0000"/>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8"/>
          <p:cNvPicPr>
            <a:picLocks noChangeAspect="1" noChangeArrowheads="1"/>
          </p:cNvPicPr>
          <p:nvPr/>
        </p:nvPicPr>
        <p:blipFill>
          <a:blip r:embed="rId3" cstate="print"/>
          <a:srcRect/>
          <a:stretch>
            <a:fillRect/>
          </a:stretch>
        </p:blipFill>
        <p:spPr bwMode="auto">
          <a:xfrm>
            <a:off x="82550" y="1046163"/>
            <a:ext cx="8996363" cy="5235575"/>
          </a:xfrm>
          <a:prstGeom prst="rect">
            <a:avLst/>
          </a:prstGeom>
          <a:noFill/>
          <a:ln w="9525">
            <a:noFill/>
            <a:miter lim="800000"/>
            <a:headEnd/>
            <a:tailEnd/>
          </a:ln>
        </p:spPr>
      </p:pic>
      <p:sp>
        <p:nvSpPr>
          <p:cNvPr id="101379" name="Title 1"/>
          <p:cNvSpPr>
            <a:spLocks noGrp="1"/>
          </p:cNvSpPr>
          <p:nvPr>
            <p:ph type="title"/>
          </p:nvPr>
        </p:nvSpPr>
        <p:spPr>
          <a:xfrm>
            <a:off x="685800" y="23813"/>
            <a:ext cx="7773988" cy="1143000"/>
          </a:xfrm>
        </p:spPr>
        <p:txBody>
          <a:bodyPr/>
          <a:lstStyle/>
          <a:p>
            <a:r>
              <a:rPr lang="en-US" smtClean="0"/>
              <a:t>EROW Output Screen</a:t>
            </a:r>
          </a:p>
        </p:txBody>
      </p:sp>
      <p:sp>
        <p:nvSpPr>
          <p:cNvPr id="2" name="Rounded Rectangle 1"/>
          <p:cNvSpPr>
            <a:spLocks noChangeArrowheads="1"/>
          </p:cNvSpPr>
          <p:nvPr/>
        </p:nvSpPr>
        <p:spPr bwMode="auto">
          <a:xfrm>
            <a:off x="593725" y="3954463"/>
            <a:ext cx="7137400" cy="498475"/>
          </a:xfrm>
          <a:prstGeom prst="roundRect">
            <a:avLst>
              <a:gd name="adj" fmla="val 16667"/>
            </a:avLst>
          </a:prstGeom>
          <a:noFill/>
          <a:ln w="19050" algn="ctr">
            <a:solidFill>
              <a:srgbClr val="FF0000"/>
            </a:solidFill>
            <a:round/>
            <a:headEnd/>
            <a:tailEnd/>
          </a:ln>
        </p:spPr>
        <p:txBody>
          <a:bodyP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3"/>
          <p:cNvSpPr>
            <a:spLocks noGrp="1"/>
          </p:cNvSpPr>
          <p:nvPr>
            <p:ph type="ctrTitle"/>
          </p:nvPr>
        </p:nvSpPr>
        <p:spPr/>
        <p:txBody>
          <a:bodyPr/>
          <a:lstStyle/>
          <a:p>
            <a:pPr algn="ctr"/>
            <a:r>
              <a:rPr lang="en-US" smtClean="0"/>
              <a:t>Review of Data Analysis</a:t>
            </a:r>
          </a:p>
        </p:txBody>
      </p:sp>
      <p:sp>
        <p:nvSpPr>
          <p:cNvPr id="102403" name="Subtitle 4"/>
          <p:cNvSpPr>
            <a:spLocks noGrp="1"/>
          </p:cNvSpPr>
          <p:nvPr>
            <p:ph type="subTitle" idx="1"/>
          </p:nvPr>
        </p:nvSpPr>
        <p:spPr/>
        <p:txBody>
          <a:bodyPr/>
          <a:lstStyle/>
          <a:p>
            <a:endParaRPr lang="en-US" smtClean="0"/>
          </a:p>
        </p:txBody>
      </p:sp>
    </p:spTree>
  </p:cSld>
  <p:clrMapOvr>
    <a:masterClrMapping/>
  </p:clrMapOvr>
  <p:transition>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sz="3200" smtClean="0"/>
              <a:t>Comparison of TAMSIM Input from the Four Districts – Project Information</a:t>
            </a:r>
          </a:p>
        </p:txBody>
      </p:sp>
      <p:graphicFrame>
        <p:nvGraphicFramePr>
          <p:cNvPr id="4" name="Table 3"/>
          <p:cNvGraphicFramePr>
            <a:graphicFrameLocks noGrp="1"/>
          </p:cNvGraphicFramePr>
          <p:nvPr/>
        </p:nvGraphicFramePr>
        <p:xfrm>
          <a:off x="723900" y="1548039"/>
          <a:ext cx="7667626" cy="3834534"/>
        </p:xfrm>
        <a:graphic>
          <a:graphicData uri="http://schemas.openxmlformats.org/drawingml/2006/table">
            <a:tbl>
              <a:tblPr>
                <a:tableStyleId>{3C2FFA5D-87B4-456A-9821-1D502468CF0F}</a:tableStyleId>
              </a:tblPr>
              <a:tblGrid>
                <a:gridCol w="937155"/>
                <a:gridCol w="584200"/>
                <a:gridCol w="584200"/>
                <a:gridCol w="584200"/>
                <a:gridCol w="584200"/>
                <a:gridCol w="584200"/>
                <a:gridCol w="584200"/>
                <a:gridCol w="584200"/>
                <a:gridCol w="584200"/>
                <a:gridCol w="730250"/>
                <a:gridCol w="584200"/>
                <a:gridCol w="742421"/>
              </a:tblGrid>
              <a:tr h="709208">
                <a:tc rowSpan="2">
                  <a:txBody>
                    <a:bodyPr/>
                    <a:lstStyle/>
                    <a:p>
                      <a:pPr algn="ctr" fontAlgn="ctr"/>
                      <a:r>
                        <a:rPr lang="en-US" sz="1000" b="1" u="none" strike="noStrike" dirty="0"/>
                        <a:t>Project Description</a:t>
                      </a:r>
                      <a:endParaRPr lang="en-US" sz="1000" b="1" i="0" u="none" strike="noStrike" dirty="0">
                        <a:solidFill>
                          <a:srgbClr val="000000"/>
                        </a:solidFill>
                        <a:latin typeface="Calibri"/>
                      </a:endParaRPr>
                    </a:p>
                  </a:txBody>
                  <a:tcPr marL="0" marR="0" marT="0" marB="0" anchor="ctr"/>
                </a:tc>
                <a:tc rowSpan="2">
                  <a:txBody>
                    <a:bodyPr/>
                    <a:lstStyle/>
                    <a:p>
                      <a:pPr algn="ctr" fontAlgn="ctr"/>
                      <a:r>
                        <a:rPr lang="en-US" sz="1000" b="1" u="none" strike="noStrike" dirty="0"/>
                        <a:t>County Type</a:t>
                      </a:r>
                      <a:endParaRPr lang="en-US" sz="1000" b="1" i="0" u="none" strike="noStrike" dirty="0">
                        <a:solidFill>
                          <a:srgbClr val="000000"/>
                        </a:solidFill>
                        <a:latin typeface="Calibri"/>
                      </a:endParaRPr>
                    </a:p>
                  </a:txBody>
                  <a:tcPr marL="0" marR="0" marT="0" marB="0" anchor="ctr"/>
                </a:tc>
                <a:tc rowSpan="2">
                  <a:txBody>
                    <a:bodyPr/>
                    <a:lstStyle/>
                    <a:p>
                      <a:pPr algn="ctr" fontAlgn="ctr"/>
                      <a:r>
                        <a:rPr lang="en-US" sz="1000" b="1" u="none" strike="noStrike" dirty="0"/>
                        <a:t>Total Number of Parcels</a:t>
                      </a:r>
                      <a:endParaRPr lang="en-US" sz="1000" b="1" i="0" u="none" strike="noStrike" dirty="0">
                        <a:solidFill>
                          <a:srgbClr val="000000"/>
                        </a:solidFill>
                        <a:latin typeface="Calibri"/>
                      </a:endParaRPr>
                    </a:p>
                  </a:txBody>
                  <a:tcPr marL="0" marR="0" marT="0" marB="0" anchor="ctr"/>
                </a:tc>
                <a:tc gridSpan="3">
                  <a:txBody>
                    <a:bodyPr/>
                    <a:lstStyle/>
                    <a:p>
                      <a:pPr algn="ctr" fontAlgn="ctr"/>
                      <a:r>
                        <a:rPr lang="en-US" sz="1000" b="1" u="none" strike="noStrike"/>
                        <a:t>Months from Schematics to ENV Clearance</a:t>
                      </a:r>
                      <a:endParaRPr lang="en-US" sz="1000" b="1" i="0" u="none" strike="noStrike">
                        <a:solidFill>
                          <a:srgbClr val="000000"/>
                        </a:solidFill>
                        <a:latin typeface="Calibri"/>
                      </a:endParaRPr>
                    </a:p>
                  </a:txBody>
                  <a:tcPr marL="0" marR="0" marT="0" marB="0" anchor="ctr"/>
                </a:tc>
                <a:tc hMerge="1">
                  <a:txBody>
                    <a:bodyPr/>
                    <a:lstStyle/>
                    <a:p>
                      <a:endParaRPr lang="en-US"/>
                    </a:p>
                  </a:txBody>
                  <a:tcPr/>
                </a:tc>
                <a:tc hMerge="1">
                  <a:txBody>
                    <a:bodyPr/>
                    <a:lstStyle/>
                    <a:p>
                      <a:endParaRPr lang="en-US"/>
                    </a:p>
                  </a:txBody>
                  <a:tcPr/>
                </a:tc>
                <a:tc gridSpan="3">
                  <a:txBody>
                    <a:bodyPr/>
                    <a:lstStyle/>
                    <a:p>
                      <a:pPr algn="ctr" fontAlgn="ctr"/>
                      <a:r>
                        <a:rPr lang="en-US" sz="1000" b="1" u="none" strike="noStrike"/>
                        <a:t>Months from ENV Clearance to ROW Release</a:t>
                      </a:r>
                      <a:endParaRPr lang="en-US" sz="1000" b="1" i="0" u="none" strike="noStrike">
                        <a:solidFill>
                          <a:srgbClr val="000000"/>
                        </a:solidFill>
                        <a:latin typeface="Calibri"/>
                      </a:endParaRPr>
                    </a:p>
                  </a:txBody>
                  <a:tcPr marL="0" marR="0" marT="0" marB="0" anchor="ctr"/>
                </a:tc>
                <a:tc hMerge="1">
                  <a:txBody>
                    <a:bodyPr/>
                    <a:lstStyle/>
                    <a:p>
                      <a:endParaRPr lang="en-US"/>
                    </a:p>
                  </a:txBody>
                  <a:tcPr/>
                </a:tc>
                <a:tc hMerge="1">
                  <a:txBody>
                    <a:bodyPr/>
                    <a:lstStyle/>
                    <a:p>
                      <a:endParaRPr lang="en-US"/>
                    </a:p>
                  </a:txBody>
                  <a:tcPr/>
                </a:tc>
                <a:tc rowSpan="2">
                  <a:txBody>
                    <a:bodyPr/>
                    <a:lstStyle/>
                    <a:p>
                      <a:pPr algn="ctr" fontAlgn="ctr"/>
                      <a:r>
                        <a:rPr lang="en-US" sz="1000" b="1" u="none" strike="noStrike"/>
                        <a:t>Target Completion Date</a:t>
                      </a:r>
                      <a:endParaRPr lang="en-US" sz="1000" b="1" i="0" u="none" strike="noStrike">
                        <a:solidFill>
                          <a:srgbClr val="000000"/>
                        </a:solidFill>
                        <a:latin typeface="Calibri"/>
                      </a:endParaRPr>
                    </a:p>
                  </a:txBody>
                  <a:tcPr marL="0" marR="0" marT="0" marB="0" anchor="ctr"/>
                </a:tc>
                <a:tc rowSpan="2">
                  <a:txBody>
                    <a:bodyPr/>
                    <a:lstStyle/>
                    <a:p>
                      <a:pPr algn="ctr" fontAlgn="ctr"/>
                      <a:r>
                        <a:rPr lang="en-US" sz="1000" b="1" u="none" strike="noStrike" dirty="0"/>
                        <a:t>Nominal Inflation Rate </a:t>
                      </a:r>
                      <a:r>
                        <a:rPr lang="en-US" sz="1000" b="1" u="none" strike="noStrike" dirty="0" smtClean="0"/>
                        <a:t>%</a:t>
                      </a:r>
                      <a:endParaRPr lang="en-US" sz="1000" b="1" i="0" u="none" strike="noStrike" dirty="0">
                        <a:solidFill>
                          <a:srgbClr val="000000"/>
                        </a:solidFill>
                        <a:latin typeface="Calibri"/>
                      </a:endParaRPr>
                    </a:p>
                  </a:txBody>
                  <a:tcPr marL="0" marR="0" marT="0" marB="0" anchor="ctr"/>
                </a:tc>
                <a:tc rowSpan="2">
                  <a:txBody>
                    <a:bodyPr/>
                    <a:lstStyle/>
                    <a:p>
                      <a:pPr algn="ctr" fontAlgn="ctr"/>
                      <a:r>
                        <a:rPr lang="en-US" sz="1000" b="1" u="none" strike="noStrike" dirty="0"/>
                        <a:t>Additional Cost Increase Due to Speculation </a:t>
                      </a:r>
                      <a:r>
                        <a:rPr lang="en-US" sz="1000" b="1" u="none" strike="noStrike" dirty="0" smtClean="0"/>
                        <a:t>%/year</a:t>
                      </a:r>
                      <a:endParaRPr lang="en-US" sz="1000" b="1" i="0" u="none" strike="noStrike" dirty="0">
                        <a:solidFill>
                          <a:srgbClr val="000000"/>
                        </a:solidFill>
                        <a:latin typeface="Calibri"/>
                      </a:endParaRPr>
                    </a:p>
                  </a:txBody>
                  <a:tcPr marL="0" marR="0" marT="0" marB="0" anchor="ctr"/>
                </a:tc>
              </a:tr>
              <a:tr h="72123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1" u="none" strike="noStrike" dirty="0"/>
                        <a:t>Min. Time</a:t>
                      </a:r>
                      <a:endParaRPr lang="en-US" sz="1000" b="1" i="0" u="none" strike="noStrike" dirty="0">
                        <a:solidFill>
                          <a:srgbClr val="000000"/>
                        </a:solidFill>
                        <a:latin typeface="Calibri"/>
                      </a:endParaRPr>
                    </a:p>
                  </a:txBody>
                  <a:tcPr marL="0" marR="0" marT="0" marB="0" anchor="ctr"/>
                </a:tc>
                <a:tc>
                  <a:txBody>
                    <a:bodyPr/>
                    <a:lstStyle/>
                    <a:p>
                      <a:pPr algn="ctr" fontAlgn="ctr"/>
                      <a:r>
                        <a:rPr lang="en-US" sz="1000" b="1" u="none" strike="noStrike" dirty="0"/>
                        <a:t>Most Likely Time</a:t>
                      </a:r>
                      <a:endParaRPr lang="en-US" sz="1000" b="1" i="0" u="none" strike="noStrike" dirty="0">
                        <a:solidFill>
                          <a:srgbClr val="000000"/>
                        </a:solidFill>
                        <a:latin typeface="Calibri"/>
                      </a:endParaRPr>
                    </a:p>
                  </a:txBody>
                  <a:tcPr marL="0" marR="0" marT="0" marB="0" anchor="ctr"/>
                </a:tc>
                <a:tc>
                  <a:txBody>
                    <a:bodyPr/>
                    <a:lstStyle/>
                    <a:p>
                      <a:pPr algn="ctr" fontAlgn="ctr"/>
                      <a:r>
                        <a:rPr lang="en-US" sz="1000" b="1" u="none" strike="noStrike" dirty="0"/>
                        <a:t>Max. Time</a:t>
                      </a:r>
                      <a:endParaRPr lang="en-US" sz="1000" b="1" i="0" u="none" strike="noStrike" dirty="0">
                        <a:solidFill>
                          <a:srgbClr val="000000"/>
                        </a:solidFill>
                        <a:latin typeface="Calibri"/>
                      </a:endParaRPr>
                    </a:p>
                  </a:txBody>
                  <a:tcPr marL="0" marR="0" marT="0" marB="0" anchor="ctr"/>
                </a:tc>
                <a:tc>
                  <a:txBody>
                    <a:bodyPr/>
                    <a:lstStyle/>
                    <a:p>
                      <a:pPr algn="ctr" fontAlgn="ctr"/>
                      <a:r>
                        <a:rPr lang="en-US" sz="1000" b="1" u="none" strike="noStrike" dirty="0"/>
                        <a:t>Min. Time</a:t>
                      </a:r>
                      <a:endParaRPr lang="en-US" sz="1000" b="1" i="0" u="none" strike="noStrike" dirty="0">
                        <a:solidFill>
                          <a:srgbClr val="000000"/>
                        </a:solidFill>
                        <a:latin typeface="Calibri"/>
                      </a:endParaRPr>
                    </a:p>
                  </a:txBody>
                  <a:tcPr marL="0" marR="0" marT="0" marB="0" anchor="ctr"/>
                </a:tc>
                <a:tc>
                  <a:txBody>
                    <a:bodyPr/>
                    <a:lstStyle/>
                    <a:p>
                      <a:pPr algn="ctr" fontAlgn="ctr"/>
                      <a:r>
                        <a:rPr lang="en-US" sz="1000" b="1" u="none" strike="noStrike" dirty="0"/>
                        <a:t>Likely Time</a:t>
                      </a:r>
                      <a:endParaRPr lang="en-US" sz="1000" b="1" i="0" u="none" strike="noStrike" dirty="0">
                        <a:solidFill>
                          <a:srgbClr val="000000"/>
                        </a:solidFill>
                        <a:latin typeface="Calibri"/>
                      </a:endParaRPr>
                    </a:p>
                  </a:txBody>
                  <a:tcPr marL="0" marR="0" marT="0" marB="0" anchor="ctr"/>
                </a:tc>
                <a:tc>
                  <a:txBody>
                    <a:bodyPr/>
                    <a:lstStyle/>
                    <a:p>
                      <a:pPr algn="ctr" fontAlgn="ctr"/>
                      <a:r>
                        <a:rPr lang="en-US" sz="1000" b="1" u="none" strike="noStrike" dirty="0"/>
                        <a:t>Max. Time</a:t>
                      </a:r>
                      <a:endParaRPr lang="en-US" sz="1000" b="1" i="0" u="none" strike="noStrike" dirty="0">
                        <a:solidFill>
                          <a:srgbClr val="000000"/>
                        </a:solidFill>
                        <a:latin typeface="Calibri"/>
                      </a:endParaRPr>
                    </a:p>
                  </a:txBody>
                  <a:tcPr marL="0" marR="0" marT="0" marB="0" anchor="ctr"/>
                </a:tc>
                <a:tc vMerge="1">
                  <a:txBody>
                    <a:bodyPr/>
                    <a:lstStyle/>
                    <a:p>
                      <a:endParaRPr lang="en-US"/>
                    </a:p>
                  </a:txBody>
                  <a:tcPr/>
                </a:tc>
                <a:tc vMerge="1">
                  <a:txBody>
                    <a:bodyPr/>
                    <a:lstStyle/>
                    <a:p>
                      <a:endParaRPr lang="en-US"/>
                    </a:p>
                  </a:txBody>
                  <a:tcPr/>
                </a:tc>
                <a:tc vMerge="1">
                  <a:txBody>
                    <a:bodyPr/>
                    <a:lstStyle/>
                    <a:p>
                      <a:endParaRPr lang="en-US"/>
                    </a:p>
                  </a:txBody>
                  <a:tcPr/>
                </a:tc>
              </a:tr>
              <a:tr h="601024">
                <a:tc>
                  <a:txBody>
                    <a:bodyPr/>
                    <a:lstStyle/>
                    <a:p>
                      <a:pPr algn="ctr" fontAlgn="b"/>
                      <a:r>
                        <a:rPr lang="en-US" sz="1200" b="1" u="none" strike="noStrike" dirty="0"/>
                        <a:t>Austin: FM 973</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a:t>Urban</a:t>
                      </a:r>
                      <a:endParaRPr lang="en-US" sz="1200" b="1" i="0" u="none" strike="noStrike">
                        <a:solidFill>
                          <a:srgbClr val="000000"/>
                        </a:solidFill>
                        <a:latin typeface="Calibri"/>
                      </a:endParaRPr>
                    </a:p>
                  </a:txBody>
                  <a:tcPr marL="0" marR="0" marT="0" marB="0" anchor="b"/>
                </a:tc>
                <a:tc>
                  <a:txBody>
                    <a:bodyPr/>
                    <a:lstStyle/>
                    <a:p>
                      <a:pPr algn="ctr" fontAlgn="b"/>
                      <a:r>
                        <a:rPr lang="en-US" sz="1200" b="1" u="none" strike="noStrike" dirty="0"/>
                        <a:t>20</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a:t>12</a:t>
                      </a:r>
                      <a:endParaRPr lang="en-US" sz="1200" b="1" i="0" u="none" strike="noStrike">
                        <a:solidFill>
                          <a:srgbClr val="000000"/>
                        </a:solidFill>
                        <a:latin typeface="Calibri"/>
                      </a:endParaRPr>
                    </a:p>
                  </a:txBody>
                  <a:tcPr marL="0" marR="0" marT="0" marB="0" anchor="b"/>
                </a:tc>
                <a:tc>
                  <a:txBody>
                    <a:bodyPr/>
                    <a:lstStyle/>
                    <a:p>
                      <a:pPr algn="ctr" fontAlgn="b"/>
                      <a:r>
                        <a:rPr lang="en-US" sz="1200" b="1" u="none" strike="noStrike" dirty="0"/>
                        <a:t>18</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dirty="0"/>
                        <a:t>36</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dirty="0"/>
                        <a:t>4</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a:t>4</a:t>
                      </a:r>
                      <a:endParaRPr lang="en-US" sz="1200" b="1" i="0" u="none" strike="noStrike">
                        <a:solidFill>
                          <a:srgbClr val="000000"/>
                        </a:solidFill>
                        <a:latin typeface="Calibri"/>
                      </a:endParaRPr>
                    </a:p>
                  </a:txBody>
                  <a:tcPr marL="0" marR="0" marT="0" marB="0" anchor="b"/>
                </a:tc>
                <a:tc>
                  <a:txBody>
                    <a:bodyPr/>
                    <a:lstStyle/>
                    <a:p>
                      <a:pPr algn="ctr" fontAlgn="b"/>
                      <a:r>
                        <a:rPr lang="en-US" sz="1200" b="1" u="none" strike="noStrike"/>
                        <a:t>12</a:t>
                      </a:r>
                      <a:endParaRPr lang="en-US" sz="1200" b="1" i="0" u="none" strike="noStrike">
                        <a:solidFill>
                          <a:srgbClr val="000000"/>
                        </a:solidFill>
                        <a:latin typeface="Calibri"/>
                      </a:endParaRPr>
                    </a:p>
                  </a:txBody>
                  <a:tcPr marL="0" marR="0" marT="0" marB="0" anchor="b"/>
                </a:tc>
                <a:tc>
                  <a:txBody>
                    <a:bodyPr/>
                    <a:lstStyle/>
                    <a:p>
                      <a:pPr algn="ctr" fontAlgn="b"/>
                      <a:r>
                        <a:rPr lang="en-US" sz="1200" b="1" u="none" strike="noStrike"/>
                        <a:t>36</a:t>
                      </a:r>
                      <a:endParaRPr lang="en-US" sz="1200" b="1" i="0" u="none" strike="noStrike">
                        <a:solidFill>
                          <a:srgbClr val="000000"/>
                        </a:solidFill>
                        <a:latin typeface="Calibri"/>
                      </a:endParaRPr>
                    </a:p>
                  </a:txBody>
                  <a:tcPr marL="0" marR="0" marT="0" marB="0" anchor="b"/>
                </a:tc>
                <a:tc>
                  <a:txBody>
                    <a:bodyPr/>
                    <a:lstStyle/>
                    <a:p>
                      <a:pPr algn="ctr" fontAlgn="b"/>
                      <a:r>
                        <a:rPr lang="en-US" sz="1200" b="1" u="none" strike="noStrike"/>
                        <a:t>6</a:t>
                      </a:r>
                      <a:endParaRPr lang="en-US" sz="1200" b="1" i="0" u="none" strike="noStrike">
                        <a:solidFill>
                          <a:srgbClr val="000000"/>
                        </a:solidFill>
                        <a:latin typeface="Calibri"/>
                      </a:endParaRPr>
                    </a:p>
                  </a:txBody>
                  <a:tcPr marL="0" marR="0" marT="0" marB="0" anchor="b"/>
                </a:tc>
                <a:tc>
                  <a:txBody>
                    <a:bodyPr/>
                    <a:lstStyle/>
                    <a:p>
                      <a:pPr algn="ctr" fontAlgn="b"/>
                      <a:r>
                        <a:rPr lang="en-US" sz="1200" b="1" u="none" strike="noStrike"/>
                        <a:t>5</a:t>
                      </a:r>
                      <a:endParaRPr lang="en-US" sz="1200" b="1" i="0" u="none" strike="noStrike">
                        <a:solidFill>
                          <a:srgbClr val="000000"/>
                        </a:solidFill>
                        <a:latin typeface="Calibri"/>
                      </a:endParaRPr>
                    </a:p>
                  </a:txBody>
                  <a:tcPr marL="0" marR="0" marT="0" marB="0" anchor="b"/>
                </a:tc>
              </a:tr>
              <a:tr h="601024">
                <a:tc>
                  <a:txBody>
                    <a:bodyPr/>
                    <a:lstStyle/>
                    <a:p>
                      <a:pPr algn="ctr" fontAlgn="b"/>
                      <a:r>
                        <a:rPr lang="en-US" sz="1200" b="1" u="none" strike="noStrike"/>
                        <a:t>Dallas: SH78</a:t>
                      </a:r>
                      <a:endParaRPr lang="en-US" sz="1200" b="1" i="0" u="none" strike="noStrike">
                        <a:solidFill>
                          <a:srgbClr val="000000"/>
                        </a:solidFill>
                        <a:latin typeface="Calibri"/>
                      </a:endParaRPr>
                    </a:p>
                  </a:txBody>
                  <a:tcPr marL="0" marR="0" marT="0" marB="0" anchor="b"/>
                </a:tc>
                <a:tc>
                  <a:txBody>
                    <a:bodyPr/>
                    <a:lstStyle/>
                    <a:p>
                      <a:pPr algn="ctr" fontAlgn="b"/>
                      <a:r>
                        <a:rPr lang="en-US" sz="1200" b="1" u="none" strike="noStrike" dirty="0"/>
                        <a:t>Urban</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a:t>10</a:t>
                      </a:r>
                      <a:endParaRPr lang="en-US" sz="1200" b="1" i="0" u="none" strike="noStrike">
                        <a:solidFill>
                          <a:srgbClr val="000000"/>
                        </a:solidFill>
                        <a:latin typeface="Calibri"/>
                      </a:endParaRPr>
                    </a:p>
                  </a:txBody>
                  <a:tcPr marL="0" marR="0" marT="0" marB="0" anchor="b"/>
                </a:tc>
                <a:tc>
                  <a:txBody>
                    <a:bodyPr/>
                    <a:lstStyle/>
                    <a:p>
                      <a:pPr algn="ctr" fontAlgn="b"/>
                      <a:r>
                        <a:rPr lang="en-US" sz="1200" b="1" u="none" strike="noStrike" dirty="0"/>
                        <a:t>12</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a:t>18</a:t>
                      </a:r>
                      <a:endParaRPr lang="en-US" sz="1200" b="1" i="0" u="none" strike="noStrike">
                        <a:solidFill>
                          <a:srgbClr val="000000"/>
                        </a:solidFill>
                        <a:latin typeface="Calibri"/>
                      </a:endParaRPr>
                    </a:p>
                  </a:txBody>
                  <a:tcPr marL="0" marR="0" marT="0" marB="0" anchor="b"/>
                </a:tc>
                <a:tc>
                  <a:txBody>
                    <a:bodyPr/>
                    <a:lstStyle/>
                    <a:p>
                      <a:pPr algn="ctr" fontAlgn="b"/>
                      <a:r>
                        <a:rPr lang="en-US" sz="1200" b="1" u="none" strike="noStrike"/>
                        <a:t>36</a:t>
                      </a:r>
                      <a:endParaRPr lang="en-US" sz="1200" b="1" i="0" u="none" strike="noStrike">
                        <a:solidFill>
                          <a:srgbClr val="000000"/>
                        </a:solidFill>
                        <a:latin typeface="Calibri"/>
                      </a:endParaRPr>
                    </a:p>
                  </a:txBody>
                  <a:tcPr marL="0" marR="0" marT="0" marB="0" anchor="b"/>
                </a:tc>
                <a:tc>
                  <a:txBody>
                    <a:bodyPr/>
                    <a:lstStyle/>
                    <a:p>
                      <a:pPr algn="ctr" fontAlgn="b"/>
                      <a:r>
                        <a:rPr lang="en-US" sz="1200" b="1" u="none" strike="noStrike" dirty="0"/>
                        <a:t>2</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dirty="0"/>
                        <a:t>4</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a:t>12</a:t>
                      </a:r>
                      <a:endParaRPr lang="en-US" sz="1200" b="1" i="0" u="none" strike="noStrike">
                        <a:solidFill>
                          <a:srgbClr val="000000"/>
                        </a:solidFill>
                        <a:latin typeface="Calibri"/>
                      </a:endParaRPr>
                    </a:p>
                  </a:txBody>
                  <a:tcPr marL="0" marR="0" marT="0" marB="0" anchor="b"/>
                </a:tc>
                <a:tc>
                  <a:txBody>
                    <a:bodyPr/>
                    <a:lstStyle/>
                    <a:p>
                      <a:pPr algn="ctr" fontAlgn="b"/>
                      <a:r>
                        <a:rPr lang="en-US" sz="1200" b="1" u="none" strike="noStrike" dirty="0"/>
                        <a:t>50</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dirty="0"/>
                        <a:t>3</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dirty="0">
                          <a:solidFill>
                            <a:schemeClr val="bg2"/>
                          </a:solidFill>
                        </a:rPr>
                        <a:t>15</a:t>
                      </a:r>
                      <a:endParaRPr lang="en-US" sz="1200" b="1" i="0" u="none" strike="noStrike" dirty="0">
                        <a:solidFill>
                          <a:schemeClr val="bg2"/>
                        </a:solidFill>
                        <a:latin typeface="Calibri"/>
                      </a:endParaRPr>
                    </a:p>
                  </a:txBody>
                  <a:tcPr marL="0" marR="0" marT="0" marB="0" anchor="b"/>
                </a:tc>
              </a:tr>
              <a:tr h="601024">
                <a:tc>
                  <a:txBody>
                    <a:bodyPr/>
                    <a:lstStyle/>
                    <a:p>
                      <a:pPr algn="ctr" fontAlgn="b"/>
                      <a:r>
                        <a:rPr lang="en-US" sz="1200" b="1" u="none" strike="noStrike"/>
                        <a:t>El Paso: NE Parkway</a:t>
                      </a:r>
                      <a:endParaRPr lang="en-US" sz="1200" b="1" i="0" u="none" strike="noStrike">
                        <a:solidFill>
                          <a:srgbClr val="000000"/>
                        </a:solidFill>
                        <a:latin typeface="Calibri"/>
                      </a:endParaRPr>
                    </a:p>
                  </a:txBody>
                  <a:tcPr marL="0" marR="0" marT="0" marB="0" anchor="b"/>
                </a:tc>
                <a:tc>
                  <a:txBody>
                    <a:bodyPr/>
                    <a:lstStyle/>
                    <a:p>
                      <a:pPr algn="ctr" fontAlgn="b"/>
                      <a:r>
                        <a:rPr lang="en-US" sz="1200" b="1" u="none" strike="noStrike"/>
                        <a:t>Rural</a:t>
                      </a:r>
                      <a:endParaRPr lang="en-US" sz="1200" b="1" i="0" u="none" strike="noStrike">
                        <a:solidFill>
                          <a:srgbClr val="000000"/>
                        </a:solidFill>
                        <a:latin typeface="Calibri"/>
                      </a:endParaRPr>
                    </a:p>
                  </a:txBody>
                  <a:tcPr marL="0" marR="0" marT="0" marB="0" anchor="b"/>
                </a:tc>
                <a:tc>
                  <a:txBody>
                    <a:bodyPr/>
                    <a:lstStyle/>
                    <a:p>
                      <a:pPr algn="ctr" fontAlgn="b"/>
                      <a:r>
                        <a:rPr lang="en-US" sz="1200" b="1" u="none" strike="noStrike"/>
                        <a:t>19</a:t>
                      </a:r>
                      <a:endParaRPr lang="en-US" sz="1200" b="1" i="0" u="none" strike="noStrike">
                        <a:solidFill>
                          <a:srgbClr val="000000"/>
                        </a:solidFill>
                        <a:latin typeface="Calibri"/>
                      </a:endParaRPr>
                    </a:p>
                  </a:txBody>
                  <a:tcPr marL="0" marR="0" marT="0" marB="0" anchor="b"/>
                </a:tc>
                <a:tc>
                  <a:txBody>
                    <a:bodyPr/>
                    <a:lstStyle/>
                    <a:p>
                      <a:pPr algn="ctr" fontAlgn="b"/>
                      <a:r>
                        <a:rPr lang="en-US" sz="1200" b="1" u="none" strike="noStrike"/>
                        <a:t>48</a:t>
                      </a:r>
                      <a:endParaRPr lang="en-US" sz="1200" b="1" i="0" u="none" strike="noStrike">
                        <a:solidFill>
                          <a:srgbClr val="000000"/>
                        </a:solidFill>
                        <a:latin typeface="Calibri"/>
                      </a:endParaRPr>
                    </a:p>
                  </a:txBody>
                  <a:tcPr marL="0" marR="0" marT="0" marB="0" anchor="b"/>
                </a:tc>
                <a:tc>
                  <a:txBody>
                    <a:bodyPr/>
                    <a:lstStyle/>
                    <a:p>
                      <a:pPr algn="ctr" fontAlgn="b"/>
                      <a:r>
                        <a:rPr lang="en-US" sz="1200" b="1" u="none" strike="noStrike" dirty="0"/>
                        <a:t>60</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dirty="0">
                          <a:solidFill>
                            <a:srgbClr val="FF0000"/>
                          </a:solidFill>
                        </a:rPr>
                        <a:t>108</a:t>
                      </a:r>
                      <a:endParaRPr lang="en-US" sz="1200" b="1" i="0" u="none" strike="noStrike" dirty="0">
                        <a:solidFill>
                          <a:srgbClr val="FF0000"/>
                        </a:solidFill>
                        <a:latin typeface="Calibri"/>
                      </a:endParaRPr>
                    </a:p>
                  </a:txBody>
                  <a:tcPr marL="0" marR="0" marT="0" marB="0" anchor="b"/>
                </a:tc>
                <a:tc>
                  <a:txBody>
                    <a:bodyPr/>
                    <a:lstStyle/>
                    <a:p>
                      <a:pPr algn="ctr" fontAlgn="b"/>
                      <a:r>
                        <a:rPr lang="en-US" sz="1200" b="1" u="none" strike="noStrike" dirty="0"/>
                        <a:t>1</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dirty="0"/>
                        <a:t>1</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dirty="0"/>
                        <a:t>4</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dirty="0"/>
                        <a:t>120</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dirty="0"/>
                        <a:t>3</a:t>
                      </a:r>
                      <a:endParaRPr lang="en-US" sz="1200" b="1" i="0" u="none" strike="noStrike" dirty="0">
                        <a:solidFill>
                          <a:srgbClr val="000000"/>
                        </a:solidFill>
                        <a:latin typeface="Calibri"/>
                      </a:endParaRPr>
                    </a:p>
                  </a:txBody>
                  <a:tcPr marL="0" marR="0" marT="0" marB="0" anchor="b"/>
                </a:tc>
                <a:tc>
                  <a:txBody>
                    <a:bodyPr/>
                    <a:lstStyle/>
                    <a:p>
                      <a:pPr algn="ctr" fontAlgn="b"/>
                      <a:r>
                        <a:rPr lang="en-US" sz="1200" b="1" u="none" strike="noStrike" dirty="0">
                          <a:solidFill>
                            <a:srgbClr val="FF0000"/>
                          </a:solidFill>
                        </a:rPr>
                        <a:t>0</a:t>
                      </a:r>
                      <a:endParaRPr lang="en-US" sz="1200" b="1" i="0" u="none" strike="noStrike" dirty="0">
                        <a:solidFill>
                          <a:srgbClr val="FF0000"/>
                        </a:solidFill>
                        <a:latin typeface="Calibri"/>
                      </a:endParaRPr>
                    </a:p>
                  </a:txBody>
                  <a:tcPr marL="0" marR="0" marT="0" marB="0" anchor="b"/>
                </a:tc>
              </a:tr>
              <a:tr h="601024">
                <a:tc>
                  <a:txBody>
                    <a:bodyPr/>
                    <a:lstStyle/>
                    <a:p>
                      <a:pPr algn="ctr" fontAlgn="b"/>
                      <a:r>
                        <a:rPr lang="en-US" sz="1400" b="1" i="0" u="none" strike="noStrike">
                          <a:solidFill>
                            <a:srgbClr val="000000"/>
                          </a:solidFill>
                          <a:latin typeface="Calibri"/>
                        </a:rPr>
                        <a:t>Houston: FM1488</a:t>
                      </a:r>
                    </a:p>
                  </a:txBody>
                  <a:tcPr marL="0" marR="0" marT="0" marB="0" anchor="b"/>
                </a:tc>
                <a:tc>
                  <a:txBody>
                    <a:bodyPr/>
                    <a:lstStyle/>
                    <a:p>
                      <a:pPr algn="ctr" fontAlgn="b"/>
                      <a:r>
                        <a:rPr lang="en-US" sz="1400" b="1" i="0" u="none" strike="noStrike">
                          <a:solidFill>
                            <a:srgbClr val="000000"/>
                          </a:solidFill>
                          <a:latin typeface="Calibri"/>
                        </a:rPr>
                        <a:t>Metro</a:t>
                      </a:r>
                    </a:p>
                  </a:txBody>
                  <a:tcPr marL="0" marR="0" marT="0" marB="0" anchor="b"/>
                </a:tc>
                <a:tc>
                  <a:txBody>
                    <a:bodyPr/>
                    <a:lstStyle/>
                    <a:p>
                      <a:pPr algn="ctr" fontAlgn="b"/>
                      <a:r>
                        <a:rPr lang="en-US" sz="1400" b="1" i="0" u="none" strike="noStrike" dirty="0">
                          <a:solidFill>
                            <a:srgbClr val="000000"/>
                          </a:solidFill>
                          <a:latin typeface="Calibri"/>
                        </a:rPr>
                        <a:t>28</a:t>
                      </a:r>
                    </a:p>
                  </a:txBody>
                  <a:tcPr marL="0" marR="0" marT="0" marB="0" anchor="b"/>
                </a:tc>
                <a:tc>
                  <a:txBody>
                    <a:bodyPr/>
                    <a:lstStyle/>
                    <a:p>
                      <a:pPr algn="ctr" fontAlgn="b"/>
                      <a:r>
                        <a:rPr lang="en-US" sz="1400" b="1" i="0" u="none" strike="noStrike" dirty="0">
                          <a:solidFill>
                            <a:srgbClr val="000000"/>
                          </a:solidFill>
                          <a:latin typeface="Calibri"/>
                        </a:rPr>
                        <a:t>18</a:t>
                      </a:r>
                    </a:p>
                  </a:txBody>
                  <a:tcPr marL="0" marR="0" marT="0" marB="0" anchor="b"/>
                </a:tc>
                <a:tc>
                  <a:txBody>
                    <a:bodyPr/>
                    <a:lstStyle/>
                    <a:p>
                      <a:pPr algn="ctr" fontAlgn="b"/>
                      <a:r>
                        <a:rPr lang="en-US" sz="1400" b="1" i="0" u="none" strike="noStrike" dirty="0">
                          <a:solidFill>
                            <a:srgbClr val="000000"/>
                          </a:solidFill>
                          <a:latin typeface="Calibri"/>
                        </a:rPr>
                        <a:t>24</a:t>
                      </a:r>
                    </a:p>
                  </a:txBody>
                  <a:tcPr marL="0" marR="0" marT="0" marB="0" anchor="b"/>
                </a:tc>
                <a:tc>
                  <a:txBody>
                    <a:bodyPr/>
                    <a:lstStyle/>
                    <a:p>
                      <a:pPr algn="ctr" fontAlgn="b"/>
                      <a:r>
                        <a:rPr lang="en-US" sz="1400" b="1" i="0" u="none" strike="noStrike" dirty="0">
                          <a:solidFill>
                            <a:srgbClr val="000000"/>
                          </a:solidFill>
                          <a:latin typeface="Calibri"/>
                        </a:rPr>
                        <a:t>36</a:t>
                      </a:r>
                    </a:p>
                  </a:txBody>
                  <a:tcPr marL="0" marR="0" marT="0" marB="0" anchor="b"/>
                </a:tc>
                <a:tc>
                  <a:txBody>
                    <a:bodyPr/>
                    <a:lstStyle/>
                    <a:p>
                      <a:pPr algn="ctr" fontAlgn="b"/>
                      <a:r>
                        <a:rPr lang="en-US" sz="1400" b="1" i="0" u="none" strike="noStrike">
                          <a:solidFill>
                            <a:srgbClr val="000000"/>
                          </a:solidFill>
                          <a:latin typeface="Calibri"/>
                        </a:rPr>
                        <a:t>48</a:t>
                      </a:r>
                    </a:p>
                  </a:txBody>
                  <a:tcPr marL="0" marR="0" marT="0" marB="0" anchor="b"/>
                </a:tc>
                <a:tc>
                  <a:txBody>
                    <a:bodyPr/>
                    <a:lstStyle/>
                    <a:p>
                      <a:pPr algn="ctr" fontAlgn="b"/>
                      <a:r>
                        <a:rPr lang="en-US" sz="1400" b="1" i="0" u="none" strike="noStrike">
                          <a:solidFill>
                            <a:srgbClr val="000000"/>
                          </a:solidFill>
                          <a:latin typeface="Calibri"/>
                        </a:rPr>
                        <a:t>60</a:t>
                      </a:r>
                    </a:p>
                  </a:txBody>
                  <a:tcPr marL="0" marR="0" marT="0" marB="0" anchor="b"/>
                </a:tc>
                <a:tc>
                  <a:txBody>
                    <a:bodyPr/>
                    <a:lstStyle/>
                    <a:p>
                      <a:pPr algn="ctr" fontAlgn="b"/>
                      <a:r>
                        <a:rPr lang="en-US" sz="1400" b="1" i="0" u="none" strike="noStrike">
                          <a:solidFill>
                            <a:srgbClr val="000000"/>
                          </a:solidFill>
                          <a:latin typeface="Calibri"/>
                        </a:rPr>
                        <a:t>72</a:t>
                      </a:r>
                    </a:p>
                  </a:txBody>
                  <a:tcPr marL="0" marR="0" marT="0" marB="0" anchor="b"/>
                </a:tc>
                <a:tc>
                  <a:txBody>
                    <a:bodyPr/>
                    <a:lstStyle/>
                    <a:p>
                      <a:pPr algn="ctr" fontAlgn="b"/>
                      <a:r>
                        <a:rPr lang="en-US" sz="1400" b="1" i="0" u="none" strike="noStrike">
                          <a:solidFill>
                            <a:srgbClr val="000000"/>
                          </a:solidFill>
                          <a:latin typeface="Calibri"/>
                        </a:rPr>
                        <a:t>108</a:t>
                      </a:r>
                    </a:p>
                  </a:txBody>
                  <a:tcPr marL="0" marR="0" marT="0" marB="0" anchor="b"/>
                </a:tc>
                <a:tc>
                  <a:txBody>
                    <a:bodyPr/>
                    <a:lstStyle/>
                    <a:p>
                      <a:pPr algn="ctr" fontAlgn="b"/>
                      <a:r>
                        <a:rPr lang="en-US" sz="1400" b="1" i="0" u="none" strike="noStrike" dirty="0">
                          <a:solidFill>
                            <a:srgbClr val="FF0000"/>
                          </a:solidFill>
                          <a:latin typeface="Calibri"/>
                        </a:rPr>
                        <a:t>9</a:t>
                      </a:r>
                    </a:p>
                  </a:txBody>
                  <a:tcPr marL="0" marR="0" marT="0" marB="0" anchor="b"/>
                </a:tc>
                <a:tc>
                  <a:txBody>
                    <a:bodyPr/>
                    <a:lstStyle/>
                    <a:p>
                      <a:pPr algn="ctr" fontAlgn="b"/>
                      <a:r>
                        <a:rPr lang="en-US" sz="1400" b="1" i="0" u="none" strike="noStrike" dirty="0" smtClean="0">
                          <a:solidFill>
                            <a:srgbClr val="FF0000"/>
                          </a:solidFill>
                          <a:latin typeface="Calibri"/>
                        </a:rPr>
                        <a:t>150/15</a:t>
                      </a:r>
                      <a:endParaRPr lang="en-US" sz="1400" b="1" i="0" u="none" strike="noStrike" dirty="0">
                        <a:solidFill>
                          <a:srgbClr val="FF0000"/>
                        </a:solidFill>
                        <a:latin typeface="Calibri"/>
                      </a:endParaRPr>
                    </a:p>
                  </a:txBody>
                  <a:tcPr marL="0" marR="0" marT="0" marB="0" anchor="b"/>
                </a:tc>
              </a:tr>
            </a:tbl>
          </a:graphicData>
        </a:graphic>
      </p:graphicFrame>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5"/>
          <p:cNvSpPr>
            <a:spLocks noGrp="1"/>
          </p:cNvSpPr>
          <p:nvPr>
            <p:ph type="title"/>
          </p:nvPr>
        </p:nvSpPr>
        <p:spPr/>
        <p:txBody>
          <a:bodyPr/>
          <a:lstStyle/>
          <a:p>
            <a:r>
              <a:rPr lang="en-US" smtClean="0"/>
              <a:t>Simulation</a:t>
            </a:r>
          </a:p>
        </p:txBody>
      </p:sp>
      <p:sp>
        <p:nvSpPr>
          <p:cNvPr id="49155" name="Content Placeholder 6"/>
          <p:cNvSpPr>
            <a:spLocks noGrp="1"/>
          </p:cNvSpPr>
          <p:nvPr>
            <p:ph idx="1"/>
          </p:nvPr>
        </p:nvSpPr>
        <p:spPr/>
        <p:txBody>
          <a:bodyPr/>
          <a:lstStyle/>
          <a:p>
            <a:pPr>
              <a:lnSpc>
                <a:spcPct val="150000"/>
              </a:lnSpc>
            </a:pPr>
            <a:r>
              <a:rPr lang="en-US" smtClean="0"/>
              <a:t>Simulation is a statistical experiment where a computer model is designed to reproduce probabilistic events that are inherent in the system under consideration.</a:t>
            </a:r>
          </a:p>
          <a:p>
            <a:pPr>
              <a:buFontTx/>
              <a:buNone/>
            </a:pPr>
            <a:r>
              <a:rPr lang="en-US" smtClean="0"/>
              <a:t> </a:t>
            </a:r>
          </a:p>
        </p:txBody>
      </p:sp>
    </p:spTree>
  </p:cSld>
  <p:clrMapOvr>
    <a:masterClrMapping/>
  </p:clrMapOvr>
  <p:transition>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sz="3200" smtClean="0"/>
              <a:t>Comparison of TAMSIM Input from the Four Districts – Parcel Information</a:t>
            </a:r>
          </a:p>
        </p:txBody>
      </p:sp>
      <p:graphicFrame>
        <p:nvGraphicFramePr>
          <p:cNvPr id="5" name="Table 4"/>
          <p:cNvGraphicFramePr>
            <a:graphicFrameLocks noGrp="1"/>
          </p:cNvGraphicFramePr>
          <p:nvPr/>
        </p:nvGraphicFramePr>
        <p:xfrm>
          <a:off x="355600" y="1389063"/>
          <a:ext cx="8372475" cy="4605337"/>
        </p:xfrm>
        <a:graphic>
          <a:graphicData uri="http://schemas.openxmlformats.org/drawingml/2006/table">
            <a:tbl>
              <a:tblPr>
                <a:tableStyleId>{69CF1AB2-1976-4502-BF36-3FF5EA218861}</a:tableStyleId>
              </a:tblPr>
              <a:tblGrid>
                <a:gridCol w="959493"/>
                <a:gridCol w="697367"/>
                <a:gridCol w="792034"/>
                <a:gridCol w="792034"/>
                <a:gridCol w="792034"/>
                <a:gridCol w="792034"/>
                <a:gridCol w="792034"/>
                <a:gridCol w="712523"/>
                <a:gridCol w="680851"/>
                <a:gridCol w="680851"/>
                <a:gridCol w="680851"/>
              </a:tblGrid>
              <a:tr h="1176007">
                <a:tc>
                  <a:txBody>
                    <a:bodyPr/>
                    <a:lstStyle/>
                    <a:p>
                      <a:pPr algn="ctr" fontAlgn="ctr"/>
                      <a:r>
                        <a:rPr lang="en-US" sz="1100" b="1" u="none" strike="noStrike" dirty="0"/>
                        <a:t>Project Description</a:t>
                      </a:r>
                      <a:endParaRPr lang="en-US" sz="1100" b="1" i="0" u="none" strike="noStrike" dirty="0">
                        <a:solidFill>
                          <a:srgbClr val="000000"/>
                        </a:solidFill>
                        <a:latin typeface="Calibri"/>
                      </a:endParaRPr>
                    </a:p>
                  </a:txBody>
                  <a:tcPr marL="0" marR="0" marT="0" marB="0" anchor="ctr"/>
                </a:tc>
                <a:tc>
                  <a:txBody>
                    <a:bodyPr/>
                    <a:lstStyle/>
                    <a:p>
                      <a:pPr algn="ctr" fontAlgn="ctr"/>
                      <a:r>
                        <a:rPr lang="en-US" sz="1100" b="1" u="none" strike="noStrike" dirty="0"/>
                        <a:t>Total Number </a:t>
                      </a:r>
                      <a:r>
                        <a:rPr lang="en-US" sz="1100" b="1" u="none" strike="noStrike" dirty="0" smtClean="0"/>
                        <a:t> of   Parcels</a:t>
                      </a:r>
                      <a:endParaRPr lang="en-US" sz="1100" b="1" i="0" u="none" strike="noStrike" dirty="0">
                        <a:solidFill>
                          <a:srgbClr val="000000"/>
                        </a:solidFill>
                        <a:latin typeface="Calibri"/>
                      </a:endParaRPr>
                    </a:p>
                  </a:txBody>
                  <a:tcPr marL="0" marR="0" marT="0" marB="0" anchor="ctr"/>
                </a:tc>
                <a:tc>
                  <a:txBody>
                    <a:bodyPr/>
                    <a:lstStyle/>
                    <a:p>
                      <a:pPr algn="ctr" fontAlgn="ctr"/>
                      <a:r>
                        <a:rPr lang="en-US" sz="1100" b="1" u="none" strike="noStrike" dirty="0"/>
                        <a:t>Number of Parcels with Likelihood of Improve-</a:t>
                      </a:r>
                      <a:r>
                        <a:rPr lang="en-US" sz="1100" b="1" u="none" strike="noStrike" dirty="0" err="1"/>
                        <a:t>ment</a:t>
                      </a:r>
                      <a:endParaRPr lang="en-US" sz="1100" b="1" i="0" u="none" strike="noStrike" dirty="0">
                        <a:solidFill>
                          <a:srgbClr val="000000"/>
                        </a:solidFill>
                        <a:latin typeface="Calibri"/>
                      </a:endParaRPr>
                    </a:p>
                  </a:txBody>
                  <a:tcPr marL="0" marR="0" marT="0" marB="0" anchor="ctr">
                    <a:solidFill>
                      <a:schemeClr val="accent2">
                        <a:lumMod val="40000"/>
                        <a:lumOff val="60000"/>
                      </a:schemeClr>
                    </a:solidFill>
                  </a:tcPr>
                </a:tc>
                <a:tc>
                  <a:txBody>
                    <a:bodyPr/>
                    <a:lstStyle/>
                    <a:p>
                      <a:pPr algn="ctr" fontAlgn="ctr"/>
                      <a:r>
                        <a:rPr lang="en-US" sz="1100" b="1" u="none" strike="noStrike" dirty="0"/>
                        <a:t>Cost Multiplier for Improve-</a:t>
                      </a:r>
                      <a:r>
                        <a:rPr lang="en-US" sz="1100" b="1" u="none" strike="noStrike" dirty="0" err="1"/>
                        <a:t>ments</a:t>
                      </a:r>
                      <a:r>
                        <a:rPr lang="en-US" sz="1100" b="1" u="none" strike="noStrike" dirty="0"/>
                        <a:t> </a:t>
                      </a:r>
                      <a:endParaRPr lang="en-US" sz="1100" b="1" i="0" u="none" strike="noStrike" dirty="0">
                        <a:solidFill>
                          <a:srgbClr val="000000"/>
                        </a:solidFill>
                        <a:latin typeface="Calibri"/>
                      </a:endParaRPr>
                    </a:p>
                  </a:txBody>
                  <a:tcPr marL="0" marR="0" marT="0" marB="0" anchor="ctr">
                    <a:solidFill>
                      <a:schemeClr val="accent2">
                        <a:lumMod val="40000"/>
                        <a:lumOff val="60000"/>
                      </a:schemeClr>
                    </a:solidFill>
                  </a:tcPr>
                </a:tc>
                <a:tc>
                  <a:txBody>
                    <a:bodyPr/>
                    <a:lstStyle/>
                    <a:p>
                      <a:pPr algn="ctr" fontAlgn="ctr"/>
                      <a:r>
                        <a:rPr lang="en-US" sz="1100" b="1" u="none" strike="noStrike" dirty="0"/>
                        <a:t>Number of </a:t>
                      </a:r>
                      <a:r>
                        <a:rPr lang="en-US" sz="1100" b="1" u="none" strike="noStrike" dirty="0" smtClean="0"/>
                        <a:t>Parcels </a:t>
                      </a:r>
                    </a:p>
                    <a:p>
                      <a:pPr algn="ctr" fontAlgn="ctr"/>
                      <a:r>
                        <a:rPr lang="en-US" sz="1100" b="1" u="none" strike="noStrike" dirty="0" smtClean="0"/>
                        <a:t>with </a:t>
                      </a:r>
                      <a:r>
                        <a:rPr lang="en-US" sz="1100" b="1" u="none" strike="noStrike" dirty="0"/>
                        <a:t>Possible </a:t>
                      </a:r>
                      <a:r>
                        <a:rPr lang="en-US" sz="1100" b="1" u="none" strike="noStrike" dirty="0" err="1"/>
                        <a:t>Condem</a:t>
                      </a:r>
                      <a:r>
                        <a:rPr lang="en-US" sz="1100" b="1" u="none" strike="noStrike" dirty="0"/>
                        <a:t>-nations</a:t>
                      </a:r>
                      <a:endParaRPr lang="en-US" sz="1100" b="1" i="0" u="none" strike="noStrike" dirty="0">
                        <a:solidFill>
                          <a:srgbClr val="000000"/>
                        </a:solidFill>
                        <a:latin typeface="Calibri"/>
                      </a:endParaRPr>
                    </a:p>
                  </a:txBody>
                  <a:tcPr marL="0" marR="0" marT="0" marB="0" anchor="ctr">
                    <a:solidFill>
                      <a:schemeClr val="tx2">
                        <a:lumMod val="60000"/>
                        <a:lumOff val="40000"/>
                      </a:schemeClr>
                    </a:solidFill>
                  </a:tcPr>
                </a:tc>
                <a:tc>
                  <a:txBody>
                    <a:bodyPr/>
                    <a:lstStyle/>
                    <a:p>
                      <a:pPr algn="ctr" fontAlgn="ctr"/>
                      <a:r>
                        <a:rPr lang="en-US" sz="1100" b="1" u="none" strike="noStrike" dirty="0"/>
                        <a:t>Multiplier for Duration </a:t>
                      </a:r>
                      <a:endParaRPr lang="en-US" sz="1100" b="1" u="none" strike="noStrike" dirty="0" smtClean="0"/>
                    </a:p>
                    <a:p>
                      <a:pPr algn="ctr" fontAlgn="ctr"/>
                      <a:r>
                        <a:rPr lang="en-US" sz="1100" b="1" u="none" strike="noStrike" dirty="0" smtClean="0"/>
                        <a:t>of </a:t>
                      </a:r>
                      <a:r>
                        <a:rPr lang="en-US" sz="1100" b="1" u="none" strike="noStrike" dirty="0" err="1"/>
                        <a:t>Condem</a:t>
                      </a:r>
                      <a:r>
                        <a:rPr lang="en-US" sz="1100" b="1" u="none" strike="noStrike" dirty="0"/>
                        <a:t>-nation </a:t>
                      </a:r>
                      <a:endParaRPr lang="en-US" sz="1100" b="1" i="0" u="none" strike="noStrike" dirty="0">
                        <a:solidFill>
                          <a:srgbClr val="000000"/>
                        </a:solidFill>
                        <a:latin typeface="Calibri"/>
                      </a:endParaRPr>
                    </a:p>
                  </a:txBody>
                  <a:tcPr marL="0" marR="0" marT="0" marB="0" anchor="ctr">
                    <a:solidFill>
                      <a:schemeClr val="tx2">
                        <a:lumMod val="60000"/>
                        <a:lumOff val="40000"/>
                      </a:schemeClr>
                    </a:solidFill>
                  </a:tcPr>
                </a:tc>
                <a:tc>
                  <a:txBody>
                    <a:bodyPr/>
                    <a:lstStyle/>
                    <a:p>
                      <a:pPr algn="ctr" fontAlgn="ctr"/>
                      <a:r>
                        <a:rPr lang="en-US" sz="1100" b="1" u="none" strike="noStrike" dirty="0"/>
                        <a:t>Multiplier </a:t>
                      </a:r>
                      <a:endParaRPr lang="en-US" sz="1100" b="1" u="none" strike="noStrike" dirty="0" smtClean="0"/>
                    </a:p>
                    <a:p>
                      <a:pPr algn="ctr" fontAlgn="ctr"/>
                      <a:r>
                        <a:rPr lang="en-US" sz="1100" b="1" u="none" strike="noStrike" dirty="0" smtClean="0"/>
                        <a:t>of </a:t>
                      </a:r>
                      <a:r>
                        <a:rPr lang="en-US" sz="1100" b="1" u="none" strike="noStrike" dirty="0"/>
                        <a:t>Cost </a:t>
                      </a:r>
                      <a:endParaRPr lang="en-US" sz="1100" b="1" u="none" strike="noStrike" dirty="0" smtClean="0"/>
                    </a:p>
                    <a:p>
                      <a:pPr algn="ctr" fontAlgn="ctr"/>
                      <a:r>
                        <a:rPr lang="en-US" sz="1100" b="1" u="none" strike="noStrike" dirty="0" smtClean="0"/>
                        <a:t>for </a:t>
                      </a:r>
                      <a:r>
                        <a:rPr lang="en-US" sz="1100" b="1" u="none" strike="noStrike" dirty="0" err="1" smtClean="0"/>
                        <a:t>Condem</a:t>
                      </a:r>
                      <a:r>
                        <a:rPr lang="en-US" sz="1100" b="1" u="none" strike="noStrike" dirty="0" smtClean="0"/>
                        <a:t>-nation </a:t>
                      </a:r>
                      <a:endParaRPr lang="en-US" sz="1100" b="1" i="0" u="none" strike="noStrike" dirty="0">
                        <a:solidFill>
                          <a:srgbClr val="000000"/>
                        </a:solidFill>
                        <a:latin typeface="Calibri"/>
                      </a:endParaRPr>
                    </a:p>
                  </a:txBody>
                  <a:tcPr marL="0" marR="0" marT="0" marB="0" anchor="ctr">
                    <a:solidFill>
                      <a:schemeClr val="tx2">
                        <a:lumMod val="60000"/>
                        <a:lumOff val="40000"/>
                      </a:schemeClr>
                    </a:solidFill>
                  </a:tcPr>
                </a:tc>
                <a:tc>
                  <a:txBody>
                    <a:bodyPr/>
                    <a:lstStyle/>
                    <a:p>
                      <a:pPr algn="ctr" fontAlgn="ctr"/>
                      <a:r>
                        <a:rPr lang="en-US" sz="1100" b="1" u="none" strike="noStrike" dirty="0"/>
                        <a:t>Mean Duration to </a:t>
                      </a:r>
                      <a:r>
                        <a:rPr lang="en-US" sz="1100" b="1" u="none" strike="noStrike" dirty="0" smtClean="0"/>
                        <a:t>Posses-</a:t>
                      </a:r>
                      <a:r>
                        <a:rPr lang="en-US" sz="1100" b="1" u="none" strike="noStrike" dirty="0" err="1" smtClean="0"/>
                        <a:t>sion</a:t>
                      </a:r>
                      <a:r>
                        <a:rPr lang="en-US" sz="1100" b="1" u="none" strike="noStrike" dirty="0" smtClean="0"/>
                        <a:t> from ROW Release</a:t>
                      </a:r>
                      <a:endParaRPr lang="en-US" sz="1100" b="1" i="0" u="none" strike="noStrike" dirty="0">
                        <a:solidFill>
                          <a:srgbClr val="000000"/>
                        </a:solidFill>
                        <a:latin typeface="Calibri"/>
                      </a:endParaRPr>
                    </a:p>
                  </a:txBody>
                  <a:tcPr marL="0" marR="0" marT="0" marB="0" anchor="ctr"/>
                </a:tc>
                <a:tc>
                  <a:txBody>
                    <a:bodyPr/>
                    <a:lstStyle/>
                    <a:p>
                      <a:pPr algn="ctr" fontAlgn="ctr"/>
                      <a:r>
                        <a:rPr lang="en-US" sz="1100" b="1" u="none" strike="noStrike" dirty="0" smtClean="0"/>
                        <a:t>Average  Parcel Cost, $1000s</a:t>
                      </a:r>
                      <a:endParaRPr lang="en-US" sz="1100" b="1" i="0" u="none" strike="noStrike" dirty="0">
                        <a:solidFill>
                          <a:srgbClr val="000000"/>
                        </a:solidFill>
                        <a:latin typeface="Calibri"/>
                      </a:endParaRPr>
                    </a:p>
                  </a:txBody>
                  <a:tcPr marL="0" marR="0" marT="0" marB="0" anchor="ctr"/>
                </a:tc>
                <a:tc>
                  <a:txBody>
                    <a:bodyPr/>
                    <a:lstStyle/>
                    <a:p>
                      <a:pPr algn="ctr" fontAlgn="ctr"/>
                      <a:r>
                        <a:rPr lang="en-US" sz="1100" b="1" u="none" strike="noStrike" dirty="0" smtClean="0"/>
                        <a:t>Median Parcel Cost,</a:t>
                      </a:r>
                    </a:p>
                    <a:p>
                      <a:pPr algn="ctr" fontAlgn="ctr"/>
                      <a:r>
                        <a:rPr lang="en-US" sz="1100" b="1" u="none" strike="noStrike" dirty="0" smtClean="0"/>
                        <a:t>$1000s</a:t>
                      </a:r>
                      <a:endParaRPr lang="en-US" sz="1100" b="1" i="0" u="none" strike="noStrike" dirty="0">
                        <a:solidFill>
                          <a:srgbClr val="000000"/>
                        </a:solidFill>
                        <a:latin typeface="Calibri"/>
                      </a:endParaRPr>
                    </a:p>
                  </a:txBody>
                  <a:tcPr marL="0" marR="0" marT="0" marB="0" anchor="ctr"/>
                </a:tc>
                <a:tc>
                  <a:txBody>
                    <a:bodyPr/>
                    <a:lstStyle/>
                    <a:p>
                      <a:pPr algn="ctr" fontAlgn="ctr"/>
                      <a:r>
                        <a:rPr lang="en-US" sz="1100" b="1" u="none" strike="noStrike" dirty="0" smtClean="0"/>
                        <a:t>Max</a:t>
                      </a:r>
                      <a:r>
                        <a:rPr lang="en-US" sz="1100" b="1" u="none" strike="noStrike" baseline="0" dirty="0" smtClean="0"/>
                        <a:t> Parcel Cost,</a:t>
                      </a:r>
                    </a:p>
                    <a:p>
                      <a:pPr algn="ctr" fontAlgn="ctr"/>
                      <a:r>
                        <a:rPr lang="en-US" sz="1100" b="1" u="none" strike="noStrike" dirty="0" smtClean="0"/>
                        <a:t>$1000s</a:t>
                      </a:r>
                      <a:endParaRPr lang="en-US" sz="1100" b="1" i="0" u="none" strike="noStrike" dirty="0">
                        <a:solidFill>
                          <a:srgbClr val="000000"/>
                        </a:solidFill>
                        <a:latin typeface="Calibri"/>
                      </a:endParaRPr>
                    </a:p>
                  </a:txBody>
                  <a:tcPr marL="0" marR="0" marT="0" marB="0" anchor="ctr"/>
                </a:tc>
              </a:tr>
              <a:tr h="857332">
                <a:tc>
                  <a:txBody>
                    <a:bodyPr/>
                    <a:lstStyle/>
                    <a:p>
                      <a:pPr algn="ctr" fontAlgn="ctr"/>
                      <a:r>
                        <a:rPr lang="en-US" sz="1400" b="1" u="none" strike="noStrike" dirty="0"/>
                        <a:t>Austin: </a:t>
                      </a:r>
                      <a:endParaRPr lang="en-US" sz="1400" b="1" u="none" strike="noStrike" dirty="0" smtClean="0"/>
                    </a:p>
                    <a:p>
                      <a:pPr algn="ctr" fontAlgn="ctr"/>
                      <a:r>
                        <a:rPr lang="en-US" sz="1400" b="1" u="none" strike="noStrike" dirty="0" smtClean="0"/>
                        <a:t>FM </a:t>
                      </a:r>
                      <a:r>
                        <a:rPr lang="en-US" sz="1400" b="1" u="none" strike="noStrike" dirty="0"/>
                        <a:t>973</a:t>
                      </a:r>
                      <a:endParaRPr lang="en-US" sz="1400" b="1" i="0" u="none" strike="noStrike" dirty="0">
                        <a:solidFill>
                          <a:srgbClr val="000000"/>
                        </a:solidFill>
                        <a:latin typeface="Calibri"/>
                      </a:endParaRPr>
                    </a:p>
                  </a:txBody>
                  <a:tcPr marL="0" marR="0" marT="0" marB="0" anchor="ctr"/>
                </a:tc>
                <a:tc>
                  <a:txBody>
                    <a:bodyPr/>
                    <a:lstStyle/>
                    <a:p>
                      <a:pPr algn="ctr" fontAlgn="ctr"/>
                      <a:r>
                        <a:rPr lang="en-US" sz="1400" b="1" u="none" strike="noStrike" dirty="0"/>
                        <a:t>20</a:t>
                      </a:r>
                      <a:endParaRPr lang="en-US" sz="1400" b="1" i="0" u="none" strike="noStrike" dirty="0">
                        <a:solidFill>
                          <a:srgbClr val="000000"/>
                        </a:solidFill>
                        <a:latin typeface="Calibri"/>
                      </a:endParaRPr>
                    </a:p>
                  </a:txBody>
                  <a:tcPr marL="0" marR="0" marT="0" marB="0" anchor="ctr"/>
                </a:tc>
                <a:tc>
                  <a:txBody>
                    <a:bodyPr/>
                    <a:lstStyle/>
                    <a:p>
                      <a:pPr algn="ctr" fontAlgn="ctr"/>
                      <a:r>
                        <a:rPr lang="en-US" sz="1400" b="1" u="none" strike="noStrike" dirty="0">
                          <a:solidFill>
                            <a:srgbClr val="FF0000"/>
                          </a:solidFill>
                        </a:rPr>
                        <a:t>0</a:t>
                      </a:r>
                      <a:endParaRPr lang="en-US" sz="1400" b="1" i="0" u="none" strike="noStrike" dirty="0">
                        <a:solidFill>
                          <a:srgbClr val="FF0000"/>
                        </a:solidFill>
                        <a:latin typeface="Calibri"/>
                      </a:endParaRPr>
                    </a:p>
                  </a:txBody>
                  <a:tcPr marL="0" marR="0" marT="0" marB="0" anchor="ctr">
                    <a:solidFill>
                      <a:schemeClr val="accent2">
                        <a:lumMod val="40000"/>
                        <a:lumOff val="60000"/>
                      </a:schemeClr>
                    </a:solidFill>
                  </a:tcPr>
                </a:tc>
                <a:tc>
                  <a:txBody>
                    <a:bodyPr/>
                    <a:lstStyle/>
                    <a:p>
                      <a:pPr algn="ctr" fontAlgn="ctr"/>
                      <a:r>
                        <a:rPr lang="en-US" sz="1400" b="1" u="none" strike="noStrike" dirty="0"/>
                        <a:t>1</a:t>
                      </a:r>
                      <a:endParaRPr lang="en-US" sz="1400" b="1" i="0" u="none" strike="noStrike" dirty="0">
                        <a:solidFill>
                          <a:srgbClr val="000000"/>
                        </a:solidFill>
                        <a:latin typeface="Calibri"/>
                      </a:endParaRPr>
                    </a:p>
                  </a:txBody>
                  <a:tcPr marL="0" marR="0" marT="0" marB="0" anchor="ctr">
                    <a:solidFill>
                      <a:schemeClr val="accent2">
                        <a:lumMod val="40000"/>
                        <a:lumOff val="60000"/>
                      </a:schemeClr>
                    </a:solidFill>
                  </a:tcPr>
                </a:tc>
                <a:tc>
                  <a:txBody>
                    <a:bodyPr/>
                    <a:lstStyle/>
                    <a:p>
                      <a:pPr algn="ctr" fontAlgn="ctr"/>
                      <a:r>
                        <a:rPr lang="en-US" sz="1400" b="1" u="none" strike="noStrike" dirty="0" smtClean="0"/>
                        <a:t>16</a:t>
                      </a:r>
                    </a:p>
                  </a:txBody>
                  <a:tcPr marL="0" marR="0" marT="0" marB="0" anchor="ctr">
                    <a:solidFill>
                      <a:schemeClr val="tx2">
                        <a:lumMod val="60000"/>
                        <a:lumOff val="40000"/>
                      </a:schemeClr>
                    </a:solidFill>
                  </a:tcPr>
                </a:tc>
                <a:tc>
                  <a:txBody>
                    <a:bodyPr/>
                    <a:lstStyle/>
                    <a:p>
                      <a:pPr algn="ctr" fontAlgn="ctr"/>
                      <a:r>
                        <a:rPr lang="en-US" sz="1400" b="1" u="none" strike="noStrike" dirty="0"/>
                        <a:t>1.485</a:t>
                      </a:r>
                      <a:endParaRPr lang="en-US" sz="1400" b="1" i="0" u="none" strike="noStrike" dirty="0">
                        <a:solidFill>
                          <a:srgbClr val="000000"/>
                        </a:solidFill>
                        <a:latin typeface="Calibri"/>
                      </a:endParaRPr>
                    </a:p>
                  </a:txBody>
                  <a:tcPr marL="0" marR="0" marT="0" marB="0" anchor="ctr">
                    <a:solidFill>
                      <a:schemeClr val="tx2">
                        <a:lumMod val="60000"/>
                        <a:lumOff val="40000"/>
                      </a:schemeClr>
                    </a:solidFill>
                  </a:tcPr>
                </a:tc>
                <a:tc>
                  <a:txBody>
                    <a:bodyPr/>
                    <a:lstStyle/>
                    <a:p>
                      <a:pPr algn="ctr" fontAlgn="ctr"/>
                      <a:r>
                        <a:rPr lang="en-US" sz="1400" b="1" u="none" strike="noStrike" dirty="0"/>
                        <a:t>1.869</a:t>
                      </a:r>
                      <a:endParaRPr lang="en-US" sz="1400" b="1" i="0" u="none" strike="noStrike" dirty="0">
                        <a:solidFill>
                          <a:srgbClr val="000000"/>
                        </a:solidFill>
                        <a:latin typeface="Calibri"/>
                      </a:endParaRPr>
                    </a:p>
                  </a:txBody>
                  <a:tcPr marL="0" marR="0" marT="0" marB="0" anchor="ctr">
                    <a:solidFill>
                      <a:schemeClr val="tx2">
                        <a:lumMod val="60000"/>
                        <a:lumOff val="40000"/>
                      </a:schemeClr>
                    </a:solidFill>
                  </a:tcPr>
                </a:tc>
                <a:tc>
                  <a:txBody>
                    <a:bodyPr/>
                    <a:lstStyle/>
                    <a:p>
                      <a:pPr algn="ctr" fontAlgn="ctr"/>
                      <a:r>
                        <a:rPr lang="en-US" sz="1400" b="1" u="none" strike="noStrike" dirty="0"/>
                        <a:t>14 ~ 29</a:t>
                      </a:r>
                      <a:endParaRPr lang="en-US" sz="1400" b="1" i="0" u="none" strike="noStrike" dirty="0">
                        <a:solidFill>
                          <a:srgbClr val="000000"/>
                        </a:solidFill>
                        <a:latin typeface="Calibri"/>
                      </a:endParaRPr>
                    </a:p>
                  </a:txBody>
                  <a:tcPr marL="0" marR="0" marT="0" marB="0" anchor="ctr"/>
                </a:tc>
                <a:tc>
                  <a:txBody>
                    <a:bodyPr/>
                    <a:lstStyle/>
                    <a:p>
                      <a:pPr algn="ctr" fontAlgn="ctr"/>
                      <a:r>
                        <a:rPr lang="en-US" sz="1400" b="1" u="none" strike="noStrike" dirty="0"/>
                        <a:t>157</a:t>
                      </a:r>
                      <a:endParaRPr lang="en-US" sz="1400" b="1" i="0" u="none" strike="noStrike" dirty="0">
                        <a:solidFill>
                          <a:srgbClr val="000000"/>
                        </a:solidFill>
                        <a:latin typeface="Calibri"/>
                      </a:endParaRPr>
                    </a:p>
                  </a:txBody>
                  <a:tcPr marL="0" marR="0" marT="0" marB="0" anchor="ctr"/>
                </a:tc>
                <a:tc>
                  <a:txBody>
                    <a:bodyPr/>
                    <a:lstStyle/>
                    <a:p>
                      <a:pPr algn="ctr" fontAlgn="ctr"/>
                      <a:r>
                        <a:rPr lang="en-US" sz="1400" b="1" u="none" strike="noStrike" dirty="0"/>
                        <a:t>28</a:t>
                      </a:r>
                      <a:endParaRPr lang="en-US" sz="1400" b="1" i="0" u="none" strike="noStrike" dirty="0">
                        <a:solidFill>
                          <a:srgbClr val="000000"/>
                        </a:solidFill>
                        <a:latin typeface="Calibri"/>
                      </a:endParaRPr>
                    </a:p>
                  </a:txBody>
                  <a:tcPr marL="0" marR="0" marT="0" marB="0" anchor="ctr"/>
                </a:tc>
                <a:tc>
                  <a:txBody>
                    <a:bodyPr/>
                    <a:lstStyle/>
                    <a:p>
                      <a:pPr algn="ctr" fontAlgn="ctr"/>
                      <a:r>
                        <a:rPr lang="en-US" sz="1400" b="1" u="none" strike="noStrike" dirty="0" smtClean="0"/>
                        <a:t>1,087</a:t>
                      </a:r>
                      <a:endParaRPr lang="en-US" sz="1400" b="1" i="0" u="none" strike="noStrike" dirty="0">
                        <a:solidFill>
                          <a:srgbClr val="000000"/>
                        </a:solidFill>
                        <a:latin typeface="Calibri"/>
                      </a:endParaRPr>
                    </a:p>
                  </a:txBody>
                  <a:tcPr marL="0" marR="0" marT="0" marB="0" anchor="ctr"/>
                </a:tc>
              </a:tr>
              <a:tr h="857332">
                <a:tc>
                  <a:txBody>
                    <a:bodyPr/>
                    <a:lstStyle/>
                    <a:p>
                      <a:pPr algn="ctr" fontAlgn="ctr"/>
                      <a:r>
                        <a:rPr lang="en-US" sz="1400" b="1" u="none" strike="noStrike" dirty="0"/>
                        <a:t>Dallas: </a:t>
                      </a:r>
                      <a:r>
                        <a:rPr lang="en-US" sz="1400" b="1" u="none" strike="noStrike" dirty="0" smtClean="0"/>
                        <a:t>  SH78</a:t>
                      </a:r>
                      <a:endParaRPr lang="en-US" sz="1400" b="1" i="0" u="none" strike="noStrike" dirty="0">
                        <a:solidFill>
                          <a:srgbClr val="000000"/>
                        </a:solidFill>
                        <a:latin typeface="Calibri"/>
                      </a:endParaRPr>
                    </a:p>
                  </a:txBody>
                  <a:tcPr marL="0" marR="0" marT="0" marB="0" anchor="ctr"/>
                </a:tc>
                <a:tc>
                  <a:txBody>
                    <a:bodyPr/>
                    <a:lstStyle/>
                    <a:p>
                      <a:pPr algn="ctr" fontAlgn="ctr"/>
                      <a:r>
                        <a:rPr lang="en-US" sz="1400" b="1" u="none" strike="noStrike"/>
                        <a:t>10</a:t>
                      </a:r>
                      <a:endParaRPr lang="en-US" sz="1400" b="1" i="0" u="none" strike="noStrike">
                        <a:solidFill>
                          <a:srgbClr val="000000"/>
                        </a:solidFill>
                        <a:latin typeface="Calibri"/>
                      </a:endParaRPr>
                    </a:p>
                  </a:txBody>
                  <a:tcPr marL="0" marR="0" marT="0" marB="0" anchor="ctr"/>
                </a:tc>
                <a:tc>
                  <a:txBody>
                    <a:bodyPr/>
                    <a:lstStyle/>
                    <a:p>
                      <a:pPr algn="ctr" fontAlgn="ctr"/>
                      <a:r>
                        <a:rPr lang="en-US" sz="1400" b="1" u="none" strike="noStrike" dirty="0" smtClean="0"/>
                        <a:t>6</a:t>
                      </a:r>
                    </a:p>
                  </a:txBody>
                  <a:tcPr marL="0" marR="0" marT="0" marB="0" anchor="ctr">
                    <a:solidFill>
                      <a:schemeClr val="accent2">
                        <a:lumMod val="40000"/>
                        <a:lumOff val="60000"/>
                      </a:schemeClr>
                    </a:solidFill>
                  </a:tcPr>
                </a:tc>
                <a:tc>
                  <a:txBody>
                    <a:bodyPr/>
                    <a:lstStyle/>
                    <a:p>
                      <a:pPr algn="ctr" fontAlgn="ctr"/>
                      <a:r>
                        <a:rPr lang="en-US" sz="1400" b="1" u="none" strike="noStrike" dirty="0">
                          <a:solidFill>
                            <a:srgbClr val="FF0000"/>
                          </a:solidFill>
                        </a:rPr>
                        <a:t>2 ~ 6</a:t>
                      </a:r>
                      <a:endParaRPr lang="en-US" sz="1400" b="1" i="0" u="none" strike="noStrike" dirty="0">
                        <a:solidFill>
                          <a:srgbClr val="FF0000"/>
                        </a:solidFill>
                        <a:latin typeface="Calibri"/>
                      </a:endParaRPr>
                    </a:p>
                  </a:txBody>
                  <a:tcPr marL="0" marR="0" marT="0" marB="0" anchor="ctr">
                    <a:solidFill>
                      <a:schemeClr val="accent2">
                        <a:lumMod val="40000"/>
                        <a:lumOff val="60000"/>
                      </a:schemeClr>
                    </a:solidFill>
                  </a:tcPr>
                </a:tc>
                <a:tc>
                  <a:txBody>
                    <a:bodyPr/>
                    <a:lstStyle/>
                    <a:p>
                      <a:pPr algn="ctr" fontAlgn="ctr"/>
                      <a:r>
                        <a:rPr lang="en-US" sz="1400" b="1" u="none" strike="noStrike" dirty="0" smtClean="0">
                          <a:solidFill>
                            <a:srgbClr val="FF0000"/>
                          </a:solidFill>
                        </a:rPr>
                        <a:t>10</a:t>
                      </a:r>
                    </a:p>
                  </a:txBody>
                  <a:tcPr marL="0" marR="0" marT="0" marB="0" anchor="ctr">
                    <a:solidFill>
                      <a:schemeClr val="tx2">
                        <a:lumMod val="60000"/>
                        <a:lumOff val="40000"/>
                      </a:schemeClr>
                    </a:solidFill>
                  </a:tcPr>
                </a:tc>
                <a:tc>
                  <a:txBody>
                    <a:bodyPr/>
                    <a:lstStyle/>
                    <a:p>
                      <a:pPr algn="ctr" fontAlgn="ctr"/>
                      <a:r>
                        <a:rPr lang="en-US" sz="1400" b="1" u="none" strike="noStrike" dirty="0"/>
                        <a:t>1.5</a:t>
                      </a:r>
                      <a:endParaRPr lang="en-US" sz="1400" b="1" i="0" u="none" strike="noStrike" dirty="0">
                        <a:solidFill>
                          <a:srgbClr val="000000"/>
                        </a:solidFill>
                        <a:latin typeface="Calibri"/>
                      </a:endParaRPr>
                    </a:p>
                  </a:txBody>
                  <a:tcPr marL="0" marR="0" marT="0" marB="0" anchor="ctr">
                    <a:solidFill>
                      <a:schemeClr val="tx2">
                        <a:lumMod val="60000"/>
                        <a:lumOff val="40000"/>
                      </a:schemeClr>
                    </a:solidFill>
                  </a:tcPr>
                </a:tc>
                <a:tc>
                  <a:txBody>
                    <a:bodyPr/>
                    <a:lstStyle/>
                    <a:p>
                      <a:pPr algn="ctr" fontAlgn="ctr"/>
                      <a:r>
                        <a:rPr lang="en-US" sz="1400" b="1" u="none" strike="noStrike" dirty="0"/>
                        <a:t>1.5</a:t>
                      </a:r>
                      <a:endParaRPr lang="en-US" sz="1400" b="1" i="0" u="none" strike="noStrike" dirty="0">
                        <a:solidFill>
                          <a:srgbClr val="000000"/>
                        </a:solidFill>
                        <a:latin typeface="Calibri"/>
                      </a:endParaRPr>
                    </a:p>
                  </a:txBody>
                  <a:tcPr marL="0" marR="0" marT="0" marB="0" anchor="ctr">
                    <a:solidFill>
                      <a:schemeClr val="tx2">
                        <a:lumMod val="60000"/>
                        <a:lumOff val="40000"/>
                      </a:schemeClr>
                    </a:solidFill>
                  </a:tcPr>
                </a:tc>
                <a:tc>
                  <a:txBody>
                    <a:bodyPr/>
                    <a:lstStyle/>
                    <a:p>
                      <a:pPr algn="ctr" fontAlgn="ctr"/>
                      <a:r>
                        <a:rPr lang="en-US" sz="1400" b="1" u="none" strike="noStrike" dirty="0"/>
                        <a:t>12</a:t>
                      </a:r>
                      <a:endParaRPr lang="en-US" sz="1400" b="1" i="0" u="none" strike="noStrike" dirty="0">
                        <a:solidFill>
                          <a:srgbClr val="000000"/>
                        </a:solidFill>
                        <a:latin typeface="Calibri"/>
                      </a:endParaRPr>
                    </a:p>
                  </a:txBody>
                  <a:tcPr marL="0" marR="0" marT="0" marB="0" anchor="ctr"/>
                </a:tc>
                <a:tc>
                  <a:txBody>
                    <a:bodyPr/>
                    <a:lstStyle/>
                    <a:p>
                      <a:pPr algn="ctr" fontAlgn="ctr"/>
                      <a:r>
                        <a:rPr lang="en-US" sz="1400" b="1" u="none" strike="noStrike" dirty="0"/>
                        <a:t>24</a:t>
                      </a:r>
                      <a:endParaRPr lang="en-US" sz="1400" b="1" i="0" u="none" strike="noStrike" dirty="0">
                        <a:solidFill>
                          <a:srgbClr val="000000"/>
                        </a:solidFill>
                        <a:latin typeface="Calibri"/>
                      </a:endParaRPr>
                    </a:p>
                  </a:txBody>
                  <a:tcPr marL="0" marR="0" marT="0" marB="0" anchor="ctr"/>
                </a:tc>
                <a:tc>
                  <a:txBody>
                    <a:bodyPr/>
                    <a:lstStyle/>
                    <a:p>
                      <a:pPr algn="ctr" fontAlgn="ctr"/>
                      <a:r>
                        <a:rPr lang="en-US" sz="1400" b="1" u="none" strike="noStrike" dirty="0"/>
                        <a:t>10</a:t>
                      </a:r>
                      <a:endParaRPr lang="en-US" sz="1400" b="1" i="0" u="none" strike="noStrike" dirty="0">
                        <a:solidFill>
                          <a:srgbClr val="000000"/>
                        </a:solidFill>
                        <a:latin typeface="Calibri"/>
                      </a:endParaRPr>
                    </a:p>
                  </a:txBody>
                  <a:tcPr marL="0" marR="0" marT="0" marB="0" anchor="ctr"/>
                </a:tc>
                <a:tc>
                  <a:txBody>
                    <a:bodyPr/>
                    <a:lstStyle/>
                    <a:p>
                      <a:pPr algn="ctr" fontAlgn="ctr"/>
                      <a:r>
                        <a:rPr lang="en-US" sz="1400" b="1" i="0" u="none" strike="noStrike" dirty="0" smtClean="0">
                          <a:solidFill>
                            <a:schemeClr val="dk1"/>
                          </a:solidFill>
                          <a:latin typeface="+mn-lt"/>
                        </a:rPr>
                        <a:t>61</a:t>
                      </a:r>
                      <a:endParaRPr lang="en-US" sz="1400" b="1" i="0" u="none" strike="noStrike" dirty="0">
                        <a:solidFill>
                          <a:srgbClr val="000000"/>
                        </a:solidFill>
                        <a:latin typeface="Calibri"/>
                      </a:endParaRPr>
                    </a:p>
                  </a:txBody>
                  <a:tcPr marL="0" marR="0" marT="0" marB="0" anchor="ctr"/>
                </a:tc>
              </a:tr>
              <a:tr h="857332">
                <a:tc>
                  <a:txBody>
                    <a:bodyPr/>
                    <a:lstStyle/>
                    <a:p>
                      <a:pPr algn="ctr" fontAlgn="ctr"/>
                      <a:r>
                        <a:rPr lang="en-US" sz="1400" b="1" u="none" strike="noStrike" dirty="0"/>
                        <a:t>El Paso: </a:t>
                      </a:r>
                      <a:endParaRPr lang="en-US" sz="1400" b="1" u="none" strike="noStrike" dirty="0" smtClean="0"/>
                    </a:p>
                    <a:p>
                      <a:pPr algn="ctr" fontAlgn="ctr"/>
                      <a:r>
                        <a:rPr lang="en-US" sz="1400" b="1" u="none" strike="noStrike" dirty="0" smtClean="0"/>
                        <a:t>NE </a:t>
                      </a:r>
                      <a:r>
                        <a:rPr lang="en-US" sz="1400" b="1" u="none" strike="noStrike" dirty="0"/>
                        <a:t>Parkway</a:t>
                      </a:r>
                      <a:endParaRPr lang="en-US" sz="1400" b="1" i="0" u="none" strike="noStrike" dirty="0">
                        <a:solidFill>
                          <a:srgbClr val="000000"/>
                        </a:solidFill>
                        <a:latin typeface="Calibri"/>
                      </a:endParaRPr>
                    </a:p>
                  </a:txBody>
                  <a:tcPr marL="0" marR="0" marT="0" marB="0" anchor="ctr"/>
                </a:tc>
                <a:tc>
                  <a:txBody>
                    <a:bodyPr/>
                    <a:lstStyle/>
                    <a:p>
                      <a:pPr algn="ctr" fontAlgn="ctr"/>
                      <a:r>
                        <a:rPr lang="en-US" sz="1400" b="1" u="none" strike="noStrike" dirty="0"/>
                        <a:t>19</a:t>
                      </a:r>
                      <a:endParaRPr lang="en-US" sz="1400" b="1" i="0" u="none" strike="noStrike" dirty="0">
                        <a:solidFill>
                          <a:srgbClr val="000000"/>
                        </a:solidFill>
                        <a:latin typeface="Calibri"/>
                      </a:endParaRPr>
                    </a:p>
                  </a:txBody>
                  <a:tcPr marL="0" marR="0" marT="0" marB="0" anchor="ctr"/>
                </a:tc>
                <a:tc>
                  <a:txBody>
                    <a:bodyPr/>
                    <a:lstStyle/>
                    <a:p>
                      <a:pPr algn="ctr" fontAlgn="ctr"/>
                      <a:r>
                        <a:rPr lang="en-US" sz="1400" b="1" u="none" strike="noStrike" dirty="0" smtClean="0"/>
                        <a:t>2</a:t>
                      </a:r>
                    </a:p>
                  </a:txBody>
                  <a:tcPr marL="0" marR="0" marT="0" marB="0" anchor="ctr">
                    <a:solidFill>
                      <a:schemeClr val="accent2">
                        <a:lumMod val="40000"/>
                        <a:lumOff val="60000"/>
                      </a:schemeClr>
                    </a:solidFill>
                  </a:tcPr>
                </a:tc>
                <a:tc>
                  <a:txBody>
                    <a:bodyPr/>
                    <a:lstStyle/>
                    <a:p>
                      <a:pPr algn="ctr" fontAlgn="ctr"/>
                      <a:r>
                        <a:rPr lang="en-US" sz="1400" b="1" u="none" strike="noStrike" dirty="0"/>
                        <a:t>2.5</a:t>
                      </a:r>
                      <a:endParaRPr lang="en-US" sz="1400" b="1" i="0" u="none" strike="noStrike" dirty="0">
                        <a:solidFill>
                          <a:srgbClr val="000000"/>
                        </a:solidFill>
                        <a:latin typeface="Calibri"/>
                      </a:endParaRPr>
                    </a:p>
                  </a:txBody>
                  <a:tcPr marL="0" marR="0" marT="0" marB="0" anchor="ctr">
                    <a:solidFill>
                      <a:schemeClr val="accent2">
                        <a:lumMod val="40000"/>
                        <a:lumOff val="60000"/>
                      </a:schemeClr>
                    </a:solidFill>
                  </a:tcPr>
                </a:tc>
                <a:tc>
                  <a:txBody>
                    <a:bodyPr/>
                    <a:lstStyle/>
                    <a:p>
                      <a:pPr algn="ctr" fontAlgn="ctr"/>
                      <a:r>
                        <a:rPr lang="en-US" sz="1400" b="1" u="none" strike="noStrike" dirty="0" smtClean="0"/>
                        <a:t>11</a:t>
                      </a:r>
                    </a:p>
                  </a:txBody>
                  <a:tcPr marL="0" marR="0" marT="0" marB="0" anchor="ctr">
                    <a:solidFill>
                      <a:schemeClr val="tx2">
                        <a:lumMod val="60000"/>
                        <a:lumOff val="40000"/>
                      </a:schemeClr>
                    </a:solidFill>
                  </a:tcPr>
                </a:tc>
                <a:tc>
                  <a:txBody>
                    <a:bodyPr/>
                    <a:lstStyle/>
                    <a:p>
                      <a:pPr algn="ctr" fontAlgn="ctr"/>
                      <a:r>
                        <a:rPr lang="en-US" sz="1400" b="1" u="none" strike="noStrike" dirty="0"/>
                        <a:t>1.661</a:t>
                      </a:r>
                      <a:endParaRPr lang="en-US" sz="1400" b="1" i="0" u="none" strike="noStrike" dirty="0">
                        <a:solidFill>
                          <a:srgbClr val="000000"/>
                        </a:solidFill>
                        <a:latin typeface="Calibri"/>
                      </a:endParaRPr>
                    </a:p>
                  </a:txBody>
                  <a:tcPr marL="0" marR="0" marT="0" marB="0" anchor="ctr">
                    <a:solidFill>
                      <a:schemeClr val="tx2">
                        <a:lumMod val="60000"/>
                        <a:lumOff val="40000"/>
                      </a:schemeClr>
                    </a:solidFill>
                  </a:tcPr>
                </a:tc>
                <a:tc>
                  <a:txBody>
                    <a:bodyPr/>
                    <a:lstStyle/>
                    <a:p>
                      <a:pPr algn="ctr" fontAlgn="ctr"/>
                      <a:r>
                        <a:rPr lang="en-US" sz="1400" b="1" u="none" strike="noStrike" dirty="0"/>
                        <a:t>1.3</a:t>
                      </a:r>
                      <a:endParaRPr lang="en-US" sz="1400" b="1" i="0" u="none" strike="noStrike" dirty="0">
                        <a:solidFill>
                          <a:srgbClr val="000000"/>
                        </a:solidFill>
                        <a:latin typeface="Calibri"/>
                      </a:endParaRPr>
                    </a:p>
                  </a:txBody>
                  <a:tcPr marL="0" marR="0" marT="0" marB="0" anchor="ctr">
                    <a:solidFill>
                      <a:schemeClr val="tx2">
                        <a:lumMod val="60000"/>
                        <a:lumOff val="40000"/>
                      </a:schemeClr>
                    </a:solidFill>
                  </a:tcPr>
                </a:tc>
                <a:tc>
                  <a:txBody>
                    <a:bodyPr/>
                    <a:lstStyle/>
                    <a:p>
                      <a:pPr algn="ctr" fontAlgn="ctr"/>
                      <a:r>
                        <a:rPr lang="en-US" sz="1400" b="1" u="none" strike="noStrike" dirty="0"/>
                        <a:t>4 ~ 18</a:t>
                      </a:r>
                      <a:endParaRPr lang="en-US" sz="1400" b="1" i="0" u="none" strike="noStrike" dirty="0">
                        <a:solidFill>
                          <a:srgbClr val="000000"/>
                        </a:solidFill>
                        <a:latin typeface="Calibri"/>
                      </a:endParaRPr>
                    </a:p>
                  </a:txBody>
                  <a:tcPr marL="0" marR="0" marT="0" marB="0" anchor="ctr"/>
                </a:tc>
                <a:tc>
                  <a:txBody>
                    <a:bodyPr/>
                    <a:lstStyle/>
                    <a:p>
                      <a:pPr algn="ctr" fontAlgn="ctr"/>
                      <a:r>
                        <a:rPr lang="en-US" sz="1400" b="1" u="none" strike="noStrike" dirty="0">
                          <a:solidFill>
                            <a:srgbClr val="FF0000"/>
                          </a:solidFill>
                        </a:rPr>
                        <a:t>455</a:t>
                      </a:r>
                      <a:endParaRPr lang="en-US" sz="1400" b="1" i="0" u="none" strike="noStrike" dirty="0">
                        <a:solidFill>
                          <a:srgbClr val="FF0000"/>
                        </a:solidFill>
                        <a:latin typeface="Calibri"/>
                      </a:endParaRPr>
                    </a:p>
                  </a:txBody>
                  <a:tcPr marL="0" marR="0" marT="0" marB="0" anchor="ctr"/>
                </a:tc>
                <a:tc>
                  <a:txBody>
                    <a:bodyPr/>
                    <a:lstStyle/>
                    <a:p>
                      <a:pPr algn="ctr" fontAlgn="ctr"/>
                      <a:r>
                        <a:rPr lang="en-US" sz="1400" b="1" u="none" strike="noStrike" dirty="0">
                          <a:solidFill>
                            <a:schemeClr val="bg2"/>
                          </a:solidFill>
                        </a:rPr>
                        <a:t>115</a:t>
                      </a:r>
                      <a:endParaRPr lang="en-US" sz="1400" b="1" i="0" u="none" strike="noStrike" dirty="0">
                        <a:solidFill>
                          <a:schemeClr val="bg2"/>
                        </a:solidFill>
                        <a:latin typeface="Calibri"/>
                      </a:endParaRPr>
                    </a:p>
                  </a:txBody>
                  <a:tcPr marL="0" marR="0" marT="0" marB="0" anchor="ctr"/>
                </a:tc>
                <a:tc>
                  <a:txBody>
                    <a:bodyPr/>
                    <a:lstStyle/>
                    <a:p>
                      <a:pPr algn="ctr" fontAlgn="ctr"/>
                      <a:r>
                        <a:rPr lang="en-US" sz="1400" b="1" i="0" u="none" strike="noStrike" dirty="0" smtClean="0">
                          <a:solidFill>
                            <a:schemeClr val="dk1"/>
                          </a:solidFill>
                          <a:latin typeface="+mn-lt"/>
                        </a:rPr>
                        <a:t>2,756</a:t>
                      </a:r>
                      <a:endParaRPr lang="en-US" sz="1400" b="1" i="0" u="none" strike="noStrike" dirty="0">
                        <a:solidFill>
                          <a:srgbClr val="000000"/>
                        </a:solidFill>
                        <a:latin typeface="Calibri"/>
                      </a:endParaRPr>
                    </a:p>
                  </a:txBody>
                  <a:tcPr marL="0" marR="0" marT="0" marB="0" anchor="ctr"/>
                </a:tc>
              </a:tr>
              <a:tr h="857332">
                <a:tc>
                  <a:txBody>
                    <a:bodyPr/>
                    <a:lstStyle/>
                    <a:p>
                      <a:pPr algn="ctr" fontAlgn="ctr"/>
                      <a:r>
                        <a:rPr lang="en-US" sz="1400" b="1" u="none" strike="noStrike" dirty="0" smtClean="0"/>
                        <a:t>Houston: FM1488</a:t>
                      </a:r>
                      <a:endParaRPr lang="en-US" sz="1400" b="1" i="0" u="none" strike="noStrike" dirty="0">
                        <a:solidFill>
                          <a:srgbClr val="000000"/>
                        </a:solidFill>
                        <a:latin typeface="Calibri"/>
                      </a:endParaRPr>
                    </a:p>
                  </a:txBody>
                  <a:tcPr marL="0" marR="0" marT="0" marB="0" anchor="ctr"/>
                </a:tc>
                <a:tc>
                  <a:txBody>
                    <a:bodyPr/>
                    <a:lstStyle/>
                    <a:p>
                      <a:pPr algn="ctr" fontAlgn="ctr"/>
                      <a:r>
                        <a:rPr lang="en-US" sz="1400" b="1" u="none" strike="noStrike" dirty="0" smtClean="0"/>
                        <a:t>28</a:t>
                      </a:r>
                      <a:endParaRPr lang="en-US" sz="1400" b="1" i="0" u="none" strike="noStrike" dirty="0">
                        <a:solidFill>
                          <a:srgbClr val="000000"/>
                        </a:solidFill>
                        <a:latin typeface="Calibri"/>
                      </a:endParaRPr>
                    </a:p>
                  </a:txBody>
                  <a:tcPr marL="0" marR="0" marT="0" marB="0" anchor="ctr"/>
                </a:tc>
                <a:tc>
                  <a:txBody>
                    <a:bodyPr/>
                    <a:lstStyle/>
                    <a:p>
                      <a:pPr algn="ctr" fontAlgn="ctr"/>
                      <a:r>
                        <a:rPr lang="en-US" sz="1400" b="1" u="none" strike="noStrike" dirty="0" smtClean="0">
                          <a:solidFill>
                            <a:srgbClr val="FF0000"/>
                          </a:solidFill>
                        </a:rPr>
                        <a:t>26</a:t>
                      </a:r>
                    </a:p>
                  </a:txBody>
                  <a:tcPr marL="0" marR="0" marT="0" marB="0" anchor="ctr">
                    <a:solidFill>
                      <a:schemeClr val="accent2">
                        <a:lumMod val="40000"/>
                        <a:lumOff val="60000"/>
                      </a:schemeClr>
                    </a:solidFill>
                  </a:tcPr>
                </a:tc>
                <a:tc>
                  <a:txBody>
                    <a:bodyPr/>
                    <a:lstStyle/>
                    <a:p>
                      <a:pPr algn="ctr" fontAlgn="ctr"/>
                      <a:r>
                        <a:rPr lang="en-US" sz="1400" b="1" u="none" strike="noStrike" dirty="0" smtClean="0"/>
                        <a:t>2 ~ 2.5</a:t>
                      </a:r>
                      <a:endParaRPr lang="en-US" sz="1400" b="1" i="0" u="none" strike="noStrike" dirty="0">
                        <a:solidFill>
                          <a:srgbClr val="000000"/>
                        </a:solidFill>
                        <a:latin typeface="Calibri"/>
                      </a:endParaRPr>
                    </a:p>
                  </a:txBody>
                  <a:tcPr marL="0" marR="0" marT="0" marB="0" anchor="ctr">
                    <a:solidFill>
                      <a:schemeClr val="accent2">
                        <a:lumMod val="40000"/>
                        <a:lumOff val="60000"/>
                      </a:schemeClr>
                    </a:solidFill>
                  </a:tcPr>
                </a:tc>
                <a:tc>
                  <a:txBody>
                    <a:bodyPr/>
                    <a:lstStyle/>
                    <a:p>
                      <a:pPr algn="ctr" fontAlgn="ctr"/>
                      <a:r>
                        <a:rPr lang="en-US" sz="1400" b="1" u="none" strike="noStrike" dirty="0" smtClean="0">
                          <a:solidFill>
                            <a:srgbClr val="FF0000"/>
                          </a:solidFill>
                        </a:rPr>
                        <a:t>28</a:t>
                      </a:r>
                    </a:p>
                  </a:txBody>
                  <a:tcPr marL="0" marR="0" marT="0" marB="0" anchor="ctr">
                    <a:solidFill>
                      <a:schemeClr val="tx2">
                        <a:lumMod val="60000"/>
                        <a:lumOff val="40000"/>
                      </a:schemeClr>
                    </a:solidFill>
                  </a:tcPr>
                </a:tc>
                <a:tc>
                  <a:txBody>
                    <a:bodyPr/>
                    <a:lstStyle/>
                    <a:p>
                      <a:pPr algn="ctr" fontAlgn="ctr"/>
                      <a:r>
                        <a:rPr lang="en-US" sz="1400" b="1" u="none" strike="noStrike" dirty="0" smtClean="0"/>
                        <a:t>1.25</a:t>
                      </a:r>
                      <a:endParaRPr lang="en-US" sz="1400" b="1" i="0" u="none" strike="noStrike" dirty="0">
                        <a:solidFill>
                          <a:srgbClr val="000000"/>
                        </a:solidFill>
                        <a:latin typeface="Calibri"/>
                      </a:endParaRPr>
                    </a:p>
                  </a:txBody>
                  <a:tcPr marL="0" marR="0" marT="0" marB="0" anchor="ctr">
                    <a:solidFill>
                      <a:schemeClr val="tx2">
                        <a:lumMod val="60000"/>
                        <a:lumOff val="40000"/>
                      </a:schemeClr>
                    </a:solidFill>
                  </a:tcPr>
                </a:tc>
                <a:tc>
                  <a:txBody>
                    <a:bodyPr/>
                    <a:lstStyle/>
                    <a:p>
                      <a:pPr algn="ctr" fontAlgn="ctr"/>
                      <a:r>
                        <a:rPr lang="en-US" sz="1400" b="1" u="none" strike="noStrike" dirty="0" smtClean="0"/>
                        <a:t>1.3</a:t>
                      </a:r>
                      <a:endParaRPr lang="en-US" sz="1400" b="1" i="0" u="none" strike="noStrike" dirty="0">
                        <a:solidFill>
                          <a:srgbClr val="000000"/>
                        </a:solidFill>
                        <a:latin typeface="Calibri"/>
                      </a:endParaRPr>
                    </a:p>
                  </a:txBody>
                  <a:tcPr marL="0" marR="0" marT="0" marB="0" anchor="ctr">
                    <a:solidFill>
                      <a:schemeClr val="tx2">
                        <a:lumMod val="60000"/>
                        <a:lumOff val="40000"/>
                      </a:schemeClr>
                    </a:solidFill>
                  </a:tcPr>
                </a:tc>
                <a:tc>
                  <a:txBody>
                    <a:bodyPr/>
                    <a:lstStyle/>
                    <a:p>
                      <a:pPr algn="ctr" fontAlgn="ctr"/>
                      <a:r>
                        <a:rPr lang="en-US" sz="1400" b="1" u="none" strike="noStrike" dirty="0" smtClean="0"/>
                        <a:t>15 ~ 18</a:t>
                      </a:r>
                      <a:endParaRPr lang="en-US" sz="1400" b="1" i="0" u="none" strike="noStrike" dirty="0">
                        <a:solidFill>
                          <a:srgbClr val="000000"/>
                        </a:solidFill>
                        <a:latin typeface="Calibri"/>
                      </a:endParaRPr>
                    </a:p>
                  </a:txBody>
                  <a:tcPr marL="0" marR="0" marT="0" marB="0" anchor="ctr"/>
                </a:tc>
                <a:tc>
                  <a:txBody>
                    <a:bodyPr/>
                    <a:lstStyle/>
                    <a:p>
                      <a:pPr algn="ctr" fontAlgn="ctr"/>
                      <a:r>
                        <a:rPr lang="en-US" sz="1400" b="1" u="none" strike="noStrike" dirty="0" smtClean="0">
                          <a:solidFill>
                            <a:srgbClr val="FF0000"/>
                          </a:solidFill>
                        </a:rPr>
                        <a:t>565</a:t>
                      </a:r>
                      <a:endParaRPr lang="en-US" sz="1400" b="1" i="0" u="none" strike="noStrike" dirty="0">
                        <a:solidFill>
                          <a:srgbClr val="FF0000"/>
                        </a:solidFill>
                        <a:latin typeface="Calibri"/>
                      </a:endParaRPr>
                    </a:p>
                  </a:txBody>
                  <a:tcPr marL="0" marR="0" marT="0" marB="0" anchor="ctr"/>
                </a:tc>
                <a:tc>
                  <a:txBody>
                    <a:bodyPr/>
                    <a:lstStyle/>
                    <a:p>
                      <a:pPr algn="ctr" fontAlgn="ctr"/>
                      <a:r>
                        <a:rPr lang="en-US" sz="1400" b="1" u="none" strike="noStrike" dirty="0" smtClean="0">
                          <a:solidFill>
                            <a:schemeClr val="bg2"/>
                          </a:solidFill>
                        </a:rPr>
                        <a:t>154</a:t>
                      </a:r>
                      <a:endParaRPr lang="en-US" sz="1400" b="1" i="0" u="none" strike="noStrike" dirty="0">
                        <a:solidFill>
                          <a:schemeClr val="bg2"/>
                        </a:solidFill>
                        <a:latin typeface="Calibri"/>
                      </a:endParaRPr>
                    </a:p>
                  </a:txBody>
                  <a:tcPr marL="0" marR="0" marT="0" marB="0" anchor="ctr"/>
                </a:tc>
                <a:tc>
                  <a:txBody>
                    <a:bodyPr/>
                    <a:lstStyle/>
                    <a:p>
                      <a:pPr algn="ctr" fontAlgn="ctr"/>
                      <a:r>
                        <a:rPr lang="en-US" sz="1400" b="1" u="none" strike="noStrike" dirty="0" smtClean="0"/>
                        <a:t>6,750</a:t>
                      </a:r>
                    </a:p>
                  </a:txBody>
                  <a:tcPr marL="0" marR="0" marT="0" marB="0" anchor="ctr"/>
                </a:tc>
              </a:tr>
            </a:tbl>
          </a:graphicData>
        </a:graphic>
      </p:graphicFrame>
    </p:spTree>
  </p:cSld>
  <p:clrMapOvr>
    <a:masterClrMapping/>
  </p:clrMapOvr>
  <p:transition>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smtClean="0"/>
              <a:t>Summary</a:t>
            </a:r>
          </a:p>
        </p:txBody>
      </p:sp>
      <p:graphicFrame>
        <p:nvGraphicFramePr>
          <p:cNvPr id="4" name="Chart 3"/>
          <p:cNvGraphicFramePr/>
          <p:nvPr/>
        </p:nvGraphicFramePr>
        <p:xfrm>
          <a:off x="677981" y="3792229"/>
          <a:ext cx="7754112" cy="24323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p:cNvGraphicFramePr>
            <a:graphicFrameLocks noGrp="1"/>
          </p:cNvGraphicFramePr>
          <p:nvPr/>
        </p:nvGraphicFramePr>
        <p:xfrm>
          <a:off x="692150" y="1246188"/>
          <a:ext cx="7753350" cy="2432050"/>
        </p:xfrm>
        <a:graphic>
          <a:graphicData uri="http://schemas.openxmlformats.org/drawingml/2006/table">
            <a:tbl>
              <a:tblPr>
                <a:tableStyleId>{69CF1AB2-1976-4502-BF36-3FF5EA218861}</a:tableStyleId>
              </a:tblPr>
              <a:tblGrid>
                <a:gridCol w="918950"/>
                <a:gridCol w="1206695"/>
                <a:gridCol w="3487853"/>
                <a:gridCol w="2140614"/>
              </a:tblGrid>
              <a:tr h="486461">
                <a:tc>
                  <a:txBody>
                    <a:bodyPr/>
                    <a:lstStyle/>
                    <a:p>
                      <a:pPr algn="ctr" fontAlgn="b"/>
                      <a:r>
                        <a:rPr lang="en-US" sz="1400" u="none" strike="noStrike" dirty="0">
                          <a:latin typeface="Arial" pitchFamily="34" charset="0"/>
                          <a:cs typeface="Arial" pitchFamily="34" charset="0"/>
                        </a:rPr>
                        <a:t>District</a:t>
                      </a:r>
                      <a:endParaRPr lang="en-US" sz="1400" b="0" i="0" u="none" strike="noStrike" dirty="0">
                        <a:solidFill>
                          <a:srgbClr val="000000"/>
                        </a:solidFill>
                        <a:latin typeface="Arial" pitchFamily="34" charset="0"/>
                        <a:cs typeface="Arial" pitchFamily="34" charset="0"/>
                      </a:endParaRPr>
                    </a:p>
                  </a:txBody>
                  <a:tcPr marL="0" marR="0" marT="0" marB="0" anchor="ctr"/>
                </a:tc>
                <a:tc>
                  <a:txBody>
                    <a:bodyPr/>
                    <a:lstStyle/>
                    <a:p>
                      <a:pPr algn="ctr" fontAlgn="b"/>
                      <a:r>
                        <a:rPr lang="en-US" sz="1400" u="none" strike="noStrike" dirty="0">
                          <a:latin typeface="Arial" pitchFamily="34" charset="0"/>
                          <a:cs typeface="Arial" pitchFamily="34" charset="0"/>
                        </a:rPr>
                        <a:t>Number of Parcels</a:t>
                      </a:r>
                      <a:endParaRPr lang="en-US" sz="1400" b="0" i="0" u="none" strike="noStrike" dirty="0">
                        <a:solidFill>
                          <a:srgbClr val="000000"/>
                        </a:solidFill>
                        <a:latin typeface="Arial" pitchFamily="34" charset="0"/>
                        <a:cs typeface="Arial" pitchFamily="34" charset="0"/>
                      </a:endParaRPr>
                    </a:p>
                  </a:txBody>
                  <a:tcPr marL="0" marR="0" marT="0" marB="0" anchor="ctr"/>
                </a:tc>
                <a:tc>
                  <a:txBody>
                    <a:bodyPr/>
                    <a:lstStyle/>
                    <a:p>
                      <a:pPr algn="ctr" fontAlgn="b"/>
                      <a:r>
                        <a:rPr lang="en-US" sz="1400" u="none" strike="noStrike">
                          <a:latin typeface="Arial" pitchFamily="34" charset="0"/>
                          <a:cs typeface="Arial" pitchFamily="34" charset="0"/>
                        </a:rPr>
                        <a:t>Mean Cost Without Early Acquisition (1,000s)</a:t>
                      </a:r>
                      <a:endParaRPr lang="en-US" sz="1400" b="0" i="0" u="none" strike="noStrike">
                        <a:solidFill>
                          <a:srgbClr val="000000"/>
                        </a:solidFill>
                        <a:latin typeface="Arial" pitchFamily="34" charset="0"/>
                        <a:cs typeface="Arial" pitchFamily="34" charset="0"/>
                      </a:endParaRPr>
                    </a:p>
                  </a:txBody>
                  <a:tcPr marL="0" marR="0" marT="0" marB="0" anchor="ctr"/>
                </a:tc>
                <a:tc>
                  <a:txBody>
                    <a:bodyPr/>
                    <a:lstStyle/>
                    <a:p>
                      <a:pPr algn="ctr" fontAlgn="b"/>
                      <a:r>
                        <a:rPr lang="en-US" sz="1400" u="none" strike="noStrike">
                          <a:latin typeface="Arial" pitchFamily="34" charset="0"/>
                          <a:cs typeface="Arial" pitchFamily="34" charset="0"/>
                        </a:rPr>
                        <a:t>Avg Cost per Parcel (1000s)</a:t>
                      </a:r>
                      <a:endParaRPr lang="en-US" sz="1400" b="0" i="0" u="none" strike="noStrike">
                        <a:solidFill>
                          <a:srgbClr val="000000"/>
                        </a:solidFill>
                        <a:latin typeface="Arial" pitchFamily="34" charset="0"/>
                        <a:cs typeface="Arial" pitchFamily="34" charset="0"/>
                      </a:endParaRPr>
                    </a:p>
                  </a:txBody>
                  <a:tcPr marL="0" marR="0" marT="0" marB="0" anchor="ctr"/>
                </a:tc>
              </a:tr>
              <a:tr h="486461">
                <a:tc>
                  <a:txBody>
                    <a:bodyPr/>
                    <a:lstStyle/>
                    <a:p>
                      <a:pPr algn="ctr" fontAlgn="b"/>
                      <a:r>
                        <a:rPr lang="en-US" sz="1400" u="none" strike="noStrike" dirty="0">
                          <a:latin typeface="Arial" pitchFamily="34" charset="0"/>
                          <a:cs typeface="Arial" pitchFamily="34" charset="0"/>
                        </a:rPr>
                        <a:t>Austin</a:t>
                      </a:r>
                      <a:endParaRPr lang="en-US" sz="1400" b="0" i="0" u="none" strike="noStrike" dirty="0">
                        <a:solidFill>
                          <a:srgbClr val="000000"/>
                        </a:solidFill>
                        <a:latin typeface="Arial" pitchFamily="34" charset="0"/>
                        <a:cs typeface="Arial" pitchFamily="34" charset="0"/>
                      </a:endParaRPr>
                    </a:p>
                  </a:txBody>
                  <a:tcPr marL="0" marR="0" marT="0" marB="0" anchor="ctr"/>
                </a:tc>
                <a:tc>
                  <a:txBody>
                    <a:bodyPr/>
                    <a:lstStyle/>
                    <a:p>
                      <a:pPr algn="ctr" fontAlgn="ctr"/>
                      <a:r>
                        <a:rPr lang="en-US" sz="1400" u="none" strike="noStrike">
                          <a:latin typeface="Arial" pitchFamily="34" charset="0"/>
                          <a:cs typeface="Arial" pitchFamily="34" charset="0"/>
                        </a:rPr>
                        <a:t>20</a:t>
                      </a:r>
                      <a:endParaRPr lang="en-US" sz="1400" b="0" i="0" u="none" strike="noStrike">
                        <a:solidFill>
                          <a:srgbClr val="000000"/>
                        </a:solidFill>
                        <a:latin typeface="Arial" pitchFamily="34" charset="0"/>
                        <a:cs typeface="Arial" pitchFamily="34" charset="0"/>
                      </a:endParaRPr>
                    </a:p>
                  </a:txBody>
                  <a:tcPr marL="0" marR="0" marT="0" marB="0" anchor="ctr"/>
                </a:tc>
                <a:tc>
                  <a:txBody>
                    <a:bodyPr/>
                    <a:lstStyle/>
                    <a:p>
                      <a:pPr algn="ctr" fontAlgn="ctr"/>
                      <a:r>
                        <a:rPr lang="en-US" sz="1400" u="none" strike="noStrike">
                          <a:latin typeface="Arial" pitchFamily="34" charset="0"/>
                          <a:cs typeface="Arial" pitchFamily="34" charset="0"/>
                        </a:rPr>
                        <a:t>$5,098 </a:t>
                      </a:r>
                      <a:endParaRPr lang="en-US" sz="1400" b="0" i="0" u="none" strike="noStrike">
                        <a:solidFill>
                          <a:srgbClr val="000000"/>
                        </a:solidFill>
                        <a:latin typeface="Arial" pitchFamily="34" charset="0"/>
                        <a:cs typeface="Arial" pitchFamily="34" charset="0"/>
                      </a:endParaRPr>
                    </a:p>
                  </a:txBody>
                  <a:tcPr marL="0" marR="0" marT="0" marB="0" anchor="ctr"/>
                </a:tc>
                <a:tc>
                  <a:txBody>
                    <a:bodyPr/>
                    <a:lstStyle/>
                    <a:p>
                      <a:pPr algn="ctr" fontAlgn="b"/>
                      <a:r>
                        <a:rPr lang="en-US" sz="1400" u="none" strike="noStrike">
                          <a:latin typeface="Arial" pitchFamily="34" charset="0"/>
                          <a:cs typeface="Arial" pitchFamily="34" charset="0"/>
                        </a:rPr>
                        <a:t>$254.88 </a:t>
                      </a:r>
                      <a:endParaRPr lang="en-US" sz="1400" b="0" i="0" u="none" strike="noStrike">
                        <a:solidFill>
                          <a:srgbClr val="000000"/>
                        </a:solidFill>
                        <a:latin typeface="Arial" pitchFamily="34" charset="0"/>
                        <a:cs typeface="Arial" pitchFamily="34" charset="0"/>
                      </a:endParaRPr>
                    </a:p>
                  </a:txBody>
                  <a:tcPr marL="0" marR="0" marT="0" marB="0" anchor="ctr"/>
                </a:tc>
              </a:tr>
              <a:tr h="486461">
                <a:tc>
                  <a:txBody>
                    <a:bodyPr/>
                    <a:lstStyle/>
                    <a:p>
                      <a:pPr algn="ctr" fontAlgn="b"/>
                      <a:r>
                        <a:rPr lang="en-US" sz="1400" u="none" strike="noStrike" dirty="0">
                          <a:latin typeface="Arial" pitchFamily="34" charset="0"/>
                          <a:cs typeface="Arial" pitchFamily="34" charset="0"/>
                        </a:rPr>
                        <a:t>Dallas</a:t>
                      </a:r>
                      <a:endParaRPr lang="en-US" sz="1400" b="0" i="0" u="none" strike="noStrike" dirty="0">
                        <a:solidFill>
                          <a:srgbClr val="000000"/>
                        </a:solidFill>
                        <a:latin typeface="Arial" pitchFamily="34" charset="0"/>
                        <a:cs typeface="Arial" pitchFamily="34" charset="0"/>
                      </a:endParaRPr>
                    </a:p>
                  </a:txBody>
                  <a:tcPr marL="0" marR="0" marT="0" marB="0" anchor="ctr"/>
                </a:tc>
                <a:tc>
                  <a:txBody>
                    <a:bodyPr/>
                    <a:lstStyle/>
                    <a:p>
                      <a:pPr algn="ctr" fontAlgn="ctr"/>
                      <a:r>
                        <a:rPr lang="en-US" sz="1400" u="none" strike="noStrike">
                          <a:latin typeface="Arial" pitchFamily="34" charset="0"/>
                          <a:cs typeface="Arial" pitchFamily="34" charset="0"/>
                        </a:rPr>
                        <a:t>10</a:t>
                      </a:r>
                      <a:endParaRPr lang="en-US" sz="1400" b="0" i="0" u="none" strike="noStrike">
                        <a:solidFill>
                          <a:srgbClr val="000000"/>
                        </a:solidFill>
                        <a:latin typeface="Arial" pitchFamily="34" charset="0"/>
                        <a:cs typeface="Arial" pitchFamily="34" charset="0"/>
                      </a:endParaRPr>
                    </a:p>
                  </a:txBody>
                  <a:tcPr marL="0" marR="0" marT="0" marB="0" anchor="ctr"/>
                </a:tc>
                <a:tc>
                  <a:txBody>
                    <a:bodyPr/>
                    <a:lstStyle/>
                    <a:p>
                      <a:pPr algn="ctr" fontAlgn="ctr"/>
                      <a:r>
                        <a:rPr lang="en-US" sz="1400" u="none" strike="noStrike">
                          <a:latin typeface="Arial" pitchFamily="34" charset="0"/>
                          <a:cs typeface="Arial" pitchFamily="34" charset="0"/>
                        </a:rPr>
                        <a:t>$788 </a:t>
                      </a:r>
                      <a:endParaRPr lang="en-US" sz="1400" b="0" i="0" u="none" strike="noStrike">
                        <a:solidFill>
                          <a:srgbClr val="000000"/>
                        </a:solidFill>
                        <a:latin typeface="Arial" pitchFamily="34" charset="0"/>
                        <a:cs typeface="Arial" pitchFamily="34" charset="0"/>
                      </a:endParaRPr>
                    </a:p>
                  </a:txBody>
                  <a:tcPr marL="0" marR="0" marT="0" marB="0" anchor="ctr"/>
                </a:tc>
                <a:tc>
                  <a:txBody>
                    <a:bodyPr/>
                    <a:lstStyle/>
                    <a:p>
                      <a:pPr algn="ctr" fontAlgn="b"/>
                      <a:r>
                        <a:rPr lang="en-US" sz="1400" u="none" strike="noStrike">
                          <a:latin typeface="Arial" pitchFamily="34" charset="0"/>
                          <a:cs typeface="Arial" pitchFamily="34" charset="0"/>
                        </a:rPr>
                        <a:t>$78.78 </a:t>
                      </a:r>
                      <a:endParaRPr lang="en-US" sz="1400" b="0" i="0" u="none" strike="noStrike">
                        <a:solidFill>
                          <a:srgbClr val="000000"/>
                        </a:solidFill>
                        <a:latin typeface="Arial" pitchFamily="34" charset="0"/>
                        <a:cs typeface="Arial" pitchFamily="34" charset="0"/>
                      </a:endParaRPr>
                    </a:p>
                  </a:txBody>
                  <a:tcPr marL="0" marR="0" marT="0" marB="0" anchor="ctr"/>
                </a:tc>
              </a:tr>
              <a:tr h="486461">
                <a:tc>
                  <a:txBody>
                    <a:bodyPr/>
                    <a:lstStyle/>
                    <a:p>
                      <a:pPr algn="ctr" fontAlgn="b"/>
                      <a:r>
                        <a:rPr lang="en-US" sz="1400" u="none" strike="noStrike" dirty="0">
                          <a:latin typeface="Arial" pitchFamily="34" charset="0"/>
                          <a:cs typeface="Arial" pitchFamily="34" charset="0"/>
                        </a:rPr>
                        <a:t>El Paso</a:t>
                      </a:r>
                      <a:endParaRPr lang="en-US" sz="1400" b="0" i="0" u="none" strike="noStrike" dirty="0">
                        <a:solidFill>
                          <a:srgbClr val="000000"/>
                        </a:solidFill>
                        <a:latin typeface="Arial" pitchFamily="34" charset="0"/>
                        <a:cs typeface="Arial" pitchFamily="34" charset="0"/>
                      </a:endParaRPr>
                    </a:p>
                  </a:txBody>
                  <a:tcPr marL="0" marR="0" marT="0" marB="0" anchor="ctr"/>
                </a:tc>
                <a:tc>
                  <a:txBody>
                    <a:bodyPr/>
                    <a:lstStyle/>
                    <a:p>
                      <a:pPr algn="ctr" fontAlgn="ctr"/>
                      <a:r>
                        <a:rPr lang="en-US" sz="1400" u="none" strike="noStrike" dirty="0">
                          <a:latin typeface="Arial" pitchFamily="34" charset="0"/>
                          <a:cs typeface="Arial" pitchFamily="34" charset="0"/>
                        </a:rPr>
                        <a:t>19</a:t>
                      </a:r>
                      <a:endParaRPr lang="en-US" sz="1400" b="0" i="0" u="none" strike="noStrike" dirty="0">
                        <a:solidFill>
                          <a:srgbClr val="000000"/>
                        </a:solidFill>
                        <a:latin typeface="Arial" pitchFamily="34" charset="0"/>
                        <a:cs typeface="Arial" pitchFamily="34" charset="0"/>
                      </a:endParaRPr>
                    </a:p>
                  </a:txBody>
                  <a:tcPr marL="0" marR="0" marT="0" marB="0" anchor="ctr"/>
                </a:tc>
                <a:tc>
                  <a:txBody>
                    <a:bodyPr/>
                    <a:lstStyle/>
                    <a:p>
                      <a:pPr algn="ctr" fontAlgn="ctr"/>
                      <a:r>
                        <a:rPr lang="en-US" sz="1400" u="none" strike="noStrike" dirty="0">
                          <a:latin typeface="Arial" pitchFamily="34" charset="0"/>
                          <a:cs typeface="Arial" pitchFamily="34" charset="0"/>
                        </a:rPr>
                        <a:t>$9,110 </a:t>
                      </a:r>
                      <a:endParaRPr lang="en-US" sz="1400" b="0" i="0" u="none" strike="noStrike" dirty="0">
                        <a:solidFill>
                          <a:srgbClr val="000000"/>
                        </a:solidFill>
                        <a:latin typeface="Arial" pitchFamily="34" charset="0"/>
                        <a:cs typeface="Arial" pitchFamily="34" charset="0"/>
                      </a:endParaRPr>
                    </a:p>
                  </a:txBody>
                  <a:tcPr marL="0" marR="0" marT="0" marB="0" anchor="ctr"/>
                </a:tc>
                <a:tc>
                  <a:txBody>
                    <a:bodyPr/>
                    <a:lstStyle/>
                    <a:p>
                      <a:pPr algn="ctr" fontAlgn="b"/>
                      <a:r>
                        <a:rPr lang="en-US" sz="1400" u="none" strike="noStrike">
                          <a:latin typeface="Arial" pitchFamily="34" charset="0"/>
                          <a:cs typeface="Arial" pitchFamily="34" charset="0"/>
                        </a:rPr>
                        <a:t>$479.49 </a:t>
                      </a:r>
                      <a:endParaRPr lang="en-US" sz="1400" b="0" i="0" u="none" strike="noStrike">
                        <a:solidFill>
                          <a:srgbClr val="000000"/>
                        </a:solidFill>
                        <a:latin typeface="Arial" pitchFamily="34" charset="0"/>
                        <a:cs typeface="Arial" pitchFamily="34" charset="0"/>
                      </a:endParaRPr>
                    </a:p>
                  </a:txBody>
                  <a:tcPr marL="0" marR="0" marT="0" marB="0" anchor="ctr"/>
                </a:tc>
              </a:tr>
              <a:tr h="486461">
                <a:tc>
                  <a:txBody>
                    <a:bodyPr/>
                    <a:lstStyle/>
                    <a:p>
                      <a:pPr algn="ctr" fontAlgn="b"/>
                      <a:r>
                        <a:rPr lang="en-US" sz="1400" u="none" strike="noStrike" dirty="0">
                          <a:latin typeface="Arial" pitchFamily="34" charset="0"/>
                          <a:cs typeface="Arial" pitchFamily="34" charset="0"/>
                        </a:rPr>
                        <a:t>Houston</a:t>
                      </a:r>
                      <a:endParaRPr lang="en-US" sz="1400" b="0" i="0" u="none" strike="noStrike" dirty="0">
                        <a:solidFill>
                          <a:srgbClr val="000000"/>
                        </a:solidFill>
                        <a:latin typeface="Arial" pitchFamily="34" charset="0"/>
                        <a:cs typeface="Arial" pitchFamily="34" charset="0"/>
                      </a:endParaRPr>
                    </a:p>
                  </a:txBody>
                  <a:tcPr marL="0" marR="0" marT="0" marB="0" anchor="ctr"/>
                </a:tc>
                <a:tc>
                  <a:txBody>
                    <a:bodyPr/>
                    <a:lstStyle/>
                    <a:p>
                      <a:pPr algn="ctr" fontAlgn="ctr"/>
                      <a:r>
                        <a:rPr lang="en-US" sz="1400" u="none" strike="noStrike">
                          <a:latin typeface="Arial" pitchFamily="34" charset="0"/>
                          <a:cs typeface="Arial" pitchFamily="34" charset="0"/>
                        </a:rPr>
                        <a:t>28</a:t>
                      </a:r>
                      <a:endParaRPr lang="en-US" sz="1400" b="0" i="0" u="none" strike="noStrike">
                        <a:solidFill>
                          <a:srgbClr val="000000"/>
                        </a:solidFill>
                        <a:latin typeface="Arial" pitchFamily="34" charset="0"/>
                        <a:cs typeface="Arial" pitchFamily="34" charset="0"/>
                      </a:endParaRPr>
                    </a:p>
                  </a:txBody>
                  <a:tcPr marL="0" marR="0" marT="0" marB="0" anchor="ctr"/>
                </a:tc>
                <a:tc>
                  <a:txBody>
                    <a:bodyPr/>
                    <a:lstStyle/>
                    <a:p>
                      <a:pPr algn="ctr" fontAlgn="ctr"/>
                      <a:r>
                        <a:rPr lang="en-US" sz="1400" u="none" strike="noStrike">
                          <a:latin typeface="Arial" pitchFamily="34" charset="0"/>
                          <a:cs typeface="Arial" pitchFamily="34" charset="0"/>
                        </a:rPr>
                        <a:t>$32,177 </a:t>
                      </a:r>
                      <a:endParaRPr lang="en-US" sz="1400" b="0" i="0" u="none" strike="noStrike">
                        <a:solidFill>
                          <a:srgbClr val="000000"/>
                        </a:solidFill>
                        <a:latin typeface="Arial" pitchFamily="34" charset="0"/>
                        <a:cs typeface="Arial" pitchFamily="34" charset="0"/>
                      </a:endParaRPr>
                    </a:p>
                  </a:txBody>
                  <a:tcPr marL="0" marR="0" marT="0" marB="0" anchor="ctr"/>
                </a:tc>
                <a:tc>
                  <a:txBody>
                    <a:bodyPr/>
                    <a:lstStyle/>
                    <a:p>
                      <a:pPr algn="ctr" fontAlgn="b"/>
                      <a:r>
                        <a:rPr lang="en-US" sz="1400" u="none" strike="noStrike" dirty="0">
                          <a:latin typeface="Arial" pitchFamily="34" charset="0"/>
                          <a:cs typeface="Arial" pitchFamily="34" charset="0"/>
                        </a:rPr>
                        <a:t>$1,149.18 </a:t>
                      </a:r>
                      <a:endParaRPr lang="en-US" sz="1400" b="0" i="0" u="none" strike="noStrike" dirty="0">
                        <a:solidFill>
                          <a:srgbClr val="000000"/>
                        </a:solidFill>
                        <a:latin typeface="Arial" pitchFamily="34" charset="0"/>
                        <a:cs typeface="Arial" pitchFamily="34" charset="0"/>
                      </a:endParaRPr>
                    </a:p>
                  </a:txBody>
                  <a:tcPr marL="0" marR="0" marT="0" marB="0" anchor="ctr"/>
                </a:tc>
              </a:tr>
            </a:tbl>
          </a:graphicData>
        </a:graphic>
      </p:graphicFrame>
    </p:spTree>
  </p:cSld>
  <p:clrMapOvr>
    <a:masterClrMapping/>
  </p:clrMapOvr>
  <p:transition>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3"/>
          <p:cNvSpPr>
            <a:spLocks noGrp="1"/>
          </p:cNvSpPr>
          <p:nvPr>
            <p:ph type="ctrTitle"/>
          </p:nvPr>
        </p:nvSpPr>
        <p:spPr/>
        <p:txBody>
          <a:bodyPr/>
          <a:lstStyle/>
          <a:p>
            <a:pPr algn="ctr"/>
            <a:r>
              <a:rPr lang="en-US" smtClean="0"/>
              <a:t>Discussion on Tool Applications and Potential Benefits to Users in Districts</a:t>
            </a:r>
          </a:p>
        </p:txBody>
      </p:sp>
      <p:sp>
        <p:nvSpPr>
          <p:cNvPr id="106499" name="Subtitle 4"/>
          <p:cNvSpPr>
            <a:spLocks noGrp="1"/>
          </p:cNvSpPr>
          <p:nvPr>
            <p:ph type="subTitle" idx="1"/>
          </p:nvPr>
        </p:nvSpPr>
        <p:spPr/>
        <p:txBody>
          <a:bodyPr/>
          <a:lstStyle/>
          <a:p>
            <a:endParaRPr lang="en-US" smtClean="0"/>
          </a:p>
        </p:txBody>
      </p:sp>
    </p:spTree>
  </p:cSld>
  <p:clrMapOvr>
    <a:masterClrMapping/>
  </p:clrMapOvr>
  <p:transition>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endParaRPr lang="en-US" smtClean="0"/>
          </a:p>
        </p:txBody>
      </p:sp>
      <p:sp>
        <p:nvSpPr>
          <p:cNvPr id="107523" name="Content Placeholder 2"/>
          <p:cNvSpPr>
            <a:spLocks noGrp="1"/>
          </p:cNvSpPr>
          <p:nvPr>
            <p:ph idx="1"/>
          </p:nvPr>
        </p:nvSpPr>
        <p:spPr/>
        <p:txBody>
          <a:bodyPr/>
          <a:lstStyle/>
          <a:p>
            <a:endParaRPr lang="en-US" smtClean="0"/>
          </a:p>
          <a:p>
            <a:pPr>
              <a:buFontTx/>
              <a:buNone/>
            </a:pPr>
            <a:r>
              <a:rPr lang="en-US" smtClean="0"/>
              <a:t>			</a:t>
            </a:r>
            <a:r>
              <a:rPr lang="en-US" sz="4400" smtClean="0"/>
              <a:t>Final Questions?</a:t>
            </a:r>
          </a:p>
          <a:p>
            <a:pPr>
              <a:buFontTx/>
              <a:buNone/>
            </a:pPr>
            <a:r>
              <a:rPr lang="en-US" sz="4400" smtClean="0"/>
              <a:t>				</a:t>
            </a:r>
          </a:p>
          <a:p>
            <a:pPr>
              <a:buFontTx/>
              <a:buNone/>
            </a:pPr>
            <a:r>
              <a:rPr lang="en-US" sz="4400" smtClean="0"/>
              <a:t>				 Adjourn</a:t>
            </a:r>
          </a:p>
        </p:txBody>
      </p:sp>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5"/>
          <p:cNvSpPr>
            <a:spLocks noGrp="1"/>
          </p:cNvSpPr>
          <p:nvPr>
            <p:ph type="title"/>
          </p:nvPr>
        </p:nvSpPr>
        <p:spPr/>
        <p:txBody>
          <a:bodyPr/>
          <a:lstStyle/>
          <a:p>
            <a:r>
              <a:rPr lang="en-US" smtClean="0"/>
              <a:t>An Example</a:t>
            </a:r>
          </a:p>
        </p:txBody>
      </p:sp>
      <p:sp>
        <p:nvSpPr>
          <p:cNvPr id="50179" name="Content Placeholder 6"/>
          <p:cNvSpPr>
            <a:spLocks noGrp="1"/>
          </p:cNvSpPr>
          <p:nvPr>
            <p:ph idx="1"/>
          </p:nvPr>
        </p:nvSpPr>
        <p:spPr/>
        <p:txBody>
          <a:bodyPr/>
          <a:lstStyle/>
          <a:p>
            <a:pPr>
              <a:lnSpc>
                <a:spcPct val="150000"/>
              </a:lnSpc>
            </a:pPr>
            <a:r>
              <a:rPr lang="en-US" smtClean="0"/>
              <a:t>ROW project involving four parcels</a:t>
            </a:r>
          </a:p>
          <a:p>
            <a:pPr>
              <a:lnSpc>
                <a:spcPct val="150000"/>
              </a:lnSpc>
            </a:pPr>
            <a:r>
              <a:rPr lang="en-US" smtClean="0"/>
              <a:t>Purchase time for parcels is random</a:t>
            </a:r>
          </a:p>
          <a:p>
            <a:pPr>
              <a:spcBef>
                <a:spcPts val="2000"/>
              </a:spcBef>
            </a:pPr>
            <a:r>
              <a:rPr lang="en-US" smtClean="0"/>
              <a:t>Goal is to estimate average time at which construction can begin, i.e., when all parcels have been purchased</a:t>
            </a:r>
          </a:p>
        </p:txBody>
      </p:sp>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5"/>
          <p:cNvSpPr>
            <a:spLocks noGrp="1"/>
          </p:cNvSpPr>
          <p:nvPr>
            <p:ph type="title"/>
          </p:nvPr>
        </p:nvSpPr>
        <p:spPr>
          <a:xfrm>
            <a:off x="685800" y="0"/>
            <a:ext cx="7773988" cy="1123950"/>
          </a:xfrm>
        </p:spPr>
        <p:txBody>
          <a:bodyPr/>
          <a:lstStyle/>
          <a:p>
            <a:r>
              <a:rPr lang="en-US" sz="3600" smtClean="0"/>
              <a:t>Probability Law for the Duration of a Parcel Purchase</a:t>
            </a:r>
          </a:p>
        </p:txBody>
      </p:sp>
      <p:sp>
        <p:nvSpPr>
          <p:cNvPr id="51203" name="Content Placeholder 6"/>
          <p:cNvSpPr>
            <a:spLocks noGrp="1"/>
          </p:cNvSpPr>
          <p:nvPr>
            <p:ph idx="1"/>
          </p:nvPr>
        </p:nvSpPr>
        <p:spPr>
          <a:xfrm>
            <a:off x="685800" y="1473200"/>
            <a:ext cx="7772400" cy="4394200"/>
          </a:xfrm>
        </p:spPr>
        <p:txBody>
          <a:bodyPr/>
          <a:lstStyle/>
          <a:p>
            <a:pPr>
              <a:spcBef>
                <a:spcPts val="2000"/>
              </a:spcBef>
            </a:pPr>
            <a:r>
              <a:rPr lang="en-US" smtClean="0"/>
              <a:t>Twenty-five percent of the time parcel purchase takes </a:t>
            </a:r>
            <a:r>
              <a:rPr lang="en-US" u="sng" smtClean="0"/>
              <a:t>five</a:t>
            </a:r>
            <a:r>
              <a:rPr lang="en-US" smtClean="0"/>
              <a:t> months</a:t>
            </a:r>
          </a:p>
          <a:p>
            <a:pPr>
              <a:spcBef>
                <a:spcPts val="2000"/>
              </a:spcBef>
            </a:pPr>
            <a:r>
              <a:rPr lang="en-US" smtClean="0"/>
              <a:t>Fifty percent of the time parcel purchase takes </a:t>
            </a:r>
            <a:r>
              <a:rPr lang="en-US" u="sng" smtClean="0"/>
              <a:t>ten</a:t>
            </a:r>
            <a:r>
              <a:rPr lang="en-US" smtClean="0"/>
              <a:t> months</a:t>
            </a:r>
          </a:p>
          <a:p>
            <a:pPr>
              <a:spcBef>
                <a:spcPts val="2000"/>
              </a:spcBef>
            </a:pPr>
            <a:r>
              <a:rPr lang="en-US" smtClean="0"/>
              <a:t>Twenty-five percent of the time parcel purchase takes </a:t>
            </a:r>
            <a:r>
              <a:rPr lang="en-US" u="sng" smtClean="0"/>
              <a:t>twenty</a:t>
            </a:r>
            <a:r>
              <a:rPr lang="en-US" smtClean="0"/>
              <a:t> months </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animEffect transition="in" filter="blinds(horizontal)">
                                      <p:cBhvr>
                                        <p:cTn id="7" dur="500"/>
                                        <p:tgtEl>
                                          <p:spTgt spid="512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03">
                                            <p:txEl>
                                              <p:pRg st="2" end="2"/>
                                            </p:txEl>
                                          </p:spTgt>
                                        </p:tgtEl>
                                        <p:attrNameLst>
                                          <p:attrName>style.visibility</p:attrName>
                                        </p:attrNameLst>
                                      </p:cBhvr>
                                      <p:to>
                                        <p:strVal val="visible"/>
                                      </p:to>
                                    </p:set>
                                    <p:animEffect transition="in" filter="blinds(horizontal)">
                                      <p:cBhvr>
                                        <p:cTn id="12" dur="500"/>
                                        <p:tgtEl>
                                          <p:spTgt spid="51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5"/>
          <p:cNvSpPr>
            <a:spLocks noGrp="1"/>
          </p:cNvSpPr>
          <p:nvPr>
            <p:ph type="title"/>
          </p:nvPr>
        </p:nvSpPr>
        <p:spPr/>
        <p:txBody>
          <a:bodyPr/>
          <a:lstStyle/>
          <a:p>
            <a:r>
              <a:rPr lang="en-US" smtClean="0"/>
              <a:t>Mathematical Description</a:t>
            </a:r>
          </a:p>
        </p:txBody>
      </p:sp>
      <p:sp>
        <p:nvSpPr>
          <p:cNvPr id="52227" name="Content Placeholder 6"/>
          <p:cNvSpPr>
            <a:spLocks noGrp="1"/>
          </p:cNvSpPr>
          <p:nvPr>
            <p:ph idx="1"/>
          </p:nvPr>
        </p:nvSpPr>
        <p:spPr>
          <a:xfrm>
            <a:off x="685800" y="1520825"/>
            <a:ext cx="7970838" cy="4346575"/>
          </a:xfrm>
        </p:spPr>
        <p:txBody>
          <a:bodyPr/>
          <a:lstStyle/>
          <a:p>
            <a:r>
              <a:rPr lang="en-US" smtClean="0"/>
              <a:t>Let T be a random variable denoting the time duration for parcel acquisition</a:t>
            </a:r>
          </a:p>
          <a:p>
            <a:pPr lvl="1"/>
            <a:r>
              <a:rPr lang="en-US" smtClean="0"/>
              <a:t>Pr{T=5 mo} = 25%</a:t>
            </a:r>
          </a:p>
          <a:p>
            <a:pPr lvl="1"/>
            <a:r>
              <a:rPr lang="en-US" smtClean="0"/>
              <a:t>Pr{T=10 mo} = 50%</a:t>
            </a:r>
          </a:p>
          <a:p>
            <a:pPr lvl="1"/>
            <a:r>
              <a:rPr lang="en-US" smtClean="0"/>
              <a:t>Pr{T=20 mo} = 25%</a:t>
            </a:r>
          </a:p>
          <a:p>
            <a:pPr>
              <a:buFontTx/>
              <a:buNone/>
            </a:pPr>
            <a:r>
              <a:rPr lang="en-US" smtClean="0"/>
              <a:t> </a:t>
            </a:r>
          </a:p>
        </p:txBody>
      </p:sp>
    </p:spTree>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gene's blue w logo">
  <a:themeElements>
    <a:clrScheme name="">
      <a:dk1>
        <a:srgbClr val="000000"/>
      </a:dk1>
      <a:lt1>
        <a:srgbClr val="FFFFFF"/>
      </a:lt1>
      <a:dk2>
        <a:srgbClr val="DDDDFF"/>
      </a:dk2>
      <a:lt2>
        <a:srgbClr val="FFFF00"/>
      </a:lt2>
      <a:accent1>
        <a:srgbClr val="FF9900"/>
      </a:accent1>
      <a:accent2>
        <a:srgbClr val="00FFFF"/>
      </a:accent2>
      <a:accent3>
        <a:srgbClr val="EBEBFF"/>
      </a:accent3>
      <a:accent4>
        <a:srgbClr val="DADADA"/>
      </a:accent4>
      <a:accent5>
        <a:srgbClr val="FFCAAA"/>
      </a:accent5>
      <a:accent6>
        <a:srgbClr val="00E7E7"/>
      </a:accent6>
      <a:hlink>
        <a:srgbClr val="FF0000"/>
      </a:hlink>
      <a:folHlink>
        <a:srgbClr val="969696"/>
      </a:folHlink>
    </a:clrScheme>
    <a:fontScheme name="gene's blue w log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gene's blue w log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ene's blue w log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ene's blue w log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ene's blue w log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ene's blue w log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ene's blue w log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ene's blue w log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ene's blue w logo">
  <a:themeElements>
    <a:clrScheme name="">
      <a:dk1>
        <a:srgbClr val="000000"/>
      </a:dk1>
      <a:lt1>
        <a:srgbClr val="FFFFFF"/>
      </a:lt1>
      <a:dk2>
        <a:srgbClr val="DDDDFF"/>
      </a:dk2>
      <a:lt2>
        <a:srgbClr val="FFFF00"/>
      </a:lt2>
      <a:accent1>
        <a:srgbClr val="FF9900"/>
      </a:accent1>
      <a:accent2>
        <a:srgbClr val="00FFFF"/>
      </a:accent2>
      <a:accent3>
        <a:srgbClr val="EBEBFF"/>
      </a:accent3>
      <a:accent4>
        <a:srgbClr val="DADADA"/>
      </a:accent4>
      <a:accent5>
        <a:srgbClr val="FFCAAA"/>
      </a:accent5>
      <a:accent6>
        <a:srgbClr val="00E7E7"/>
      </a:accent6>
      <a:hlink>
        <a:srgbClr val="FF0000"/>
      </a:hlink>
      <a:folHlink>
        <a:srgbClr val="969696"/>
      </a:folHlink>
    </a:clrScheme>
    <a:fontScheme name="gene's blue w log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gene's blue w log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ene's blue w log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ene's blue w log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ene's blue w log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ene's blue w log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ene's blue w log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ene's blue w log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DDDDFF"/>
    </a:dk2>
    <a:lt2>
      <a:srgbClr val="FFFF00"/>
    </a:lt2>
    <a:accent1>
      <a:srgbClr val="FF9900"/>
    </a:accent1>
    <a:accent2>
      <a:srgbClr val="00FFFF"/>
    </a:accent2>
    <a:accent3>
      <a:srgbClr val="EBEBFF"/>
    </a:accent3>
    <a:accent4>
      <a:srgbClr val="DADADA"/>
    </a:accent4>
    <a:accent5>
      <a:srgbClr val="FFCAAA"/>
    </a:accent5>
    <a:accent6>
      <a:srgbClr val="00E7E7"/>
    </a:accent6>
    <a:hlink>
      <a:srgbClr val="FF0000"/>
    </a:hlink>
    <a:folHlink>
      <a:srgbClr val="969696"/>
    </a:folHlink>
  </a:clrScheme>
  <a:fontScheme name="gene's blue w log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Designs\gene's blue w logo.pot</Template>
  <TotalTime>3200</TotalTime>
  <Words>6422</Words>
  <Application>Microsoft Office PowerPoint</Application>
  <PresentationFormat>On-screen Show (4:3)</PresentationFormat>
  <Paragraphs>780</Paragraphs>
  <Slides>63</Slides>
  <Notes>63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63</vt:i4>
      </vt:variant>
    </vt:vector>
  </HeadingPairs>
  <TitlesOfParts>
    <vt:vector size="66" baseType="lpstr">
      <vt:lpstr>gene's blue w logo</vt:lpstr>
      <vt:lpstr>1_gene's blue w logo</vt:lpstr>
      <vt:lpstr>Drawing</vt:lpstr>
      <vt:lpstr>North Region ROW Tool Implementation Workshop</vt:lpstr>
      <vt:lpstr>Welcome and Introductions</vt:lpstr>
      <vt:lpstr>Workshop Objectives</vt:lpstr>
      <vt:lpstr>Tool Capabilities</vt:lpstr>
      <vt:lpstr>Introduction to Simulation</vt:lpstr>
      <vt:lpstr>Simulation</vt:lpstr>
      <vt:lpstr>An Example</vt:lpstr>
      <vt:lpstr>Probability Law for the Duration of a Parcel Purchase</vt:lpstr>
      <vt:lpstr>Mathematical Description</vt:lpstr>
      <vt:lpstr>Mathematical Description</vt:lpstr>
      <vt:lpstr>Preparation for Simulation</vt:lpstr>
      <vt:lpstr>A Word about Statistics</vt:lpstr>
      <vt:lpstr>TAMSIM Simulation Tool Walkthrough</vt:lpstr>
      <vt:lpstr>Dallas County SH 78 Practical Exercise Using TAMSIM</vt:lpstr>
      <vt:lpstr>TAMSIM Exercise</vt:lpstr>
      <vt:lpstr>TAMSIM Exercise</vt:lpstr>
      <vt:lpstr>TAMSIM Exercise</vt:lpstr>
      <vt:lpstr>TAMSIM Exercise</vt:lpstr>
      <vt:lpstr>TAMSIM Exercise</vt:lpstr>
      <vt:lpstr>TAMSIM Exercise</vt:lpstr>
      <vt:lpstr>TAMSIM Exercise</vt:lpstr>
      <vt:lpstr>TAMSIM Exercise</vt:lpstr>
      <vt:lpstr>TAMSIM Exercise</vt:lpstr>
      <vt:lpstr>TAMSIM Exercise</vt:lpstr>
      <vt:lpstr>TAMSIM Exercise</vt:lpstr>
      <vt:lpstr>TAMSIM Exercise</vt:lpstr>
      <vt:lpstr>TAMSIM Exercise</vt:lpstr>
      <vt:lpstr>TAMSIM Exercise</vt:lpstr>
      <vt:lpstr>BREAK</vt:lpstr>
      <vt:lpstr>Introduction to Optimization</vt:lpstr>
      <vt:lpstr>Introduction to Optimization</vt:lpstr>
      <vt:lpstr>Example</vt:lpstr>
      <vt:lpstr>Analysis of Possibilities</vt:lpstr>
      <vt:lpstr>Analysis of Possibilities</vt:lpstr>
      <vt:lpstr>Analysis of Possibilities</vt:lpstr>
      <vt:lpstr>Analysis of Possibilities</vt:lpstr>
      <vt:lpstr>Analysis of Possibilities</vt:lpstr>
      <vt:lpstr>Optimization</vt:lpstr>
      <vt:lpstr>Optimization</vt:lpstr>
      <vt:lpstr>Dynamic Programming</vt:lpstr>
      <vt:lpstr>EROW Optimization Tool Walkthrough</vt:lpstr>
      <vt:lpstr>EROW Practical Exercise </vt:lpstr>
      <vt:lpstr>TAMSIM Output for EROW</vt:lpstr>
      <vt:lpstr>Standard TAMSIM Runs for EROW Optimization</vt:lpstr>
      <vt:lpstr>TAMSIM Runs and Output for SH78</vt:lpstr>
      <vt:lpstr>EROW Input Files</vt:lpstr>
      <vt:lpstr>EROW Input Screen </vt:lpstr>
      <vt:lpstr>EROW Input Screen </vt:lpstr>
      <vt:lpstr>EROW Input Screen </vt:lpstr>
      <vt:lpstr>EROW Input Screen </vt:lpstr>
      <vt:lpstr>EROW Input Screen </vt:lpstr>
      <vt:lpstr>EROW Input Screen </vt:lpstr>
      <vt:lpstr>EROW Input Screen </vt:lpstr>
      <vt:lpstr>EROW Output Screen</vt:lpstr>
      <vt:lpstr>EROW Output Screen</vt:lpstr>
      <vt:lpstr>EROW Output Screen</vt:lpstr>
      <vt:lpstr>EROW Output Screen</vt:lpstr>
      <vt:lpstr>Review of Data Analysis</vt:lpstr>
      <vt:lpstr>Comparison of TAMSIM Input from the Four Districts – Project Information</vt:lpstr>
      <vt:lpstr>Comparison of TAMSIM Input from the Four Districts – Parcel Information</vt:lpstr>
      <vt:lpstr>Summary</vt:lpstr>
      <vt:lpstr>Discussion on Tool Applications and Potential Benefits to Users in Districts</vt:lpstr>
      <vt:lpstr>Slide 63</vt:lpstr>
    </vt:vector>
  </TitlesOfParts>
  <Company>TAMU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Region ROW Tool Implementation Workshop</dc:title>
  <dc:creator>cataloged by sean varner</dc:creator>
  <cp:lastModifiedBy>ntl</cp:lastModifiedBy>
  <cp:revision>219</cp:revision>
  <dcterms:created xsi:type="dcterms:W3CDTF">2000-10-20T15:25:30Z</dcterms:created>
  <dcterms:modified xsi:type="dcterms:W3CDTF">2011-03-14T20:01:17Z</dcterms:modified>
</cp:coreProperties>
</file>